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96" r:id="rId2"/>
    <p:sldId id="527" r:id="rId3"/>
    <p:sldId id="525" r:id="rId4"/>
    <p:sldId id="532" r:id="rId5"/>
    <p:sldId id="533" r:id="rId6"/>
    <p:sldId id="534" r:id="rId7"/>
    <p:sldId id="526" r:id="rId8"/>
    <p:sldId id="458" r:id="rId9"/>
    <p:sldId id="399" r:id="rId10"/>
    <p:sldId id="529" r:id="rId11"/>
    <p:sldId id="537" r:id="rId12"/>
    <p:sldId id="455" r:id="rId13"/>
    <p:sldId id="467" r:id="rId14"/>
    <p:sldId id="500" r:id="rId15"/>
    <p:sldId id="411" r:id="rId16"/>
    <p:sldId id="396" r:id="rId17"/>
    <p:sldId id="409" r:id="rId18"/>
    <p:sldId id="491" r:id="rId19"/>
    <p:sldId id="468" r:id="rId20"/>
    <p:sldId id="535" r:id="rId21"/>
    <p:sldId id="511" r:id="rId22"/>
    <p:sldId id="512" r:id="rId23"/>
    <p:sldId id="513" r:id="rId24"/>
    <p:sldId id="492" r:id="rId25"/>
    <p:sldId id="402" r:id="rId26"/>
    <p:sldId id="469" r:id="rId27"/>
    <p:sldId id="459" r:id="rId28"/>
    <p:sldId id="473" r:id="rId29"/>
    <p:sldId id="465" r:id="rId30"/>
    <p:sldId id="460" r:id="rId31"/>
    <p:sldId id="474" r:id="rId32"/>
    <p:sldId id="407" r:id="rId33"/>
    <p:sldId id="501" r:id="rId34"/>
    <p:sldId id="416" r:id="rId35"/>
    <p:sldId id="481" r:id="rId36"/>
    <p:sldId id="482" r:id="rId37"/>
    <p:sldId id="424" r:id="rId38"/>
    <p:sldId id="425" r:id="rId39"/>
    <p:sldId id="502" r:id="rId40"/>
    <p:sldId id="429" r:id="rId41"/>
    <p:sldId id="523" r:id="rId42"/>
    <p:sldId id="430" r:id="rId43"/>
    <p:sldId id="433" r:id="rId44"/>
    <p:sldId id="434" r:id="rId45"/>
    <p:sldId id="486" r:id="rId46"/>
    <p:sldId id="442" r:id="rId47"/>
    <p:sldId id="447" r:id="rId48"/>
    <p:sldId id="510" r:id="rId49"/>
    <p:sldId id="507" r:id="rId50"/>
    <p:sldId id="509" r:id="rId51"/>
    <p:sldId id="450" r:id="rId52"/>
    <p:sldId id="464" r:id="rId53"/>
    <p:sldId id="470" r:id="rId54"/>
    <p:sldId id="514" r:id="rId55"/>
    <p:sldId id="516" r:id="rId56"/>
    <p:sldId id="453" r:id="rId5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 id="1" name="Adrienne Ekas-Mueting" initials="A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791"/>
    <a:srgbClr val="F1E7A1"/>
    <a:srgbClr val="F0E69A"/>
    <a:srgbClr val="80B727"/>
    <a:srgbClr val="32AC6C"/>
    <a:srgbClr val="C0EAC0"/>
    <a:srgbClr val="7BD37B"/>
    <a:srgbClr val="FF5D5D"/>
    <a:srgbClr val="EAEAEA"/>
    <a:srgbClr val="EDE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60" autoAdjust="0"/>
  </p:normalViewPr>
  <p:slideViewPr>
    <p:cSldViewPr snapToGrid="0" snapToObjects="1">
      <p:cViewPr varScale="1">
        <p:scale>
          <a:sx n="104" d="100"/>
          <a:sy n="104" d="100"/>
        </p:scale>
        <p:origin x="18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3094" y="1"/>
            <a:ext cx="3077739" cy="469745"/>
          </a:xfrm>
          <a:prstGeom prst="rect">
            <a:avLst/>
          </a:prstGeom>
        </p:spPr>
        <p:txBody>
          <a:bodyPr vert="horz" lIns="92464" tIns="46232" rIns="92464" bIns="46232" rtlCol="0"/>
          <a:lstStyle>
            <a:lvl1pPr algn="r">
              <a:defRPr sz="1200"/>
            </a:lvl1pPr>
          </a:lstStyle>
          <a:p>
            <a:fld id="{47CFB444-FA21-402F-9F31-C62D7E6B0308}" type="datetimeFigureOut">
              <a:rPr lang="en-US" smtClean="0"/>
              <a:t>9/1/2020</a:t>
            </a:fld>
            <a:endParaRPr lang="en-US" dirty="0"/>
          </a:p>
        </p:txBody>
      </p:sp>
      <p:sp>
        <p:nvSpPr>
          <p:cNvPr id="4" name="Footer Placeholder 3"/>
          <p:cNvSpPr>
            <a:spLocks noGrp="1"/>
          </p:cNvSpPr>
          <p:nvPr>
            <p:ph type="ftr" sz="quarter" idx="2"/>
          </p:nvPr>
        </p:nvSpPr>
        <p:spPr>
          <a:xfrm>
            <a:off x="1" y="8917127"/>
            <a:ext cx="3077739"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127"/>
            <a:ext cx="3077739" cy="469745"/>
          </a:xfrm>
          <a:prstGeom prst="rect">
            <a:avLst/>
          </a:prstGeom>
        </p:spPr>
        <p:txBody>
          <a:bodyPr vert="horz" lIns="92464" tIns="46232" rIns="92464" bIns="46232" rtlCol="0" anchor="b"/>
          <a:lstStyle>
            <a:lvl1pPr algn="r">
              <a:defRPr sz="1200"/>
            </a:lvl1pPr>
          </a:lstStyle>
          <a:p>
            <a:fld id="{4DD230E3-A1F7-4E24-8209-FAAED91E3536}" type="slidenum">
              <a:rPr lang="en-US" smtClean="0"/>
              <a:t>‹#›</a:t>
            </a:fld>
            <a:endParaRPr lang="en-US" dirty="0"/>
          </a:p>
        </p:txBody>
      </p:sp>
    </p:spTree>
    <p:extLst>
      <p:ext uri="{BB962C8B-B14F-4D97-AF65-F5344CB8AC3E}">
        <p14:creationId xmlns:p14="http://schemas.microsoft.com/office/powerpoint/2010/main" val="319553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2464" tIns="46232" rIns="92464" bIns="46232" rtlCol="0"/>
          <a:lstStyle>
            <a:lvl1pPr algn="r">
              <a:defRPr sz="1200"/>
            </a:lvl1pPr>
          </a:lstStyle>
          <a:p>
            <a:fld id="{E8077133-C52E-4F19-97DE-8A5F73D489A8}" type="datetimeFigureOut">
              <a:rPr lang="en-US" smtClean="0"/>
              <a:t>9/1/2020</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2464" tIns="46232" rIns="92464" bIns="462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2464" tIns="46232" rIns="92464" bIns="46232" rtlCol="0" anchor="b"/>
          <a:lstStyle>
            <a:lvl1pPr algn="r">
              <a:defRPr sz="1200"/>
            </a:lvl1pPr>
          </a:lstStyle>
          <a:p>
            <a:fld id="{897E2A87-64CC-4BD0-82A1-2323E3EBB224}" type="slidenum">
              <a:rPr lang="en-US" smtClean="0"/>
              <a:t>‹#›</a:t>
            </a:fld>
            <a:endParaRPr lang="en-US" dirty="0"/>
          </a:p>
        </p:txBody>
      </p:sp>
    </p:spTree>
    <p:extLst>
      <p:ext uri="{BB962C8B-B14F-4D97-AF65-F5344CB8AC3E}">
        <p14:creationId xmlns:p14="http://schemas.microsoft.com/office/powerpoint/2010/main" val="390526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39">
              <a:defRPr>
                <a:solidFill>
                  <a:schemeClr val="tx1"/>
                </a:solidFill>
                <a:latin typeface="Arial" charset="0"/>
              </a:defRPr>
            </a:lvl1pPr>
            <a:lvl2pPr marL="751191" indent="-288920" defTabSz="922939">
              <a:defRPr>
                <a:solidFill>
                  <a:schemeClr val="tx1"/>
                </a:solidFill>
                <a:latin typeface="Arial" charset="0"/>
              </a:defRPr>
            </a:lvl2pPr>
            <a:lvl3pPr marL="1155679" indent="-231136" defTabSz="922939">
              <a:defRPr>
                <a:solidFill>
                  <a:schemeClr val="tx1"/>
                </a:solidFill>
                <a:latin typeface="Arial" charset="0"/>
              </a:defRPr>
            </a:lvl3pPr>
            <a:lvl4pPr marL="1617951" indent="-231136" defTabSz="922939">
              <a:defRPr>
                <a:solidFill>
                  <a:schemeClr val="tx1"/>
                </a:solidFill>
                <a:latin typeface="Arial" charset="0"/>
              </a:defRPr>
            </a:lvl4pPr>
            <a:lvl5pPr marL="2080223" indent="-231136" defTabSz="922939">
              <a:defRPr>
                <a:solidFill>
                  <a:schemeClr val="tx1"/>
                </a:solidFill>
                <a:latin typeface="Arial" charset="0"/>
              </a:defRPr>
            </a:lvl5pPr>
            <a:lvl6pPr marL="2542494" indent="-231136" defTabSz="922939" eaLnBrk="0" fontAlgn="base" hangingPunct="0">
              <a:spcBef>
                <a:spcPct val="0"/>
              </a:spcBef>
              <a:spcAft>
                <a:spcPct val="0"/>
              </a:spcAft>
              <a:defRPr>
                <a:solidFill>
                  <a:schemeClr val="tx1"/>
                </a:solidFill>
                <a:latin typeface="Arial" charset="0"/>
              </a:defRPr>
            </a:lvl6pPr>
            <a:lvl7pPr marL="3004766" indent="-231136" defTabSz="922939" eaLnBrk="0" fontAlgn="base" hangingPunct="0">
              <a:spcBef>
                <a:spcPct val="0"/>
              </a:spcBef>
              <a:spcAft>
                <a:spcPct val="0"/>
              </a:spcAft>
              <a:defRPr>
                <a:solidFill>
                  <a:schemeClr val="tx1"/>
                </a:solidFill>
                <a:latin typeface="Arial" charset="0"/>
              </a:defRPr>
            </a:lvl7pPr>
            <a:lvl8pPr marL="3467038" indent="-231136" defTabSz="922939" eaLnBrk="0" fontAlgn="base" hangingPunct="0">
              <a:spcBef>
                <a:spcPct val="0"/>
              </a:spcBef>
              <a:spcAft>
                <a:spcPct val="0"/>
              </a:spcAft>
              <a:defRPr>
                <a:solidFill>
                  <a:schemeClr val="tx1"/>
                </a:solidFill>
                <a:latin typeface="Arial" charset="0"/>
              </a:defRPr>
            </a:lvl8pPr>
            <a:lvl9pPr marL="3929309" indent="-231136" defTabSz="922939" eaLnBrk="0" fontAlgn="base" hangingPunct="0">
              <a:spcBef>
                <a:spcPct val="0"/>
              </a:spcBef>
              <a:spcAft>
                <a:spcPct val="0"/>
              </a:spcAft>
              <a:defRPr>
                <a:solidFill>
                  <a:schemeClr val="tx1"/>
                </a:solidFill>
                <a:latin typeface="Arial" charset="0"/>
              </a:defRPr>
            </a:lvl9pPr>
          </a:lstStyle>
          <a:p>
            <a:fld id="{0CF518A8-8565-4433-9538-8C4EAD2BB0EB}" type="slidenum">
              <a:rPr lang="en-US" smtClean="0"/>
              <a:pPr/>
              <a:t>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Checkpoints along the Field Continuum:  Learning agreement, Assessments and Process recordings</a:t>
            </a:r>
            <a:endParaRPr lang="en-US" dirty="0" smtClean="0"/>
          </a:p>
        </p:txBody>
      </p:sp>
    </p:spTree>
    <p:extLst>
      <p:ext uri="{BB962C8B-B14F-4D97-AF65-F5344CB8AC3E}">
        <p14:creationId xmlns:p14="http://schemas.microsoft.com/office/powerpoint/2010/main" val="423732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 available to them till first day of classes</a:t>
            </a:r>
          </a:p>
        </p:txBody>
      </p:sp>
      <p:sp>
        <p:nvSpPr>
          <p:cNvPr id="4" name="Slide Number Placeholder 3"/>
          <p:cNvSpPr>
            <a:spLocks noGrp="1"/>
          </p:cNvSpPr>
          <p:nvPr>
            <p:ph type="sldNum" sz="quarter" idx="5"/>
          </p:nvPr>
        </p:nvSpPr>
        <p:spPr/>
        <p:txBody>
          <a:bodyPr/>
          <a:lstStyle/>
          <a:p>
            <a:pPr>
              <a:defRPr/>
            </a:pPr>
            <a:fld id="{9E23BF9C-2B26-415B-9C8F-3A813609CAEE}"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B32575-564A-4988-A465-1E1E0269C998}" type="slidenum">
              <a:rPr lang="en-US" smtClean="0"/>
              <a:pPr>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431" fontAlgn="base">
              <a:spcBef>
                <a:spcPct val="0"/>
              </a:spcBef>
              <a:spcAft>
                <a:spcPct val="0"/>
              </a:spcAft>
              <a:defRPr/>
            </a:pPr>
            <a:fld id="{2283A6C6-CCD3-414B-AE01-565F582670AC}" type="slidenum">
              <a:rPr lang="en-US" smtClean="0">
                <a:latin typeface="Arial" pitchFamily="34" charset="0"/>
              </a:rPr>
              <a:pPr defTabSz="921431" fontAlgn="base">
                <a:spcBef>
                  <a:spcPct val="0"/>
                </a:spcBef>
                <a:spcAft>
                  <a:spcPct val="0"/>
                </a:spcAft>
                <a:defRPr/>
              </a:pPr>
              <a:t>32</a:t>
            </a:fld>
            <a:endParaRPr lang="en-US" dirty="0" smtClean="0">
              <a:latin typeface="Arial"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PROCESS: Opportunity to discuss/ demonstrate to the student  Field instruction is “more” than supervision </a:t>
            </a:r>
          </a:p>
          <a:p>
            <a:pPr eaLnBrk="1" hangingPunct="1">
              <a:spcBef>
                <a:spcPct val="0"/>
              </a:spcBef>
            </a:pPr>
            <a:r>
              <a:rPr lang="en-US" altLang="en-US" smtClean="0"/>
              <a:t>Organic and developing-  modify to provide clarity and make adjustments</a:t>
            </a:r>
          </a:p>
          <a:p>
            <a:pPr eaLnBrk="1" hangingPunct="1">
              <a:spcBef>
                <a:spcPct val="0"/>
              </a:spcBef>
            </a:pPr>
            <a:r>
              <a:rPr lang="en-US" altLang="en-US" b="1" smtClean="0"/>
              <a:t>In the context of agency</a:t>
            </a:r>
            <a:r>
              <a:rPr lang="en-US" altLang="en-US" smtClean="0"/>
              <a:t>: students may say they do not have “client” or do “assessments” if these look different than what they expect. Example: If they supervise lunch time at school they can assess.</a:t>
            </a:r>
          </a:p>
          <a:p>
            <a:pPr eaLnBrk="1" hangingPunct="1">
              <a:spcBef>
                <a:spcPct val="0"/>
              </a:spcBef>
            </a:pPr>
            <a:r>
              <a:rPr lang="en-US" altLang="en-US" b="1" smtClean="0"/>
              <a:t>UNIQUE to STUDENT</a:t>
            </a:r>
            <a:r>
              <a:rPr lang="en-US" altLang="en-US" smtClean="0"/>
              <a:t>: I noticed my advanced macro student was so introverted she attended 4 meetings on a project she was working on and she said nothing –yet in supervision identified insightful points that needed to be shared.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271" indent="-288950" eaLnBrk="0" hangingPunct="0">
              <a:defRPr>
                <a:solidFill>
                  <a:schemeClr val="tx1"/>
                </a:solidFill>
                <a:latin typeface="Calibri" panose="020F0502020204030204" pitchFamily="34" charset="0"/>
                <a:cs typeface="Arial" panose="020B0604020202020204" pitchFamily="34" charset="0"/>
              </a:defRPr>
            </a:lvl2pPr>
            <a:lvl3pPr marL="1155802" indent="-231160" eaLnBrk="0" hangingPunct="0">
              <a:defRPr>
                <a:solidFill>
                  <a:schemeClr val="tx1"/>
                </a:solidFill>
                <a:latin typeface="Calibri" panose="020F0502020204030204" pitchFamily="34" charset="0"/>
                <a:cs typeface="Arial" panose="020B0604020202020204" pitchFamily="34" charset="0"/>
              </a:defRPr>
            </a:lvl3pPr>
            <a:lvl4pPr marL="1618122" indent="-231160" eaLnBrk="0" hangingPunct="0">
              <a:defRPr>
                <a:solidFill>
                  <a:schemeClr val="tx1"/>
                </a:solidFill>
                <a:latin typeface="Calibri" panose="020F0502020204030204" pitchFamily="34" charset="0"/>
                <a:cs typeface="Arial" panose="020B0604020202020204" pitchFamily="34" charset="0"/>
              </a:defRPr>
            </a:lvl4pPr>
            <a:lvl5pPr marL="2080443" indent="-231160" eaLnBrk="0" hangingPunct="0">
              <a:defRPr>
                <a:solidFill>
                  <a:schemeClr val="tx1"/>
                </a:solidFill>
                <a:latin typeface="Calibri" panose="020F0502020204030204" pitchFamily="34" charset="0"/>
                <a:cs typeface="Arial" panose="020B0604020202020204" pitchFamily="34" charset="0"/>
              </a:defRPr>
            </a:lvl5pPr>
            <a:lvl6pPr marL="254276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08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40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972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355048-1D37-46DB-877C-7A7FBD0398D1}" type="slidenum">
              <a:rPr lang="en-US" altLang="en-US"/>
              <a:pPr eaLnBrk="1" hangingPunct="1"/>
              <a:t>33</a:t>
            </a:fld>
            <a:endParaRPr lang="en-US" altLang="en-US"/>
          </a:p>
        </p:txBody>
      </p:sp>
    </p:spTree>
    <p:extLst>
      <p:ext uri="{BB962C8B-B14F-4D97-AF65-F5344CB8AC3E}">
        <p14:creationId xmlns:p14="http://schemas.microsoft.com/office/powerpoint/2010/main" val="3256149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Once the student has clicked on all ten competency tabs, he/she will click on the tab called “summary agreement”.  </a:t>
            </a:r>
          </a:p>
          <a:p>
            <a:pPr eaLnBrk="1" hangingPunct="1">
              <a:spcBef>
                <a:spcPct val="0"/>
              </a:spcBef>
            </a:pPr>
            <a:r>
              <a:rPr lang="en-US" altLang="en-US" dirty="0" smtClean="0"/>
              <a:t>On this tab the student will click a box to indicate that this is their final draft, they can write comments and then they click a button that says submit my learning contract. </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B6BB16BC-B4E2-43E7-9E8B-F5939DD66459}" type="slidenum">
              <a:rPr lang="en-US" smtClean="0"/>
              <a:pPr>
                <a:defRPr/>
              </a:pPr>
              <a:t>37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431" fontAlgn="base">
              <a:spcBef>
                <a:spcPct val="0"/>
              </a:spcBef>
              <a:spcAft>
                <a:spcPct val="0"/>
              </a:spcAft>
              <a:defRPr/>
            </a:pPr>
            <a:fld id="{7B67532C-94C8-4655-9C87-B08C4E32E5F0}" type="slidenum">
              <a:rPr lang="en-US" smtClean="0">
                <a:latin typeface="Arial" pitchFamily="34" charset="0"/>
              </a:rPr>
              <a:pPr defTabSz="921431" fontAlgn="base">
                <a:spcBef>
                  <a:spcPct val="0"/>
                </a:spcBef>
                <a:spcAft>
                  <a:spcPct val="0"/>
                </a:spcAft>
                <a:defRPr/>
              </a:pPr>
              <a:t>38</a:t>
            </a:fld>
            <a:endParaRPr lang="en-US" dirty="0" smtClean="0">
              <a:latin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Checkpoints along the Field Continuum:  Learning agreement, Assessments and Process recordings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271" indent="-288950" eaLnBrk="0" hangingPunct="0">
              <a:defRPr>
                <a:solidFill>
                  <a:schemeClr val="tx1"/>
                </a:solidFill>
                <a:latin typeface="Calibri" panose="020F0502020204030204" pitchFamily="34" charset="0"/>
                <a:cs typeface="Arial" panose="020B0604020202020204" pitchFamily="34" charset="0"/>
              </a:defRPr>
            </a:lvl2pPr>
            <a:lvl3pPr marL="1155802" indent="-231160" eaLnBrk="0" hangingPunct="0">
              <a:defRPr>
                <a:solidFill>
                  <a:schemeClr val="tx1"/>
                </a:solidFill>
                <a:latin typeface="Calibri" panose="020F0502020204030204" pitchFamily="34" charset="0"/>
                <a:cs typeface="Arial" panose="020B0604020202020204" pitchFamily="34" charset="0"/>
              </a:defRPr>
            </a:lvl3pPr>
            <a:lvl4pPr marL="1618122" indent="-231160" eaLnBrk="0" hangingPunct="0">
              <a:defRPr>
                <a:solidFill>
                  <a:schemeClr val="tx1"/>
                </a:solidFill>
                <a:latin typeface="Calibri" panose="020F0502020204030204" pitchFamily="34" charset="0"/>
                <a:cs typeface="Arial" panose="020B0604020202020204" pitchFamily="34" charset="0"/>
              </a:defRPr>
            </a:lvl4pPr>
            <a:lvl5pPr marL="2080443" indent="-231160" eaLnBrk="0" hangingPunct="0">
              <a:defRPr>
                <a:solidFill>
                  <a:schemeClr val="tx1"/>
                </a:solidFill>
                <a:latin typeface="Calibri" panose="020F0502020204030204" pitchFamily="34" charset="0"/>
                <a:cs typeface="Arial" panose="020B0604020202020204" pitchFamily="34" charset="0"/>
              </a:defRPr>
            </a:lvl5pPr>
            <a:lvl6pPr marL="254276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08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40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972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A500413-2C6C-44EA-BC5A-D34756499492}" type="slidenum">
              <a:rPr lang="en-US" altLang="en-US"/>
              <a:pPr eaLnBrk="1" hangingPunct="1"/>
              <a:t>39</a:t>
            </a:fld>
            <a:endParaRPr lang="en-US" altLang="en-US"/>
          </a:p>
        </p:txBody>
      </p:sp>
    </p:spTree>
    <p:extLst>
      <p:ext uri="{BB962C8B-B14F-4D97-AF65-F5344CB8AC3E}">
        <p14:creationId xmlns:p14="http://schemas.microsoft.com/office/powerpoint/2010/main" val="112777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062">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defTabSz="462321" eaLnBrk="0" fontAlgn="base" hangingPunct="0">
              <a:spcBef>
                <a:spcPct val="30000"/>
              </a:spcBef>
              <a:spcAft>
                <a:spcPct val="0"/>
              </a:spcAft>
              <a:defRPr sz="1200">
                <a:solidFill>
                  <a:schemeClr val="tx1"/>
                </a:solidFill>
                <a:latin typeface="Calibri" pitchFamily="34" charset="0"/>
              </a:defRPr>
            </a:lvl6pPr>
            <a:lvl7pPr marL="3005084" indent="-231160" defTabSz="462321" eaLnBrk="0" fontAlgn="base" hangingPunct="0">
              <a:spcBef>
                <a:spcPct val="30000"/>
              </a:spcBef>
              <a:spcAft>
                <a:spcPct val="0"/>
              </a:spcAft>
              <a:defRPr sz="1200">
                <a:solidFill>
                  <a:schemeClr val="tx1"/>
                </a:solidFill>
                <a:latin typeface="Calibri" pitchFamily="34" charset="0"/>
              </a:defRPr>
            </a:lvl7pPr>
            <a:lvl8pPr marL="3467405" indent="-231160" defTabSz="462321" eaLnBrk="0" fontAlgn="base" hangingPunct="0">
              <a:spcBef>
                <a:spcPct val="30000"/>
              </a:spcBef>
              <a:spcAft>
                <a:spcPct val="0"/>
              </a:spcAft>
              <a:defRPr sz="1200">
                <a:solidFill>
                  <a:schemeClr val="tx1"/>
                </a:solidFill>
                <a:latin typeface="Calibri" pitchFamily="34" charset="0"/>
              </a:defRPr>
            </a:lvl8pPr>
            <a:lvl9pPr marL="3929725" indent="-231160" defTabSz="46232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3AB1C46-20DB-4E91-BDDB-81E185717202}" type="slidenum">
              <a:rPr lang="en-US" altLang="en-US" smtClean="0">
                <a:latin typeface="Arial" pitchFamily="34" charset="0"/>
                <a:cs typeface="Arial" pitchFamily="34" charset="0"/>
              </a:rPr>
              <a:pPr eaLnBrk="1" fontAlgn="base" hangingPunct="1">
                <a:spcBef>
                  <a:spcPct val="0"/>
                </a:spcBef>
                <a:spcAft>
                  <a:spcPct val="0"/>
                </a:spcAft>
              </a:pPr>
              <a:t>42</a:t>
            </a:fld>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03769-24B5-48F2-8AC1-54BD3DE14B92}"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271" indent="-288950" eaLnBrk="0" hangingPunct="0">
              <a:defRPr>
                <a:solidFill>
                  <a:schemeClr val="tx1"/>
                </a:solidFill>
                <a:latin typeface="Calibri" panose="020F0502020204030204" pitchFamily="34" charset="0"/>
                <a:cs typeface="Arial" panose="020B0604020202020204" pitchFamily="34" charset="0"/>
              </a:defRPr>
            </a:lvl2pPr>
            <a:lvl3pPr marL="1155802" indent="-231160" eaLnBrk="0" hangingPunct="0">
              <a:defRPr>
                <a:solidFill>
                  <a:schemeClr val="tx1"/>
                </a:solidFill>
                <a:latin typeface="Calibri" panose="020F0502020204030204" pitchFamily="34" charset="0"/>
                <a:cs typeface="Arial" panose="020B0604020202020204" pitchFamily="34" charset="0"/>
              </a:defRPr>
            </a:lvl3pPr>
            <a:lvl4pPr marL="1618122" indent="-231160" eaLnBrk="0" hangingPunct="0">
              <a:defRPr>
                <a:solidFill>
                  <a:schemeClr val="tx1"/>
                </a:solidFill>
                <a:latin typeface="Calibri" panose="020F0502020204030204" pitchFamily="34" charset="0"/>
                <a:cs typeface="Arial" panose="020B0604020202020204" pitchFamily="34" charset="0"/>
              </a:defRPr>
            </a:lvl4pPr>
            <a:lvl5pPr marL="2080443" indent="-231160" eaLnBrk="0" hangingPunct="0">
              <a:defRPr>
                <a:solidFill>
                  <a:schemeClr val="tx1"/>
                </a:solidFill>
                <a:latin typeface="Calibri" panose="020F0502020204030204" pitchFamily="34" charset="0"/>
                <a:cs typeface="Arial" panose="020B0604020202020204" pitchFamily="34" charset="0"/>
              </a:defRPr>
            </a:lvl5pPr>
            <a:lvl6pPr marL="254276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08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40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972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2CA9427-068C-4400-B031-88359B512805}" type="slidenum">
              <a:rPr lang="en-US" altLang="en-US"/>
              <a:pPr eaLnBrk="1" hangingPunct="1"/>
              <a:t>45</a:t>
            </a:fld>
            <a:endParaRPr lang="en-US" altLang="en-US"/>
          </a:p>
        </p:txBody>
      </p:sp>
    </p:spTree>
    <p:extLst>
      <p:ext uri="{BB962C8B-B14F-4D97-AF65-F5344CB8AC3E}">
        <p14:creationId xmlns:p14="http://schemas.microsoft.com/office/powerpoint/2010/main" val="30512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2A87-64CC-4BD0-82A1-2323E3EBB224}" type="slidenum">
              <a:rPr lang="en-US" smtClean="0"/>
              <a:t>3</a:t>
            </a:fld>
            <a:endParaRPr lang="en-US" dirty="0"/>
          </a:p>
        </p:txBody>
      </p:sp>
    </p:spTree>
    <p:extLst>
      <p:ext uri="{BB962C8B-B14F-4D97-AF65-F5344CB8AC3E}">
        <p14:creationId xmlns:p14="http://schemas.microsoft.com/office/powerpoint/2010/main" val="114124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431" fontAlgn="base">
              <a:spcBef>
                <a:spcPct val="0"/>
              </a:spcBef>
              <a:spcAft>
                <a:spcPct val="0"/>
              </a:spcAft>
              <a:defRPr/>
            </a:pPr>
            <a:fld id="{169139E1-6187-43CB-9098-55E7EE0713E0}" type="slidenum">
              <a:rPr lang="en-US" smtClean="0">
                <a:latin typeface="Arial" pitchFamily="34" charset="0"/>
              </a:rPr>
              <a:pPr defTabSz="921431" fontAlgn="base">
                <a:spcBef>
                  <a:spcPct val="0"/>
                </a:spcBef>
                <a:spcAft>
                  <a:spcPct val="0"/>
                </a:spcAft>
                <a:defRPr/>
              </a:pPr>
              <a:t>46</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defTabSz="462321" eaLnBrk="0" fontAlgn="base" hangingPunct="0">
              <a:spcBef>
                <a:spcPct val="30000"/>
              </a:spcBef>
              <a:spcAft>
                <a:spcPct val="0"/>
              </a:spcAft>
              <a:defRPr sz="1200">
                <a:solidFill>
                  <a:schemeClr val="tx1"/>
                </a:solidFill>
                <a:latin typeface="Calibri" pitchFamily="34" charset="0"/>
              </a:defRPr>
            </a:lvl6pPr>
            <a:lvl7pPr marL="3005084" indent="-231160" defTabSz="462321" eaLnBrk="0" fontAlgn="base" hangingPunct="0">
              <a:spcBef>
                <a:spcPct val="30000"/>
              </a:spcBef>
              <a:spcAft>
                <a:spcPct val="0"/>
              </a:spcAft>
              <a:defRPr sz="1200">
                <a:solidFill>
                  <a:schemeClr val="tx1"/>
                </a:solidFill>
                <a:latin typeface="Calibri" pitchFamily="34" charset="0"/>
              </a:defRPr>
            </a:lvl7pPr>
            <a:lvl8pPr marL="3467405" indent="-231160" defTabSz="462321" eaLnBrk="0" fontAlgn="base" hangingPunct="0">
              <a:spcBef>
                <a:spcPct val="30000"/>
              </a:spcBef>
              <a:spcAft>
                <a:spcPct val="0"/>
              </a:spcAft>
              <a:defRPr sz="1200">
                <a:solidFill>
                  <a:schemeClr val="tx1"/>
                </a:solidFill>
                <a:latin typeface="Calibri" pitchFamily="34" charset="0"/>
              </a:defRPr>
            </a:lvl8pPr>
            <a:lvl9pPr marL="3929725" indent="-231160" defTabSz="46232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D0FDF44-1F82-445C-8CA5-56010F986133}" type="slidenum">
              <a:rPr lang="en-US" altLang="en-US" smtClean="0">
                <a:latin typeface="Arial" pitchFamily="34" charset="0"/>
                <a:cs typeface="Arial" pitchFamily="34" charset="0"/>
              </a:rPr>
              <a:pPr eaLnBrk="1" fontAlgn="base" hangingPunct="1">
                <a:spcBef>
                  <a:spcPct val="0"/>
                </a:spcBef>
                <a:spcAft>
                  <a:spcPct val="0"/>
                </a:spcAft>
              </a:pPr>
              <a:t>47</a:t>
            </a:fld>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271" indent="-288950" eaLnBrk="0" hangingPunct="0">
              <a:defRPr>
                <a:solidFill>
                  <a:schemeClr val="tx1"/>
                </a:solidFill>
                <a:latin typeface="Calibri" panose="020F0502020204030204" pitchFamily="34" charset="0"/>
                <a:cs typeface="Arial" panose="020B0604020202020204" pitchFamily="34" charset="0"/>
              </a:defRPr>
            </a:lvl2pPr>
            <a:lvl3pPr marL="1155802" indent="-231160" eaLnBrk="0" hangingPunct="0">
              <a:defRPr>
                <a:solidFill>
                  <a:schemeClr val="tx1"/>
                </a:solidFill>
                <a:latin typeface="Calibri" panose="020F0502020204030204" pitchFamily="34" charset="0"/>
                <a:cs typeface="Arial" panose="020B0604020202020204" pitchFamily="34" charset="0"/>
              </a:defRPr>
            </a:lvl3pPr>
            <a:lvl4pPr marL="1618122" indent="-231160" eaLnBrk="0" hangingPunct="0">
              <a:defRPr>
                <a:solidFill>
                  <a:schemeClr val="tx1"/>
                </a:solidFill>
                <a:latin typeface="Calibri" panose="020F0502020204030204" pitchFamily="34" charset="0"/>
                <a:cs typeface="Arial" panose="020B0604020202020204" pitchFamily="34" charset="0"/>
              </a:defRPr>
            </a:lvl4pPr>
            <a:lvl5pPr marL="2080443" indent="-231160" eaLnBrk="0" hangingPunct="0">
              <a:defRPr>
                <a:solidFill>
                  <a:schemeClr val="tx1"/>
                </a:solidFill>
                <a:latin typeface="Calibri" panose="020F0502020204030204" pitchFamily="34" charset="0"/>
                <a:cs typeface="Arial" panose="020B0604020202020204" pitchFamily="34" charset="0"/>
              </a:defRPr>
            </a:lvl5pPr>
            <a:lvl6pPr marL="254276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08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40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972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2963F2A-E4DA-4068-AAB7-9349D7FBFA25}" type="slidenum">
              <a:rPr lang="en-US" altLang="en-US"/>
              <a:pPr eaLnBrk="1" hangingPunct="1"/>
              <a:t>49</a:t>
            </a:fld>
            <a:endParaRPr lang="en-US" altLang="en-US"/>
          </a:p>
        </p:txBody>
      </p:sp>
    </p:spTree>
    <p:extLst>
      <p:ext uri="{BB962C8B-B14F-4D97-AF65-F5344CB8AC3E}">
        <p14:creationId xmlns:p14="http://schemas.microsoft.com/office/powerpoint/2010/main" val="218670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6247">
              <a:spcBef>
                <a:spcPct val="0"/>
              </a:spcBef>
            </a:pPr>
            <a:endParaRPr lang="en-US" altLang="en-US" smtClean="0"/>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271" indent="-288950" eaLnBrk="0" hangingPunct="0">
              <a:defRPr>
                <a:solidFill>
                  <a:schemeClr val="tx1"/>
                </a:solidFill>
                <a:latin typeface="Calibri" panose="020F0502020204030204" pitchFamily="34" charset="0"/>
                <a:cs typeface="Arial" panose="020B0604020202020204" pitchFamily="34" charset="0"/>
              </a:defRPr>
            </a:lvl2pPr>
            <a:lvl3pPr marL="1155802" indent="-231160" eaLnBrk="0" hangingPunct="0">
              <a:defRPr>
                <a:solidFill>
                  <a:schemeClr val="tx1"/>
                </a:solidFill>
                <a:latin typeface="Calibri" panose="020F0502020204030204" pitchFamily="34" charset="0"/>
                <a:cs typeface="Arial" panose="020B0604020202020204" pitchFamily="34" charset="0"/>
              </a:defRPr>
            </a:lvl3pPr>
            <a:lvl4pPr marL="1618122" indent="-231160" eaLnBrk="0" hangingPunct="0">
              <a:defRPr>
                <a:solidFill>
                  <a:schemeClr val="tx1"/>
                </a:solidFill>
                <a:latin typeface="Calibri" panose="020F0502020204030204" pitchFamily="34" charset="0"/>
                <a:cs typeface="Arial" panose="020B0604020202020204" pitchFamily="34" charset="0"/>
              </a:defRPr>
            </a:lvl4pPr>
            <a:lvl5pPr marL="2080443" indent="-231160" eaLnBrk="0" hangingPunct="0">
              <a:defRPr>
                <a:solidFill>
                  <a:schemeClr val="tx1"/>
                </a:solidFill>
                <a:latin typeface="Calibri" panose="020F0502020204030204" pitchFamily="34" charset="0"/>
                <a:cs typeface="Arial" panose="020B0604020202020204" pitchFamily="34" charset="0"/>
              </a:defRPr>
            </a:lvl5pPr>
            <a:lvl6pPr marL="254276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084"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40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9725" indent="-231160"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F0CC93-870E-42FA-A45D-7E8E6FA4AEBA}" type="slidenum">
              <a:rPr lang="en-US" altLang="en-US"/>
              <a:pPr eaLnBrk="1" hangingPunct="1"/>
              <a:t>50</a:t>
            </a:fld>
            <a:endParaRPr lang="en-US" altLang="en-US"/>
          </a:p>
        </p:txBody>
      </p:sp>
    </p:spTree>
    <p:extLst>
      <p:ext uri="{BB962C8B-B14F-4D97-AF65-F5344CB8AC3E}">
        <p14:creationId xmlns:p14="http://schemas.microsoft.com/office/powerpoint/2010/main" val="227373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9271CB-BF16-4789-8EF2-67D0ED715C8E}"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431" fontAlgn="base">
              <a:spcBef>
                <a:spcPct val="0"/>
              </a:spcBef>
              <a:spcAft>
                <a:spcPct val="0"/>
              </a:spcAft>
              <a:defRPr/>
            </a:pPr>
            <a:fld id="{99002066-7C30-4F54-85B2-43CB2DCE9FB2}" type="slidenum">
              <a:rPr lang="en-US" smtClean="0">
                <a:latin typeface="Arial" pitchFamily="34" charset="0"/>
              </a:rPr>
              <a:pPr defTabSz="921431" fontAlgn="base">
                <a:spcBef>
                  <a:spcPct val="0"/>
                </a:spcBef>
                <a:spcAft>
                  <a:spcPct val="0"/>
                </a:spcAft>
                <a:defRPr/>
              </a:pPr>
              <a:t>53</a:t>
            </a:fld>
            <a:endParaRPr lang="en-US" dirty="0" smtClean="0">
              <a:latin typeface="Arial"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t>There are now two versions of the Monthly Report one for Foundation and  Advanced Clinical students and the other is for Advanced Macro Students. </a:t>
            </a:r>
          </a:p>
          <a:p>
            <a:endParaRPr lang="en-US" altLang="en-US" sz="1400" b="1"/>
          </a:p>
          <a:p>
            <a:r>
              <a:rPr lang="en-US" altLang="en-US" sz="1400" b="1"/>
              <a:t>They are both due on the 5</a:t>
            </a:r>
            <a:r>
              <a:rPr lang="en-US" altLang="en-US" sz="1400" b="1" baseline="30000"/>
              <a:t>th</a:t>
            </a:r>
            <a:r>
              <a:rPr lang="en-US" altLang="en-US" sz="1400" b="1"/>
              <a:t> of each month.  </a:t>
            </a:r>
          </a:p>
          <a:p>
            <a:endParaRPr lang="en-US" altLang="en-US" sz="1400" b="1"/>
          </a:p>
          <a:p>
            <a:r>
              <a:rPr lang="en-US" altLang="en-US" sz="1400" b="1"/>
              <a:t>The Foundation/Clinical Monthly report has nine parts….. (slide)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9666" indent="-287346">
              <a:defRPr>
                <a:solidFill>
                  <a:schemeClr val="tx1"/>
                </a:solidFill>
                <a:latin typeface="Calibri" panose="020F0502020204030204" pitchFamily="34" charset="0"/>
                <a:cs typeface="Arial" panose="020B0604020202020204" pitchFamily="34" charset="0"/>
              </a:defRPr>
            </a:lvl2pPr>
            <a:lvl3pPr marL="1154197" indent="-229556">
              <a:defRPr>
                <a:solidFill>
                  <a:schemeClr val="tx1"/>
                </a:solidFill>
                <a:latin typeface="Calibri" panose="020F0502020204030204" pitchFamily="34" charset="0"/>
                <a:cs typeface="Arial" panose="020B0604020202020204" pitchFamily="34" charset="0"/>
              </a:defRPr>
            </a:lvl3pPr>
            <a:lvl4pPr marL="1616517" indent="-229556">
              <a:defRPr>
                <a:solidFill>
                  <a:schemeClr val="tx1"/>
                </a:solidFill>
                <a:latin typeface="Calibri" panose="020F0502020204030204" pitchFamily="34" charset="0"/>
                <a:cs typeface="Arial" panose="020B0604020202020204" pitchFamily="34" charset="0"/>
              </a:defRPr>
            </a:lvl4pPr>
            <a:lvl5pPr marL="2078838" indent="-229556">
              <a:defRPr>
                <a:solidFill>
                  <a:schemeClr val="tx1"/>
                </a:solidFill>
                <a:latin typeface="Calibri" panose="020F0502020204030204" pitchFamily="34" charset="0"/>
                <a:cs typeface="Arial" panose="020B0604020202020204" pitchFamily="34" charset="0"/>
              </a:defRPr>
            </a:lvl5pPr>
            <a:lvl6pPr marL="2541159"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3479"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5800"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8121"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0907B5-2F8D-4BA3-8EC1-70ED1C38754C}" type="slidenum">
              <a:rPr lang="en-US" altLang="en-US" smtClean="0"/>
              <a:pPr/>
              <a:t>54</a:t>
            </a:fld>
            <a:endParaRPr lang="en-US" altLang="en-US" smtClean="0"/>
          </a:p>
        </p:txBody>
      </p:sp>
    </p:spTree>
    <p:extLst>
      <p:ext uri="{BB962C8B-B14F-4D97-AF65-F5344CB8AC3E}">
        <p14:creationId xmlns:p14="http://schemas.microsoft.com/office/powerpoint/2010/main" val="3066384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t>The Macro Monthly report is slightly different because  their focus is on Marco activities rather than individual clients.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9666" indent="-287346">
              <a:defRPr>
                <a:solidFill>
                  <a:schemeClr val="tx1"/>
                </a:solidFill>
                <a:latin typeface="Calibri" panose="020F0502020204030204" pitchFamily="34" charset="0"/>
                <a:cs typeface="Arial" panose="020B0604020202020204" pitchFamily="34" charset="0"/>
              </a:defRPr>
            </a:lvl2pPr>
            <a:lvl3pPr marL="1154197" indent="-229556">
              <a:defRPr>
                <a:solidFill>
                  <a:schemeClr val="tx1"/>
                </a:solidFill>
                <a:latin typeface="Calibri" panose="020F0502020204030204" pitchFamily="34" charset="0"/>
                <a:cs typeface="Arial" panose="020B0604020202020204" pitchFamily="34" charset="0"/>
              </a:defRPr>
            </a:lvl3pPr>
            <a:lvl4pPr marL="1616517" indent="-229556">
              <a:defRPr>
                <a:solidFill>
                  <a:schemeClr val="tx1"/>
                </a:solidFill>
                <a:latin typeface="Calibri" panose="020F0502020204030204" pitchFamily="34" charset="0"/>
                <a:cs typeface="Arial" panose="020B0604020202020204" pitchFamily="34" charset="0"/>
              </a:defRPr>
            </a:lvl4pPr>
            <a:lvl5pPr marL="2078838" indent="-229556">
              <a:defRPr>
                <a:solidFill>
                  <a:schemeClr val="tx1"/>
                </a:solidFill>
                <a:latin typeface="Calibri" panose="020F0502020204030204" pitchFamily="34" charset="0"/>
                <a:cs typeface="Arial" panose="020B0604020202020204" pitchFamily="34" charset="0"/>
              </a:defRPr>
            </a:lvl5pPr>
            <a:lvl6pPr marL="2541159"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3479"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5800"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8121" indent="-229556" defTabSz="4623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F9CAA7-294C-4AE2-82FB-38CCC8ACC91B}" type="slidenum">
              <a:rPr lang="en-US" altLang="en-US" smtClean="0"/>
              <a:pPr/>
              <a:t>55</a:t>
            </a:fld>
            <a:endParaRPr lang="en-US" altLang="en-US" smtClean="0"/>
          </a:p>
        </p:txBody>
      </p:sp>
    </p:spTree>
    <p:extLst>
      <p:ext uri="{BB962C8B-B14F-4D97-AF65-F5344CB8AC3E}">
        <p14:creationId xmlns:p14="http://schemas.microsoft.com/office/powerpoint/2010/main" val="420695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defTabSz="462321" eaLnBrk="0" fontAlgn="base" hangingPunct="0">
              <a:spcBef>
                <a:spcPct val="30000"/>
              </a:spcBef>
              <a:spcAft>
                <a:spcPct val="0"/>
              </a:spcAft>
              <a:defRPr sz="1200">
                <a:solidFill>
                  <a:schemeClr val="tx1"/>
                </a:solidFill>
                <a:latin typeface="Calibri" pitchFamily="34" charset="0"/>
              </a:defRPr>
            </a:lvl6pPr>
            <a:lvl7pPr marL="3005084" indent="-231160" defTabSz="462321" eaLnBrk="0" fontAlgn="base" hangingPunct="0">
              <a:spcBef>
                <a:spcPct val="30000"/>
              </a:spcBef>
              <a:spcAft>
                <a:spcPct val="0"/>
              </a:spcAft>
              <a:defRPr sz="1200">
                <a:solidFill>
                  <a:schemeClr val="tx1"/>
                </a:solidFill>
                <a:latin typeface="Calibri" pitchFamily="34" charset="0"/>
              </a:defRPr>
            </a:lvl7pPr>
            <a:lvl8pPr marL="3467405" indent="-231160" defTabSz="462321" eaLnBrk="0" fontAlgn="base" hangingPunct="0">
              <a:spcBef>
                <a:spcPct val="30000"/>
              </a:spcBef>
              <a:spcAft>
                <a:spcPct val="0"/>
              </a:spcAft>
              <a:defRPr sz="1200">
                <a:solidFill>
                  <a:schemeClr val="tx1"/>
                </a:solidFill>
                <a:latin typeface="Calibri" pitchFamily="34" charset="0"/>
              </a:defRPr>
            </a:lvl8pPr>
            <a:lvl9pPr marL="3929725" indent="-231160" defTabSz="46232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F247945-A5F6-49D1-A96E-FF09FDE7576E}" type="slidenum">
              <a:rPr lang="en-US" altLang="en-US" smtClean="0">
                <a:latin typeface="Arial" pitchFamily="34" charset="0"/>
                <a:cs typeface="Arial" pitchFamily="34" charset="0"/>
              </a:rPr>
              <a:pPr eaLnBrk="1" fontAlgn="base" hangingPunct="1">
                <a:spcBef>
                  <a:spcPct val="0"/>
                </a:spcBef>
                <a:spcAft>
                  <a:spcPct val="0"/>
                </a:spcAft>
              </a:pPr>
              <a:t>56</a:t>
            </a:fld>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2A87-64CC-4BD0-82A1-2323E3EBB224}" type="slidenum">
              <a:rPr lang="en-US" smtClean="0"/>
              <a:t>5</a:t>
            </a:fld>
            <a:endParaRPr lang="en-US" dirty="0"/>
          </a:p>
        </p:txBody>
      </p:sp>
    </p:spTree>
    <p:extLst>
      <p:ext uri="{BB962C8B-B14F-4D97-AF65-F5344CB8AC3E}">
        <p14:creationId xmlns:p14="http://schemas.microsoft.com/office/powerpoint/2010/main" val="367029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2A87-64CC-4BD0-82A1-2323E3EBB224}" type="slidenum">
              <a:rPr lang="en-US" smtClean="0"/>
              <a:t>6</a:t>
            </a:fld>
            <a:endParaRPr lang="en-US" dirty="0"/>
          </a:p>
        </p:txBody>
      </p:sp>
    </p:spTree>
    <p:extLst>
      <p:ext uri="{BB962C8B-B14F-4D97-AF65-F5344CB8AC3E}">
        <p14:creationId xmlns:p14="http://schemas.microsoft.com/office/powerpoint/2010/main" val="102098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2A87-64CC-4BD0-82A1-2323E3EBB224}" type="slidenum">
              <a:rPr lang="en-US" smtClean="0"/>
              <a:t>7</a:t>
            </a:fld>
            <a:endParaRPr lang="en-US" dirty="0"/>
          </a:p>
        </p:txBody>
      </p:sp>
    </p:spTree>
    <p:extLst>
      <p:ext uri="{BB962C8B-B14F-4D97-AF65-F5344CB8AC3E}">
        <p14:creationId xmlns:p14="http://schemas.microsoft.com/office/powerpoint/2010/main" val="377874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F579FD4D-0D1A-4ECF-9C38-BB6B9F07C010}"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2A87-64CC-4BD0-82A1-2323E3EBB224}" type="slidenum">
              <a:rPr lang="en-US" smtClean="0"/>
              <a:t>11</a:t>
            </a:fld>
            <a:endParaRPr lang="en-US" dirty="0"/>
          </a:p>
        </p:txBody>
      </p:sp>
    </p:spTree>
    <p:extLst>
      <p:ext uri="{BB962C8B-B14F-4D97-AF65-F5344CB8AC3E}">
        <p14:creationId xmlns:p14="http://schemas.microsoft.com/office/powerpoint/2010/main" val="391790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	Professional and Social Work Identity</a:t>
            </a:r>
          </a:p>
          <a:p>
            <a:pPr eaLnBrk="1" hangingPunct="1">
              <a:spcBef>
                <a:spcPct val="0"/>
              </a:spcBef>
            </a:pPr>
            <a:r>
              <a:rPr lang="en-US" altLang="en-US" dirty="0" smtClean="0"/>
              <a:t>2.	Ethical Practice </a:t>
            </a:r>
          </a:p>
          <a:p>
            <a:pPr eaLnBrk="1" hangingPunct="1">
              <a:spcBef>
                <a:spcPct val="0"/>
              </a:spcBef>
            </a:pPr>
            <a:r>
              <a:rPr lang="en-US" altLang="en-US" dirty="0" smtClean="0"/>
              <a:t>3.	Critical Thinking</a:t>
            </a:r>
          </a:p>
          <a:p>
            <a:pPr eaLnBrk="1" hangingPunct="1">
              <a:spcBef>
                <a:spcPct val="0"/>
              </a:spcBef>
            </a:pPr>
            <a:r>
              <a:rPr lang="en-US" altLang="en-US" dirty="0" smtClean="0"/>
              <a:t>4.	Diversity in Practice </a:t>
            </a:r>
          </a:p>
          <a:p>
            <a:pPr eaLnBrk="1" hangingPunct="1">
              <a:spcBef>
                <a:spcPct val="0"/>
              </a:spcBef>
            </a:pPr>
            <a:r>
              <a:rPr lang="en-US" altLang="en-US" dirty="0" smtClean="0"/>
              <a:t>5.	Human Rights and Social and Economic Justice</a:t>
            </a:r>
          </a:p>
          <a:p>
            <a:pPr eaLnBrk="1" hangingPunct="1">
              <a:spcBef>
                <a:spcPct val="0"/>
              </a:spcBef>
            </a:pPr>
            <a:r>
              <a:rPr lang="en-US" altLang="en-US" dirty="0" smtClean="0"/>
              <a:t>6.	Research Informed Practice and Practice-informed Research</a:t>
            </a:r>
          </a:p>
          <a:p>
            <a:pPr eaLnBrk="1" hangingPunct="1">
              <a:spcBef>
                <a:spcPct val="0"/>
              </a:spcBef>
            </a:pPr>
            <a:r>
              <a:rPr lang="en-US" altLang="en-US" dirty="0" smtClean="0"/>
              <a:t>7.	Human Behavior in the Social Environment</a:t>
            </a:r>
          </a:p>
          <a:p>
            <a:pPr eaLnBrk="1" hangingPunct="1">
              <a:spcBef>
                <a:spcPct val="0"/>
              </a:spcBef>
            </a:pPr>
            <a:r>
              <a:rPr lang="en-US" altLang="en-US" dirty="0" smtClean="0"/>
              <a:t>8.	Policy Practice to Advance Social and Economic Well Being</a:t>
            </a:r>
          </a:p>
          <a:p>
            <a:pPr eaLnBrk="1" hangingPunct="1">
              <a:spcBef>
                <a:spcPct val="0"/>
              </a:spcBef>
            </a:pPr>
            <a:r>
              <a:rPr lang="en-US" altLang="en-US" dirty="0" smtClean="0"/>
              <a:t>9.	Context Shaping Practice</a:t>
            </a:r>
          </a:p>
          <a:p>
            <a:pPr eaLnBrk="1" hangingPunct="1">
              <a:spcBef>
                <a:spcPct val="0"/>
              </a:spcBef>
            </a:pPr>
            <a:r>
              <a:rPr lang="en-US" altLang="en-US" dirty="0" smtClean="0"/>
              <a:t>10.	A. Engage,   B. Assess,  C.  Intervene, and  D. Evaluate</a:t>
            </a:r>
          </a:p>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ADC68-CE82-4EAD-8D93-2921E7F12D39}"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t>Foundation competencies and practice behaviors were identified by CSWE SSW developed the practice behaviors for advanced year.</a:t>
            </a:r>
          </a:p>
          <a:p>
            <a:pPr eaLnBrk="1" hangingPunct="1">
              <a:buFontTx/>
              <a:buChar char="•"/>
            </a:pPr>
            <a:r>
              <a:rPr lang="en-US" altLang="en-US" sz="1400"/>
              <a:t>Key Terms:</a:t>
            </a:r>
          </a:p>
          <a:p>
            <a:pPr eaLnBrk="1" hangingPunct="1">
              <a:buFontTx/>
              <a:buChar char="•"/>
            </a:pPr>
            <a:r>
              <a:rPr lang="en-US" altLang="en-US" sz="1400" b="1"/>
              <a:t>Learning Activities</a:t>
            </a:r>
            <a:r>
              <a:rPr lang="en-US" altLang="en-US" sz="1400"/>
              <a:t>: Assignments that provide students with the opportunity to demonstrate their attainment of practice behaviors and related Core Competencies.</a:t>
            </a:r>
          </a:p>
          <a:p>
            <a:pPr eaLnBrk="1" hangingPunct="1">
              <a:buFontTx/>
              <a:buChar char="•"/>
            </a:pPr>
            <a:r>
              <a:rPr lang="en-US" altLang="en-US" sz="1400" b="1"/>
              <a:t>Competencies</a:t>
            </a:r>
            <a:r>
              <a:rPr lang="en-US" altLang="en-US" sz="1400"/>
              <a:t>: The nine competencies listed in this form reflect what students must be able to do by the end of the academic year. Competencies are comprised of measurable practice behaviors. </a:t>
            </a:r>
          </a:p>
          <a:p>
            <a:pPr eaLnBrk="1" hangingPunct="1">
              <a:buFontTx/>
              <a:buChar char="•"/>
            </a:pPr>
            <a:r>
              <a:rPr lang="en-US" altLang="en-US" sz="1400" b="1"/>
              <a:t>Practice Behaviors</a:t>
            </a:r>
            <a:r>
              <a:rPr lang="en-US" altLang="en-US" sz="1400"/>
              <a:t>: The practice behaviors operationalize each competency by describing knowledge, values and skills encompassed in the competency. </a:t>
            </a:r>
          </a:p>
          <a:p>
            <a:pPr eaLnBrk="1" hangingPunct="1">
              <a:spcBef>
                <a:spcPct val="0"/>
              </a:spcBef>
            </a:pPr>
            <a:endParaRPr lang="en-US" altLang="en-US" sz="140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9F8AF2-FC00-4441-926E-3AEB8806C241}" type="slidenum">
              <a:rPr lang="en-US" smtClean="0"/>
              <a:pPr fontAlgn="base">
                <a:spcBef>
                  <a:spcPct val="0"/>
                </a:spcBef>
                <a:spcAft>
                  <a:spcPct val="0"/>
                </a:spcAft>
                <a:defRPr/>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9/1/2020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fieldeducation@ssw.umaryland.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sw.umaryland.edu/field-educatio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49622" y="2520161"/>
            <a:ext cx="8844556" cy="2974975"/>
          </a:xfrm>
        </p:spPr>
        <p:txBody>
          <a:bodyPr/>
          <a:lstStyle/>
          <a:p>
            <a:r>
              <a:rPr lang="en-US" dirty="0" smtClean="0"/>
              <a:t>NEW Faculty Field Liaison Orientation</a:t>
            </a:r>
            <a:br>
              <a:rPr lang="en-US" dirty="0" smtClean="0"/>
            </a:br>
            <a:r>
              <a:rPr lang="en-US" dirty="0" smtClean="0"/>
              <a:t>2020-2021</a:t>
            </a:r>
            <a:br>
              <a:rPr lang="en-US" dirty="0" smtClean="0"/>
            </a:br>
            <a:r>
              <a:rPr lang="en-US" dirty="0" smtClean="0"/>
              <a:t/>
            </a:r>
            <a:br>
              <a:rPr lang="en-US" dirty="0" smtClean="0"/>
            </a:br>
            <a:r>
              <a:rPr lang="en-US" sz="2800" dirty="0" smtClean="0"/>
              <a:t>Gisele Ferretto, MSW,LCSW-C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630" y="424169"/>
            <a:ext cx="5705501" cy="715189"/>
          </a:xfrm>
          <a:prstGeom prst="rect">
            <a:avLst/>
          </a:prstGeom>
        </p:spPr>
      </p:pic>
    </p:spTree>
    <p:extLst>
      <p:ext uri="{BB962C8B-B14F-4D97-AF65-F5344CB8AC3E}">
        <p14:creationId xmlns:p14="http://schemas.microsoft.com/office/powerpoint/2010/main" val="12328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9474594"/>
              </p:ext>
            </p:extLst>
          </p:nvPr>
        </p:nvGraphicFramePr>
        <p:xfrm>
          <a:off x="444255" y="372821"/>
          <a:ext cx="8564563" cy="6086388"/>
        </p:xfrm>
        <a:graphic>
          <a:graphicData uri="http://schemas.openxmlformats.org/drawingml/2006/table">
            <a:tbl>
              <a:tblPr/>
              <a:tblGrid>
                <a:gridCol w="4138051">
                  <a:extLst>
                    <a:ext uri="{9D8B030D-6E8A-4147-A177-3AD203B41FA5}">
                      <a16:colId xmlns:a16="http://schemas.microsoft.com/office/drawing/2014/main" val="20000"/>
                    </a:ext>
                  </a:extLst>
                </a:gridCol>
                <a:gridCol w="4426512">
                  <a:extLst>
                    <a:ext uri="{9D8B030D-6E8A-4147-A177-3AD203B41FA5}">
                      <a16:colId xmlns:a16="http://schemas.microsoft.com/office/drawing/2014/main" val="20001"/>
                    </a:ext>
                  </a:extLst>
                </a:gridCol>
              </a:tblGrid>
              <a:tr h="1008408">
                <a:tc gridSpan="2">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OFFICE </a:t>
                      </a:r>
                      <a:r>
                        <a:rPr lang="en-US" sz="2000" b="1" kern="1400" dirty="0">
                          <a:solidFill>
                            <a:srgbClr val="000000"/>
                          </a:solidFill>
                          <a:effectLst/>
                          <a:latin typeface="Arial"/>
                        </a:rPr>
                        <a:t>OF FIELD EDUCATION </a:t>
                      </a:r>
                      <a:endParaRPr lang="en-US" sz="2000" b="1" kern="1400" dirty="0" smtClean="0">
                        <a:solidFill>
                          <a:srgbClr val="000000"/>
                        </a:solidFill>
                        <a:effectLst/>
                        <a:latin typeface="Arial"/>
                      </a:endParaRPr>
                    </a:p>
                    <a:p>
                      <a:pPr marR="0" indent="0" algn="ctr" rtl="0">
                        <a:lnSpc>
                          <a:spcPct val="119000"/>
                        </a:lnSpc>
                        <a:spcBef>
                          <a:spcPts val="0"/>
                        </a:spcBef>
                        <a:spcAft>
                          <a:spcPts val="0"/>
                        </a:spcAft>
                      </a:pPr>
                      <a:r>
                        <a:rPr lang="en-US" sz="2000" b="1" kern="1400" dirty="0" smtClean="0">
                          <a:solidFill>
                            <a:srgbClr val="000000"/>
                          </a:solidFill>
                          <a:effectLst/>
                          <a:latin typeface="Arial"/>
                        </a:rPr>
                        <a:t>Samuel </a:t>
                      </a:r>
                      <a:r>
                        <a:rPr lang="en-US" sz="2000" b="1" kern="1400" dirty="0">
                          <a:solidFill>
                            <a:srgbClr val="000000"/>
                          </a:solidFill>
                          <a:effectLst/>
                          <a:latin typeface="Arial"/>
                        </a:rPr>
                        <a:t>B. Little, MSW, PhD, LCSW-C</a:t>
                      </a:r>
                      <a:endParaRPr lang="en-US" sz="2000" kern="1400" dirty="0">
                        <a:solidFill>
                          <a:srgbClr val="000000"/>
                        </a:solidFill>
                        <a:effectLst/>
                        <a:latin typeface="Calibri"/>
                      </a:endParaRPr>
                    </a:p>
                    <a:p>
                      <a:pPr marR="0" indent="0" algn="ctr" rtl="0">
                        <a:lnSpc>
                          <a:spcPct val="119000"/>
                        </a:lnSpc>
                        <a:spcBef>
                          <a:spcPts val="0"/>
                        </a:spcBef>
                        <a:spcAft>
                          <a:spcPts val="0"/>
                        </a:spcAft>
                      </a:pPr>
                      <a:r>
                        <a:rPr lang="en-US" sz="2000" kern="1400" dirty="0" smtClean="0">
                          <a:solidFill>
                            <a:srgbClr val="000000"/>
                          </a:solidFill>
                          <a:effectLst/>
                          <a:latin typeface="Arial"/>
                        </a:rPr>
                        <a:t>Associate </a:t>
                      </a:r>
                      <a:r>
                        <a:rPr lang="en-US" sz="2000" kern="1400" dirty="0">
                          <a:solidFill>
                            <a:srgbClr val="000000"/>
                          </a:solidFill>
                          <a:effectLst/>
                          <a:latin typeface="Arial"/>
                        </a:rPr>
                        <a:t>Dean and Director of Field </a:t>
                      </a:r>
                      <a:r>
                        <a:rPr lang="en-US" sz="2000" kern="1400" dirty="0" smtClean="0">
                          <a:solidFill>
                            <a:srgbClr val="000000"/>
                          </a:solidFill>
                          <a:effectLst/>
                          <a:latin typeface="Arial"/>
                        </a:rPr>
                        <a:t>Education</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569500">
                <a:tc gridSpan="2">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Laura Loessner, MSW, LCSW-C, LICSW</a:t>
                      </a:r>
                    </a:p>
                    <a:p>
                      <a:pPr marR="0" indent="0" algn="ctr" rtl="0">
                        <a:lnSpc>
                          <a:spcPct val="119000"/>
                        </a:lnSpc>
                        <a:spcBef>
                          <a:spcPts val="0"/>
                        </a:spcBef>
                        <a:spcAft>
                          <a:spcPts val="0"/>
                        </a:spcAft>
                      </a:pPr>
                      <a:r>
                        <a:rPr lang="en-US" sz="2000" b="1" kern="1400" dirty="0" smtClean="0">
                          <a:solidFill>
                            <a:srgbClr val="000000"/>
                          </a:solidFill>
                          <a:effectLst/>
                          <a:latin typeface="Arial"/>
                        </a:rPr>
                        <a:t> </a:t>
                      </a:r>
                      <a:r>
                        <a:rPr lang="en-US" sz="2000" b="0" kern="1400" dirty="0" smtClean="0">
                          <a:solidFill>
                            <a:srgbClr val="000000"/>
                          </a:solidFill>
                          <a:effectLst/>
                          <a:latin typeface="Arial"/>
                        </a:rPr>
                        <a:t>Assistant Director of Field Education</a:t>
                      </a: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0" indent="0" algn="ctr" rtl="0">
                        <a:lnSpc>
                          <a:spcPct val="119000"/>
                        </a:lnSpc>
                        <a:spcBef>
                          <a:spcPts val="0"/>
                        </a:spcBef>
                        <a:spcAft>
                          <a:spcPts val="0"/>
                        </a:spcAft>
                      </a:pP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4177">
                <a:tc>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Franklin Chappell, </a:t>
                      </a:r>
                      <a:r>
                        <a:rPr lang="en-US" sz="1800" b="1" kern="1400" dirty="0" smtClean="0">
                          <a:solidFill>
                            <a:srgbClr val="000000"/>
                          </a:solidFill>
                          <a:effectLst/>
                          <a:latin typeface="Arial"/>
                        </a:rPr>
                        <a:t>MSW, LCSW-C</a:t>
                      </a:r>
                      <a:endParaRPr lang="en-US" sz="1800" kern="1400" dirty="0">
                        <a:solidFill>
                          <a:srgbClr val="000000"/>
                        </a:solidFill>
                        <a:effectLst/>
                        <a:latin typeface="Calibri"/>
                      </a:endParaRPr>
                    </a:p>
                    <a:p>
                      <a:pPr marR="0" indent="0" algn="ctr" rtl="0">
                        <a:lnSpc>
                          <a:spcPct val="119000"/>
                        </a:lnSpc>
                        <a:spcBef>
                          <a:spcPts val="0"/>
                        </a:spcBef>
                        <a:spcAft>
                          <a:spcPts val="0"/>
                        </a:spcAft>
                      </a:pPr>
                      <a:r>
                        <a:rPr lang="en-US" sz="2000" kern="1400" dirty="0" smtClean="0">
                          <a:solidFill>
                            <a:srgbClr val="000000"/>
                          </a:solidFill>
                          <a:effectLst/>
                          <a:latin typeface="Arial"/>
                        </a:rPr>
                        <a:t>Field </a:t>
                      </a:r>
                      <a:r>
                        <a:rPr lang="en-US" sz="2000" kern="1400" dirty="0">
                          <a:solidFill>
                            <a:srgbClr val="000000"/>
                          </a:solidFill>
                          <a:effectLst/>
                          <a:latin typeface="Arial"/>
                        </a:rPr>
                        <a:t>Coordinator   </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9000"/>
                        </a:lnSpc>
                        <a:spcBef>
                          <a:spcPts val="0"/>
                        </a:spcBef>
                        <a:spcAft>
                          <a:spcPts val="0"/>
                        </a:spcAft>
                        <a:buClrTx/>
                        <a:buSzTx/>
                        <a:buFontTx/>
                        <a:buNone/>
                        <a:tabLst/>
                        <a:defRPr/>
                      </a:pPr>
                      <a:r>
                        <a:rPr lang="en-US" sz="2000" b="1" kern="1400" dirty="0" smtClean="0">
                          <a:solidFill>
                            <a:srgbClr val="000000"/>
                          </a:solidFill>
                          <a:effectLst/>
                          <a:latin typeface="Arial" panose="020B0604020202020204" pitchFamily="34" charset="0"/>
                          <a:cs typeface="Arial" panose="020B0604020202020204" pitchFamily="34" charset="0"/>
                        </a:rPr>
                        <a:t>Monifa Johnson, </a:t>
                      </a:r>
                      <a:r>
                        <a:rPr kumimoji="0" lang="en-US" sz="1800" b="1" i="0" u="none" strike="noStrike" kern="1400" cap="none" spc="0" normalizeH="0" baseline="0" noProof="0" dirty="0" smtClean="0">
                          <a:ln>
                            <a:noFill/>
                          </a:ln>
                          <a:solidFill>
                            <a:srgbClr val="000000"/>
                          </a:solidFill>
                          <a:effectLst/>
                          <a:uLnTx/>
                          <a:uFillTx/>
                          <a:latin typeface="Arial"/>
                          <a:ea typeface="+mn-ea"/>
                          <a:cs typeface="+mn-cs"/>
                        </a:rPr>
                        <a:t>MSW, LCSW-C</a:t>
                      </a:r>
                      <a:endParaRPr lang="en-US" sz="2000" b="1" kern="1400" dirty="0" smtClean="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19000"/>
                        </a:lnSpc>
                        <a:spcBef>
                          <a:spcPts val="0"/>
                        </a:spcBef>
                        <a:spcAft>
                          <a:spcPts val="0"/>
                        </a:spcAft>
                        <a:buClrTx/>
                        <a:buSzTx/>
                        <a:buFontTx/>
                        <a:buNone/>
                        <a:tabLst/>
                        <a:defRPr/>
                      </a:pPr>
                      <a:r>
                        <a:rPr lang="en-US" sz="2000" kern="1400" dirty="0" smtClean="0">
                          <a:solidFill>
                            <a:srgbClr val="000000"/>
                          </a:solidFill>
                          <a:effectLst/>
                          <a:latin typeface="Arial"/>
                        </a:rPr>
                        <a:t>Field Coordinator </a:t>
                      </a:r>
                      <a:endParaRPr lang="en-US" sz="2000" kern="1400" dirty="0" smtClean="0">
                        <a:solidFill>
                          <a:srgbClr val="000000"/>
                        </a:solidFill>
                        <a:effectLst/>
                        <a:latin typeface="+mn-lt"/>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4177">
                <a:tc>
                  <a:txBody>
                    <a:bodyPr/>
                    <a:lstStyle/>
                    <a:p>
                      <a:pPr marR="0" indent="0" algn="ctr" rtl="0">
                        <a:lnSpc>
                          <a:spcPct val="119000"/>
                        </a:lnSpc>
                        <a:spcBef>
                          <a:spcPts val="0"/>
                        </a:spcBef>
                        <a:spcAft>
                          <a:spcPts val="0"/>
                        </a:spcAft>
                      </a:pPr>
                      <a:r>
                        <a:rPr lang="en-US" sz="2000" b="1" kern="1400" dirty="0">
                          <a:solidFill>
                            <a:srgbClr val="000000"/>
                          </a:solidFill>
                          <a:effectLst/>
                          <a:latin typeface="Arial"/>
                        </a:rPr>
                        <a:t>Denise Chop, </a:t>
                      </a:r>
                      <a:r>
                        <a:rPr lang="en-US" sz="1800" b="1" kern="1400" dirty="0">
                          <a:solidFill>
                            <a:srgbClr val="000000"/>
                          </a:solidFill>
                          <a:effectLst/>
                          <a:latin typeface="Arial"/>
                        </a:rPr>
                        <a:t>MSW, </a:t>
                      </a:r>
                      <a:r>
                        <a:rPr lang="en-US" sz="1800" b="1" kern="1400" dirty="0" smtClean="0">
                          <a:solidFill>
                            <a:srgbClr val="000000"/>
                          </a:solidFill>
                          <a:effectLst/>
                          <a:latin typeface="Arial"/>
                        </a:rPr>
                        <a:t>LCSW-C </a:t>
                      </a:r>
                    </a:p>
                    <a:p>
                      <a:pPr marR="0" indent="0" algn="ctr" rtl="0">
                        <a:lnSpc>
                          <a:spcPct val="119000"/>
                        </a:lnSpc>
                        <a:spcBef>
                          <a:spcPts val="0"/>
                        </a:spcBef>
                        <a:spcAft>
                          <a:spcPts val="0"/>
                        </a:spcAft>
                      </a:pPr>
                      <a:r>
                        <a:rPr lang="en-US" sz="2000" kern="1400" dirty="0" smtClean="0">
                          <a:solidFill>
                            <a:srgbClr val="000000"/>
                          </a:solidFill>
                          <a:effectLst/>
                          <a:latin typeface="Arial"/>
                        </a:rPr>
                        <a:t> </a:t>
                      </a:r>
                      <a:r>
                        <a:rPr lang="en-US" sz="2000" kern="1400" dirty="0">
                          <a:solidFill>
                            <a:srgbClr val="000000"/>
                          </a:solidFill>
                          <a:effectLst/>
                          <a:latin typeface="Arial"/>
                        </a:rPr>
                        <a:t>Field Coordinator </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April Latson,</a:t>
                      </a:r>
                      <a:r>
                        <a:rPr lang="en-US" sz="1800" b="1" kern="1400" dirty="0" smtClean="0">
                          <a:solidFill>
                            <a:srgbClr val="000000"/>
                          </a:solidFill>
                          <a:effectLst/>
                          <a:latin typeface="Arial"/>
                        </a:rPr>
                        <a:t> MSW, LMSW</a:t>
                      </a:r>
                      <a:endParaRPr lang="en-US" sz="1800" kern="1400" dirty="0" smtClean="0">
                        <a:solidFill>
                          <a:srgbClr val="000000"/>
                        </a:solidFill>
                        <a:effectLst/>
                        <a:latin typeface="+mn-lt"/>
                      </a:endParaRPr>
                    </a:p>
                    <a:p>
                      <a:pPr marR="0" indent="0" algn="ctr" rtl="0">
                        <a:lnSpc>
                          <a:spcPct val="119000"/>
                        </a:lnSpc>
                        <a:spcBef>
                          <a:spcPts val="0"/>
                        </a:spcBef>
                        <a:spcAft>
                          <a:spcPts val="0"/>
                        </a:spcAft>
                      </a:pPr>
                      <a:r>
                        <a:rPr lang="en-US" sz="2000" kern="1400" dirty="0" smtClean="0">
                          <a:solidFill>
                            <a:srgbClr val="000000"/>
                          </a:solidFill>
                          <a:effectLst/>
                          <a:latin typeface="Arial"/>
                        </a:rPr>
                        <a:t>Field Coordinator </a:t>
                      </a:r>
                      <a:endParaRPr lang="en-US" sz="2000" kern="1400" dirty="0" smtClean="0">
                        <a:solidFill>
                          <a:srgbClr val="000000"/>
                        </a:solidFill>
                        <a:effectLst/>
                        <a:latin typeface="+mn-lt"/>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4177">
                <a:tc>
                  <a:txBody>
                    <a:bodyPr/>
                    <a:lstStyle/>
                    <a:p>
                      <a:pPr marR="0" indent="0" algn="ctr" rtl="0">
                        <a:lnSpc>
                          <a:spcPct val="119000"/>
                        </a:lnSpc>
                        <a:spcBef>
                          <a:spcPts val="0"/>
                        </a:spcBef>
                        <a:spcAft>
                          <a:spcPts val="0"/>
                        </a:spcAft>
                      </a:pPr>
                      <a:r>
                        <a:rPr lang="en-US" sz="2000" kern="1400" dirty="0">
                          <a:solidFill>
                            <a:srgbClr val="000000"/>
                          </a:solidFill>
                          <a:effectLst/>
                          <a:latin typeface="Arial"/>
                        </a:rPr>
                        <a:t> </a:t>
                      </a:r>
                      <a:r>
                        <a:rPr lang="en-US" sz="2000" b="1" kern="1400" dirty="0" smtClean="0">
                          <a:solidFill>
                            <a:srgbClr val="000000"/>
                          </a:solidFill>
                          <a:effectLst/>
                          <a:latin typeface="Arial"/>
                        </a:rPr>
                        <a:t>Caron Cox-Branch,</a:t>
                      </a:r>
                      <a:r>
                        <a:rPr lang="en-US" sz="1800" b="1" kern="1400" dirty="0" smtClean="0">
                          <a:solidFill>
                            <a:srgbClr val="000000"/>
                          </a:solidFill>
                          <a:effectLst/>
                          <a:latin typeface="Arial"/>
                        </a:rPr>
                        <a:t> MSW,LCSW-C</a:t>
                      </a:r>
                      <a:endParaRPr lang="en-US" sz="1800" kern="1400" dirty="0">
                        <a:solidFill>
                          <a:srgbClr val="000000"/>
                        </a:solidFill>
                        <a:effectLst/>
                        <a:latin typeface="Calibri"/>
                      </a:endParaRPr>
                    </a:p>
                    <a:p>
                      <a:pPr marR="0" indent="0" algn="ctr" rtl="0">
                        <a:lnSpc>
                          <a:spcPct val="119000"/>
                        </a:lnSpc>
                        <a:spcBef>
                          <a:spcPts val="0"/>
                        </a:spcBef>
                        <a:spcAft>
                          <a:spcPts val="0"/>
                        </a:spcAft>
                      </a:pPr>
                      <a:r>
                        <a:rPr lang="en-US" sz="2000" kern="1400" dirty="0" smtClean="0">
                          <a:solidFill>
                            <a:srgbClr val="000000"/>
                          </a:solidFill>
                          <a:effectLst/>
                          <a:latin typeface="Arial"/>
                        </a:rPr>
                        <a:t>Field</a:t>
                      </a:r>
                      <a:r>
                        <a:rPr lang="en-US" sz="2000" kern="1400" baseline="0" dirty="0" smtClean="0">
                          <a:solidFill>
                            <a:srgbClr val="000000"/>
                          </a:solidFill>
                          <a:effectLst/>
                          <a:latin typeface="Arial"/>
                        </a:rPr>
                        <a:t> Coordinator</a:t>
                      </a:r>
                      <a:r>
                        <a:rPr lang="en-US" sz="2000" kern="1400" dirty="0" smtClean="0">
                          <a:solidFill>
                            <a:srgbClr val="000000"/>
                          </a:solidFill>
                          <a:effectLst/>
                          <a:latin typeface="Arial"/>
                        </a:rPr>
                        <a:t>   </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Debra Linsenmeyer</a:t>
                      </a:r>
                      <a:r>
                        <a:rPr lang="en-US" sz="1800" b="1" kern="1400" dirty="0" smtClean="0">
                          <a:solidFill>
                            <a:srgbClr val="000000"/>
                          </a:solidFill>
                          <a:effectLst/>
                          <a:latin typeface="Arial"/>
                        </a:rPr>
                        <a:t>, MSW, LCSW-C</a:t>
                      </a:r>
                      <a:r>
                        <a:rPr lang="en-US" sz="1800" b="1" kern="1400" baseline="0" dirty="0" smtClean="0">
                          <a:solidFill>
                            <a:srgbClr val="000000"/>
                          </a:solidFill>
                          <a:effectLst/>
                          <a:latin typeface="Arial"/>
                        </a:rPr>
                        <a:t> </a:t>
                      </a:r>
                      <a:r>
                        <a:rPr lang="en-US" sz="2000" kern="1400" dirty="0" smtClean="0">
                          <a:solidFill>
                            <a:srgbClr val="000000"/>
                          </a:solidFill>
                          <a:effectLst/>
                          <a:latin typeface="Arial"/>
                        </a:rPr>
                        <a:t>Field Coordinator</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4177">
                <a:tc>
                  <a:txBody>
                    <a:bodyPr/>
                    <a:lstStyle/>
                    <a:p>
                      <a:pPr marR="0" indent="0" algn="ctr" rtl="0">
                        <a:lnSpc>
                          <a:spcPct val="119000"/>
                        </a:lnSpc>
                        <a:spcBef>
                          <a:spcPts val="0"/>
                        </a:spcBef>
                        <a:spcAft>
                          <a:spcPts val="0"/>
                        </a:spcAft>
                      </a:pPr>
                      <a:r>
                        <a:rPr kumimoji="0" lang="en-US" sz="2000" b="1"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Donna Earling, BS</a:t>
                      </a:r>
                    </a:p>
                    <a:p>
                      <a:pPr marR="0" indent="0" algn="ctr" rtl="0">
                        <a:lnSpc>
                          <a:spcPct val="119000"/>
                        </a:lnSpc>
                        <a:spcBef>
                          <a:spcPts val="0"/>
                        </a:spcBef>
                        <a:spcAft>
                          <a:spcPts val="0"/>
                        </a:spcAft>
                      </a:pPr>
                      <a:r>
                        <a:rPr kumimoji="0" lang="en-US" sz="20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Office Manager</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kumimoji="0" lang="en-US" sz="2000" b="1" i="0" u="none" strike="noStrike" kern="1400" cap="none" spc="0" normalizeH="0" baseline="0" noProof="0" dirty="0" smtClean="0">
                          <a:ln>
                            <a:noFill/>
                          </a:ln>
                          <a:solidFill>
                            <a:srgbClr val="000000"/>
                          </a:solidFill>
                          <a:effectLst/>
                          <a:uLnTx/>
                          <a:uFillTx/>
                          <a:latin typeface="Arial"/>
                          <a:ea typeface="+mn-ea"/>
                          <a:cs typeface="+mn-cs"/>
                        </a:rPr>
                        <a:t>Coretta McKenzie, MSW  </a:t>
                      </a:r>
                    </a:p>
                    <a:p>
                      <a:pPr marR="0" indent="0" algn="ctr" rtl="0">
                        <a:lnSpc>
                          <a:spcPct val="119000"/>
                        </a:lnSpc>
                        <a:spcBef>
                          <a:spcPts val="0"/>
                        </a:spcBef>
                        <a:spcAft>
                          <a:spcPts val="0"/>
                        </a:spcAft>
                      </a:pPr>
                      <a:r>
                        <a:rPr kumimoji="0" lang="en-US" sz="2000" b="1" i="0" u="none" strike="noStrike" kern="1400" cap="none" spc="0" normalizeH="0" baseline="0" noProof="0" dirty="0" smtClean="0">
                          <a:ln>
                            <a:noFill/>
                          </a:ln>
                          <a:solidFill>
                            <a:srgbClr val="000000"/>
                          </a:solidFill>
                          <a:effectLst/>
                          <a:uLnTx/>
                          <a:uFillTx/>
                          <a:latin typeface="Arial"/>
                          <a:ea typeface="+mn-ea"/>
                          <a:cs typeface="+mn-cs"/>
                        </a:rPr>
                        <a:t> </a:t>
                      </a:r>
                      <a:r>
                        <a:rPr kumimoji="0" lang="en-US" sz="2000" b="0" i="0" u="none" strike="noStrike" kern="1400" cap="none" spc="0" normalizeH="0" baseline="0" noProof="0" dirty="0" smtClean="0">
                          <a:ln>
                            <a:noFill/>
                          </a:ln>
                          <a:solidFill>
                            <a:srgbClr val="000000"/>
                          </a:solidFill>
                          <a:effectLst/>
                          <a:uLnTx/>
                          <a:uFillTx/>
                          <a:latin typeface="Arial"/>
                          <a:ea typeface="+mn-ea"/>
                          <a:cs typeface="+mn-cs"/>
                        </a:rPr>
                        <a:t>Program Management Specialist</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78907"/>
                  </a:ext>
                </a:extLst>
              </a:tr>
              <a:tr h="832077">
                <a:tc>
                  <a:txBody>
                    <a:bodyPr/>
                    <a:lstStyle/>
                    <a:p>
                      <a:pPr marR="0" indent="0" algn="ctr" rtl="0">
                        <a:lnSpc>
                          <a:spcPct val="119000"/>
                        </a:lnSpc>
                        <a:spcBef>
                          <a:spcPts val="0"/>
                        </a:spcBef>
                        <a:spcAft>
                          <a:spcPts val="0"/>
                        </a:spcAft>
                      </a:pPr>
                      <a:r>
                        <a:rPr lang="en-US" sz="2000" b="1" kern="1400" dirty="0">
                          <a:solidFill>
                            <a:srgbClr val="000000"/>
                          </a:solidFill>
                          <a:effectLst/>
                          <a:latin typeface="Arial"/>
                        </a:rPr>
                        <a:t>Gisele Ferretto, </a:t>
                      </a:r>
                      <a:r>
                        <a:rPr lang="en-US" sz="1800" b="1" kern="1400" dirty="0" smtClean="0">
                          <a:solidFill>
                            <a:srgbClr val="000000"/>
                          </a:solidFill>
                          <a:effectLst/>
                          <a:latin typeface="Arial"/>
                        </a:rPr>
                        <a:t>MSW</a:t>
                      </a:r>
                      <a:r>
                        <a:rPr lang="en-US" sz="1800" b="1" kern="1400" dirty="0">
                          <a:solidFill>
                            <a:srgbClr val="000000"/>
                          </a:solidFill>
                          <a:effectLst/>
                          <a:latin typeface="Arial"/>
                        </a:rPr>
                        <a:t>, </a:t>
                      </a:r>
                      <a:r>
                        <a:rPr lang="en-US" sz="1800" b="1" kern="1400" dirty="0" smtClean="0">
                          <a:solidFill>
                            <a:srgbClr val="000000"/>
                          </a:solidFill>
                          <a:effectLst/>
                          <a:latin typeface="Arial"/>
                        </a:rPr>
                        <a:t>LCSW-C</a:t>
                      </a:r>
                      <a:r>
                        <a:rPr lang="en-US" sz="2000" b="0" kern="1400" baseline="0" dirty="0" smtClean="0">
                          <a:solidFill>
                            <a:srgbClr val="000000"/>
                          </a:solidFill>
                          <a:effectLst/>
                          <a:latin typeface="Arial"/>
                        </a:rPr>
                        <a:t> </a:t>
                      </a:r>
                      <a:r>
                        <a:rPr lang="en-US" sz="2000" kern="1400" dirty="0" smtClean="0">
                          <a:solidFill>
                            <a:srgbClr val="000000"/>
                          </a:solidFill>
                          <a:effectLst/>
                          <a:latin typeface="Arial"/>
                        </a:rPr>
                        <a:t>Field </a:t>
                      </a:r>
                      <a:r>
                        <a:rPr lang="en-US" sz="2000" kern="1400" dirty="0">
                          <a:solidFill>
                            <a:srgbClr val="000000"/>
                          </a:solidFill>
                          <a:effectLst/>
                          <a:latin typeface="Arial"/>
                        </a:rPr>
                        <a:t>Education </a:t>
                      </a:r>
                      <a:r>
                        <a:rPr lang="en-US" sz="2000" kern="1400" dirty="0" smtClean="0">
                          <a:solidFill>
                            <a:srgbClr val="000000"/>
                          </a:solidFill>
                          <a:effectLst/>
                          <a:latin typeface="Arial"/>
                        </a:rPr>
                        <a:t>Training Manager</a:t>
                      </a:r>
                      <a:endParaRPr lang="en-US" sz="2000" kern="1400" dirty="0">
                        <a:solidFill>
                          <a:srgbClr val="000000"/>
                        </a:solidFill>
                        <a:effectLst/>
                        <a:latin typeface="Calibri"/>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9000"/>
                        </a:lnSpc>
                        <a:spcBef>
                          <a:spcPts val="0"/>
                        </a:spcBef>
                        <a:spcAft>
                          <a:spcPts val="0"/>
                        </a:spcAft>
                        <a:buClrTx/>
                        <a:buSzTx/>
                        <a:buFontTx/>
                        <a:buNone/>
                        <a:tabLst/>
                        <a:defRPr/>
                      </a:pPr>
                      <a:r>
                        <a:rPr lang="en-US" sz="2000" b="1" kern="1400" dirty="0" smtClean="0">
                          <a:solidFill>
                            <a:srgbClr val="000000"/>
                          </a:solidFill>
                          <a:effectLst/>
                          <a:latin typeface="Arial"/>
                        </a:rPr>
                        <a:t>Barbara Nathanson, MSW, LCSW-C </a:t>
                      </a:r>
                      <a:r>
                        <a:rPr lang="en-US" sz="2000" b="0" kern="1400" dirty="0" smtClean="0">
                          <a:solidFill>
                            <a:srgbClr val="000000"/>
                          </a:solidFill>
                          <a:effectLst/>
                          <a:latin typeface="Arial"/>
                        </a:rPr>
                        <a:t>Field Coordinator</a:t>
                      </a:r>
                      <a:endParaRPr lang="en-US" sz="2000" kern="1400" dirty="0" smtClean="0">
                        <a:solidFill>
                          <a:srgbClr val="000000"/>
                        </a:solidFill>
                        <a:effectLst/>
                        <a:latin typeface="+mn-lt"/>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4177">
                <a:tc>
                  <a:txBody>
                    <a:bodyPr/>
                    <a:lstStyle/>
                    <a:p>
                      <a:pPr marL="0" marR="0" indent="0" algn="ctr" defTabSz="457200" rtl="0" eaLnBrk="1" fontAlgn="auto" latinLnBrk="0" hangingPunct="1">
                        <a:lnSpc>
                          <a:spcPct val="119000"/>
                        </a:lnSpc>
                        <a:spcBef>
                          <a:spcPts val="0"/>
                        </a:spcBef>
                        <a:spcAft>
                          <a:spcPts val="0"/>
                        </a:spcAft>
                        <a:buClrTx/>
                        <a:buSzTx/>
                        <a:buFontTx/>
                        <a:buNone/>
                        <a:tabLst/>
                        <a:defRPr/>
                      </a:pPr>
                      <a:r>
                        <a:rPr lang="en-US" sz="2000" b="1" kern="1400" dirty="0" smtClean="0">
                          <a:solidFill>
                            <a:srgbClr val="000000"/>
                          </a:solidFill>
                          <a:effectLst/>
                          <a:latin typeface="Arial"/>
                        </a:rPr>
                        <a:t>Angela Jachelski</a:t>
                      </a:r>
                      <a:r>
                        <a:rPr lang="en-US" sz="1800" b="1" kern="1400" dirty="0" smtClean="0">
                          <a:solidFill>
                            <a:srgbClr val="000000"/>
                          </a:solidFill>
                          <a:effectLst/>
                          <a:latin typeface="Arial"/>
                        </a:rPr>
                        <a:t>, MSW, LMSW</a:t>
                      </a:r>
                    </a:p>
                    <a:p>
                      <a:pPr marL="0" marR="0" indent="0" algn="ctr" defTabSz="457200" rtl="0" eaLnBrk="1" fontAlgn="auto" latinLnBrk="0" hangingPunct="1">
                        <a:lnSpc>
                          <a:spcPct val="119000"/>
                        </a:lnSpc>
                        <a:spcBef>
                          <a:spcPts val="0"/>
                        </a:spcBef>
                        <a:spcAft>
                          <a:spcPts val="0"/>
                        </a:spcAft>
                        <a:buClrTx/>
                        <a:buSzTx/>
                        <a:buFontTx/>
                        <a:buNone/>
                        <a:tabLst/>
                        <a:defRPr/>
                      </a:pPr>
                      <a:r>
                        <a:rPr lang="en-US" sz="2000" kern="1400" dirty="0" smtClean="0">
                          <a:solidFill>
                            <a:srgbClr val="000000"/>
                          </a:solidFill>
                          <a:effectLst/>
                          <a:latin typeface="Arial"/>
                        </a:rPr>
                        <a:t>Field Coordinator </a:t>
                      </a:r>
                      <a:endParaRPr lang="en-US" sz="2000" b="0" kern="1400" dirty="0" smtClean="0">
                        <a:solidFill>
                          <a:srgbClr val="000000"/>
                        </a:solidFill>
                        <a:effectLst/>
                        <a:latin typeface="+mn-lt"/>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dirty="0" smtClean="0">
                          <a:solidFill>
                            <a:srgbClr val="000000"/>
                          </a:solidFill>
                          <a:effectLst/>
                          <a:latin typeface="Arial"/>
                        </a:rPr>
                        <a:t>  Everett Smith, Jr. </a:t>
                      </a:r>
                      <a:r>
                        <a:rPr lang="en-US" sz="1800" b="1" kern="1400" dirty="0" smtClean="0">
                          <a:solidFill>
                            <a:srgbClr val="000000"/>
                          </a:solidFill>
                          <a:effectLst/>
                          <a:latin typeface="Arial"/>
                        </a:rPr>
                        <a:t>MSW, LCSW-C</a:t>
                      </a:r>
                      <a:endParaRPr lang="en-US" sz="1800" kern="1400" dirty="0" smtClean="0">
                        <a:solidFill>
                          <a:srgbClr val="000000"/>
                        </a:solidFill>
                        <a:effectLst/>
                        <a:latin typeface="+mn-lt"/>
                      </a:endParaRPr>
                    </a:p>
                    <a:p>
                      <a:pPr marR="0" indent="0" algn="ctr" rtl="0">
                        <a:lnSpc>
                          <a:spcPct val="119000"/>
                        </a:lnSpc>
                        <a:spcBef>
                          <a:spcPts val="0"/>
                        </a:spcBef>
                        <a:spcAft>
                          <a:spcPts val="0"/>
                        </a:spcAft>
                      </a:pPr>
                      <a:r>
                        <a:rPr lang="en-US" sz="2000" kern="1400" dirty="0" smtClean="0">
                          <a:solidFill>
                            <a:srgbClr val="000000"/>
                          </a:solidFill>
                          <a:effectLst/>
                          <a:latin typeface="Arial"/>
                        </a:rPr>
                        <a:t> Field Coordinator </a:t>
                      </a:r>
                      <a:endParaRPr lang="en-US" sz="2000" kern="1400" dirty="0" smtClean="0">
                        <a:solidFill>
                          <a:srgbClr val="000000"/>
                        </a:solidFill>
                        <a:effectLst/>
                        <a:latin typeface="+mn-lt"/>
                      </a:endParaRPr>
                    </a:p>
                  </a:txBody>
                  <a:tcPr marL="55823" marR="55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199" name="Control 1"/>
          <p:cNvSpPr>
            <a:spLocks noChangeArrowheads="1" noChangeShapeType="1"/>
          </p:cNvSpPr>
          <p:nvPr/>
        </p:nvSpPr>
        <p:spPr bwMode="auto">
          <a:xfrm>
            <a:off x="2968625" y="7392988"/>
            <a:ext cx="4219575"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97781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128953" y="1143000"/>
            <a:ext cx="8874369" cy="5609492"/>
          </a:xfrm>
        </p:spPr>
        <p:txBody>
          <a:bodyPr>
            <a:normAutofit/>
          </a:bodyPr>
          <a:lstStyle/>
          <a:p>
            <a:pPr marL="0" indent="0">
              <a:buNone/>
            </a:pPr>
            <a:r>
              <a:rPr lang="en-US" dirty="0" smtClean="0"/>
              <a:t>Contact your Field Office Coordinator </a:t>
            </a:r>
          </a:p>
          <a:p>
            <a:pPr marL="0" indent="0">
              <a:buNone/>
            </a:pPr>
            <a:endParaRPr lang="en-US" dirty="0"/>
          </a:p>
          <a:p>
            <a:pPr marL="0" indent="0">
              <a:buNone/>
            </a:pPr>
            <a:r>
              <a:rPr lang="en-US" dirty="0" smtClean="0"/>
              <a:t>IF EFN issue contact the Office of Field </a:t>
            </a:r>
            <a:r>
              <a:rPr lang="en-US" dirty="0"/>
              <a:t>E</a:t>
            </a:r>
            <a:r>
              <a:rPr lang="en-US" dirty="0" smtClean="0"/>
              <a:t>ducation general email:</a:t>
            </a:r>
            <a:r>
              <a:rPr lang="en-US" dirty="0"/>
              <a:t> </a:t>
            </a:r>
            <a:endParaRPr lang="en-US" dirty="0" smtClean="0"/>
          </a:p>
          <a:p>
            <a:pPr marL="0" indent="0">
              <a:buNone/>
            </a:pPr>
            <a:r>
              <a:rPr lang="en-US" dirty="0"/>
              <a:t> </a:t>
            </a:r>
            <a:r>
              <a:rPr lang="en-US" dirty="0">
                <a:solidFill>
                  <a:srgbClr val="002060"/>
                </a:solidFill>
                <a:hlinkClick r:id="rId3"/>
              </a:rPr>
              <a:t>fieldeducation@ssw.umaryland.edu</a:t>
            </a:r>
            <a:endParaRPr lang="en-US" dirty="0">
              <a:solidFill>
                <a:srgbClr val="002060"/>
              </a:solidFill>
            </a:endParaRPr>
          </a:p>
          <a:p>
            <a:endParaRPr lang="en-US" dirty="0" smtClean="0"/>
          </a:p>
          <a:p>
            <a:pPr marL="0" indent="0">
              <a:buNone/>
            </a:pPr>
            <a:r>
              <a:rPr lang="en-US" dirty="0" smtClean="0"/>
              <a:t>OR leave a message by calling the main phone line:  </a:t>
            </a:r>
            <a:r>
              <a:rPr lang="en-US" b="1" dirty="0" smtClean="0">
                <a:solidFill>
                  <a:srgbClr val="002060"/>
                </a:solidFill>
              </a:rPr>
              <a:t>410-706-7187</a:t>
            </a:r>
            <a:r>
              <a:rPr lang="en-US" dirty="0" smtClean="0"/>
              <a:t>.  A phone tree has been set up and Field staff will receive the voice mail messages electronically in our email.</a:t>
            </a:r>
            <a:endParaRPr lang="en-US" dirty="0"/>
          </a:p>
          <a:p>
            <a:pPr marL="0" indent="0">
              <a:buNone/>
            </a:pPr>
            <a:endParaRPr lang="en-US" dirty="0"/>
          </a:p>
        </p:txBody>
      </p:sp>
    </p:spTree>
    <p:extLst>
      <p:ext uri="{BB962C8B-B14F-4D97-AF65-F5344CB8AC3E}">
        <p14:creationId xmlns:p14="http://schemas.microsoft.com/office/powerpoint/2010/main" val="219801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1730798"/>
            <a:ext cx="8686800" cy="4095571"/>
          </a:xfrm>
        </p:spPr>
        <p:txBody>
          <a:bodyPr>
            <a:normAutofit lnSpcReduction="10000"/>
          </a:bodyPr>
          <a:lstStyle/>
          <a:p>
            <a:r>
              <a:rPr lang="en-US" dirty="0" smtClean="0"/>
              <a:t>FOUNDATION Field Practicum and Seminar I &amp;II: </a:t>
            </a:r>
          </a:p>
          <a:p>
            <a:pPr lvl="1"/>
            <a:r>
              <a:rPr lang="en-US" dirty="0" smtClean="0"/>
              <a:t>SOWK </a:t>
            </a:r>
            <a:r>
              <a:rPr lang="en-US" dirty="0"/>
              <a:t>635 </a:t>
            </a:r>
            <a:r>
              <a:rPr lang="en-US" dirty="0" smtClean="0"/>
              <a:t>(Fall</a:t>
            </a:r>
            <a:r>
              <a:rPr lang="en-US" dirty="0"/>
              <a:t>), SOWK 636 </a:t>
            </a:r>
            <a:r>
              <a:rPr lang="en-US" dirty="0" smtClean="0"/>
              <a:t>(Spring)</a:t>
            </a:r>
            <a:endParaRPr lang="en-US" sz="2400" dirty="0" smtClean="0"/>
          </a:p>
          <a:p>
            <a:endParaRPr lang="en-US" dirty="0" smtClean="0"/>
          </a:p>
          <a:p>
            <a:r>
              <a:rPr lang="en-US" dirty="0" smtClean="0"/>
              <a:t>Advanced CLINICAL:</a:t>
            </a:r>
          </a:p>
          <a:p>
            <a:pPr lvl="1"/>
            <a:r>
              <a:rPr lang="en-US" dirty="0" smtClean="0"/>
              <a:t>SWCL </a:t>
            </a:r>
            <a:r>
              <a:rPr lang="en-US" dirty="0"/>
              <a:t>794 </a:t>
            </a:r>
            <a:r>
              <a:rPr lang="en-US" dirty="0" smtClean="0"/>
              <a:t>(Fall),</a:t>
            </a:r>
            <a:r>
              <a:rPr lang="en-US" dirty="0"/>
              <a:t> SWCL 795 </a:t>
            </a:r>
            <a:r>
              <a:rPr lang="en-US" dirty="0" smtClean="0"/>
              <a:t>(Spring</a:t>
            </a:r>
            <a:r>
              <a:rPr lang="en-US" dirty="0"/>
              <a:t>) </a:t>
            </a:r>
            <a:endParaRPr lang="en-US" dirty="0" smtClean="0"/>
          </a:p>
          <a:p>
            <a:pPr marL="457200" lvl="1" indent="0">
              <a:buNone/>
            </a:pPr>
            <a:endParaRPr lang="en-US" dirty="0" smtClean="0"/>
          </a:p>
          <a:p>
            <a:r>
              <a:rPr lang="en-US" dirty="0" smtClean="0"/>
              <a:t>Advanced MACRO:  </a:t>
            </a:r>
          </a:p>
          <a:p>
            <a:pPr lvl="1"/>
            <a:r>
              <a:rPr lang="en-US" dirty="0" smtClean="0"/>
              <a:t>SWOA </a:t>
            </a:r>
            <a:r>
              <a:rPr lang="en-US" dirty="0"/>
              <a:t>794 </a:t>
            </a:r>
            <a:r>
              <a:rPr lang="en-US" dirty="0" smtClean="0"/>
              <a:t>(Fall</a:t>
            </a:r>
            <a:r>
              <a:rPr lang="en-US" dirty="0"/>
              <a:t>), </a:t>
            </a:r>
            <a:r>
              <a:rPr lang="en-US" dirty="0" smtClean="0"/>
              <a:t> </a:t>
            </a:r>
            <a:r>
              <a:rPr lang="en-US" dirty="0"/>
              <a:t>SWOA 795 </a:t>
            </a:r>
            <a:r>
              <a:rPr lang="en-US" dirty="0" smtClean="0"/>
              <a:t>(Spring</a:t>
            </a:r>
            <a:r>
              <a:rPr lang="en-US" dirty="0"/>
              <a:t>) </a:t>
            </a:r>
          </a:p>
        </p:txBody>
      </p:sp>
      <p:sp>
        <p:nvSpPr>
          <p:cNvPr id="2" name="Title 1"/>
          <p:cNvSpPr>
            <a:spLocks noGrp="1"/>
          </p:cNvSpPr>
          <p:nvPr>
            <p:ph type="title"/>
          </p:nvPr>
        </p:nvSpPr>
        <p:spPr>
          <a:xfrm>
            <a:off x="1019908" y="670883"/>
            <a:ext cx="6713817" cy="1143000"/>
          </a:xfrm>
          <a:solidFill>
            <a:schemeClr val="bg1"/>
          </a:solidFill>
        </p:spPr>
        <p:txBody>
          <a:bodyPr>
            <a:normAutofit/>
          </a:bodyPr>
          <a:lstStyle/>
          <a:p>
            <a:r>
              <a:rPr lang="en-US" sz="4000" dirty="0" smtClean="0"/>
              <a:t>FIELD is a COURSE</a:t>
            </a:r>
            <a:endParaRPr lang="en-US" sz="4000" dirty="0"/>
          </a:p>
        </p:txBody>
      </p:sp>
    </p:spTree>
    <p:extLst>
      <p:ext uri="{BB962C8B-B14F-4D97-AF65-F5344CB8AC3E}">
        <p14:creationId xmlns:p14="http://schemas.microsoft.com/office/powerpoint/2010/main" val="3002057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306388"/>
            <a:ext cx="8964612" cy="1143000"/>
          </a:xfrm>
        </p:spPr>
        <p:txBody>
          <a:bodyPr rtlCol="0">
            <a:normAutofit fontScale="90000"/>
          </a:bodyPr>
          <a:lstStyle/>
          <a:p>
            <a:pPr eaLnBrk="1" fontAlgn="auto" hangingPunct="1">
              <a:spcAft>
                <a:spcPts val="0"/>
              </a:spcAft>
              <a:defRPr/>
            </a:pPr>
            <a:r>
              <a:rPr lang="en-US" sz="4000" dirty="0" smtClean="0"/>
              <a:t>You are supporting the field instructor and student  for the achieve </a:t>
            </a:r>
            <a:r>
              <a:rPr lang="en-US" sz="4000" dirty="0"/>
              <a:t>of </a:t>
            </a:r>
            <a:r>
              <a:rPr lang="en-US" sz="4000" dirty="0" smtClean="0"/>
              <a:t>                                      </a:t>
            </a:r>
            <a:r>
              <a:rPr lang="en-US" sz="4000" b="1" dirty="0" smtClean="0"/>
              <a:t>9 </a:t>
            </a:r>
            <a:r>
              <a:rPr lang="en-US" sz="4000" b="1" dirty="0"/>
              <a:t>Core </a:t>
            </a:r>
            <a:r>
              <a:rPr lang="en-US" sz="4000" b="1" dirty="0" smtClean="0"/>
              <a:t>Social Work Competencies </a:t>
            </a:r>
            <a:r>
              <a:rPr lang="en-US" sz="2200" dirty="0" smtClean="0"/>
              <a:t> </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610137"/>
              </p:ext>
            </p:extLst>
          </p:nvPr>
        </p:nvGraphicFramePr>
        <p:xfrm>
          <a:off x="-194310" y="1725930"/>
          <a:ext cx="9532620" cy="4646930"/>
        </p:xfrm>
        <a:graphic>
          <a:graphicData uri="http://schemas.openxmlformats.org/drawingml/2006/table">
            <a:tbl>
              <a:tblPr firstRow="1" firstCol="1" bandRow="1"/>
              <a:tblGrid>
                <a:gridCol w="1181668">
                  <a:extLst>
                    <a:ext uri="{9D8B030D-6E8A-4147-A177-3AD203B41FA5}">
                      <a16:colId xmlns:a16="http://schemas.microsoft.com/office/drawing/2014/main" val="20000"/>
                    </a:ext>
                  </a:extLst>
                </a:gridCol>
                <a:gridCol w="8350952">
                  <a:extLst>
                    <a:ext uri="{9D8B030D-6E8A-4147-A177-3AD203B41FA5}">
                      <a16:colId xmlns:a16="http://schemas.microsoft.com/office/drawing/2014/main" val="20001"/>
                    </a:ext>
                  </a:extLst>
                </a:gridCol>
              </a:tblGrid>
              <a:tr h="136563">
                <a:tc gridSpan="2">
                  <a:txBody>
                    <a:bodyPr/>
                    <a:lstStyle/>
                    <a:p>
                      <a:pPr marL="0" marR="0" algn="ctr">
                        <a:lnSpc>
                          <a:spcPct val="115000"/>
                        </a:lnSpc>
                        <a:spcBef>
                          <a:spcPts val="0"/>
                        </a:spcBef>
                        <a:spcAft>
                          <a:spcPts val="0"/>
                        </a:spcAft>
                      </a:pPr>
                      <a:r>
                        <a:rPr lang="en-US" sz="1600" i="0" kern="1200" dirty="0" smtClean="0">
                          <a:solidFill>
                            <a:schemeClr val="tx1"/>
                          </a:solidFill>
                          <a:effectLst/>
                          <a:latin typeface="+mn-lt"/>
                          <a:ea typeface="+mn-ea"/>
                          <a:cs typeface="+mn-cs"/>
                        </a:rPr>
                        <a:t> </a:t>
                      </a:r>
                      <a:endParaRPr lang="en-US" sz="16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91"/>
                    </a:solidFill>
                  </a:tcPr>
                </a:tc>
                <a:tc hMerge="1">
                  <a:txBody>
                    <a:bodyPr/>
                    <a:lstStyle/>
                    <a:p>
                      <a:pPr marL="0" marR="0" algn="ctr">
                        <a:lnSpc>
                          <a:spcPct val="115000"/>
                        </a:lnSpc>
                        <a:spcBef>
                          <a:spcPts val="0"/>
                        </a:spcBef>
                        <a:spcAft>
                          <a:spcPts val="0"/>
                        </a:spcAft>
                      </a:pPr>
                      <a:endParaRPr lang="en-US" sz="16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9E"/>
                    </a:solidFill>
                  </a:tcPr>
                </a:tc>
                <a:extLst>
                  <a:ext uri="{0D108BD9-81ED-4DB2-BD59-A6C34878D82A}">
                    <a16:rowId xmlns:a16="http://schemas.microsoft.com/office/drawing/2014/main" val="10000"/>
                  </a:ext>
                </a:extLst>
              </a:tr>
              <a:tr h="45532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kern="1200" dirty="0" smtClean="0">
                          <a:solidFill>
                            <a:schemeClr val="tx1"/>
                          </a:solidFill>
                          <a:effectLst/>
                          <a:latin typeface="Arial" panose="020B0604020202020204" pitchFamily="34" charset="0"/>
                          <a:ea typeface="+mn-ea"/>
                          <a:cs typeface="Arial" panose="020B0604020202020204" pitchFamily="34" charset="0"/>
                        </a:rPr>
                        <a:t>1</a:t>
                      </a:r>
                      <a:endParaRPr lang="en-US" sz="20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Demonstrate Ethical and Professional Behavior</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2</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Engage Diversity and Difference in Practice</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3</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Advance Human Rights and Social, Economic, and Environmental Justice</a:t>
                      </a:r>
                      <a:r>
                        <a:rPr lang="en-US" sz="1800" b="1" i="0" kern="1200" dirty="0" smtClean="0">
                          <a:solidFill>
                            <a:schemeClr val="tx1"/>
                          </a:solidFill>
                          <a:effectLst/>
                          <a:latin typeface="+mn-lt"/>
                          <a:ea typeface="+mn-ea"/>
                          <a:cs typeface="+mn-cs"/>
                        </a:rPr>
                        <a:t> </a:t>
                      </a: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4</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Engage In Practice-informed Research and Research-informed Practice</a:t>
                      </a:r>
                      <a:r>
                        <a:rPr lang="en-US" sz="1800" b="1" i="0" kern="1200" dirty="0" smtClean="0">
                          <a:solidFill>
                            <a:schemeClr val="tx1"/>
                          </a:solidFill>
                          <a:effectLst/>
                          <a:latin typeface="+mn-lt"/>
                          <a:ea typeface="+mn-ea"/>
                          <a:cs typeface="+mn-cs"/>
                        </a:rPr>
                        <a:t> </a:t>
                      </a:r>
                      <a:endParaRPr lang="en-US"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5</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Engage in Policy Practice</a:t>
                      </a:r>
                      <a:r>
                        <a:rPr lang="en-US" sz="1800" b="1" i="0" kern="1200" dirty="0" smtClean="0">
                          <a:solidFill>
                            <a:schemeClr val="tx1"/>
                          </a:solidFill>
                          <a:effectLst/>
                          <a:latin typeface="+mn-lt"/>
                          <a:ea typeface="+mn-ea"/>
                          <a:cs typeface="+mn-cs"/>
                        </a:rPr>
                        <a:t> </a:t>
                      </a: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3762">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6</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0" kern="1200" dirty="0" smtClean="0">
                          <a:solidFill>
                            <a:schemeClr val="tx1"/>
                          </a:solidFill>
                          <a:effectLst/>
                          <a:latin typeface="+mn-lt"/>
                          <a:ea typeface="+mn-ea"/>
                          <a:cs typeface="+mn-cs"/>
                        </a:rPr>
                        <a:t>Engage</a:t>
                      </a:r>
                      <a:r>
                        <a:rPr lang="en-US" sz="1800" b="1" kern="1200" dirty="0" smtClean="0">
                          <a:solidFill>
                            <a:schemeClr val="tx1"/>
                          </a:solidFill>
                          <a:effectLst/>
                          <a:latin typeface="+mn-lt"/>
                          <a:ea typeface="+mn-ea"/>
                          <a:cs typeface="+mn-cs"/>
                        </a:rPr>
                        <a:t> with Individuals, Families, Groups, Organizations, and Communities</a:t>
                      </a: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34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7</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Assess Individuals, Families, Groups, Organizations, and Communities</a:t>
                      </a:r>
                      <a:r>
                        <a:rPr lang="en-US" sz="1800" b="1" i="0" kern="1200" dirty="0" smtClean="0">
                          <a:solidFill>
                            <a:schemeClr val="tx1"/>
                          </a:solidFill>
                          <a:effectLst/>
                          <a:latin typeface="+mn-lt"/>
                          <a:ea typeface="+mn-ea"/>
                          <a:cs typeface="+mn-cs"/>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3038">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8</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Intervene with Individuals, Families, Groups, Organizations, and Communities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98700">
                <a:tc>
                  <a:txBody>
                    <a:bodyPr/>
                    <a:lstStyle/>
                    <a:p>
                      <a:pPr marL="0" marR="0" algn="ctr">
                        <a:lnSpc>
                          <a:spcPct val="115000"/>
                        </a:lnSpc>
                        <a:spcBef>
                          <a:spcPts val="0"/>
                        </a:spcBef>
                        <a:spcAft>
                          <a:spcPts val="0"/>
                        </a:spcAft>
                      </a:pPr>
                      <a:r>
                        <a:rPr lang="en-US" sz="2000" b="0" dirty="0" smtClean="0">
                          <a:effectLst/>
                          <a:latin typeface="Arial" panose="020B0604020202020204" pitchFamily="34" charset="0"/>
                          <a:ea typeface="Calibri"/>
                          <a:cs typeface="Arial" panose="020B0604020202020204" pitchFamily="34" charset="0"/>
                        </a:rPr>
                        <a:t>9</a:t>
                      </a:r>
                      <a:endParaRPr lang="en-US" sz="2000" b="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Evaluate Practice with Individuals, Families, Groups, Organizations, &amp; Communities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202170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49850" y="2759075"/>
            <a:ext cx="3646488" cy="1143000"/>
          </a:xfrm>
        </p:spPr>
        <p:txBody>
          <a:bodyPr>
            <a:normAutofit fontScale="90000"/>
          </a:bodyPr>
          <a:lstStyle/>
          <a:p>
            <a:r>
              <a:rPr lang="en-US" altLang="en-US" dirty="0" smtClean="0"/>
              <a:t>Refer to</a:t>
            </a:r>
            <a:br>
              <a:rPr lang="en-US" altLang="en-US" dirty="0" smtClean="0"/>
            </a:br>
            <a:r>
              <a:rPr lang="en-US" altLang="en-US" b="1" i="1" dirty="0" smtClean="0"/>
              <a:t>2015 </a:t>
            </a:r>
            <a:br>
              <a:rPr lang="en-US" altLang="en-US" b="1" i="1" dirty="0" smtClean="0"/>
            </a:br>
            <a:r>
              <a:rPr lang="en-US" altLang="en-US" b="1" i="1" dirty="0" smtClean="0"/>
              <a:t>CSWE EPAS:       9 Core Competencies and Behaviors</a:t>
            </a:r>
            <a:br>
              <a:rPr lang="en-US" altLang="en-US" b="1" i="1" dirty="0" smtClean="0"/>
            </a:br>
            <a:r>
              <a:rPr lang="en-US" altLang="en-US" i="1" dirty="0" smtClean="0"/>
              <a:t>Handout </a:t>
            </a:r>
          </a:p>
        </p:txBody>
      </p:sp>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92100"/>
            <a:ext cx="4691063" cy="721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97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3953414"/>
              </p:ext>
            </p:extLst>
          </p:nvPr>
        </p:nvGraphicFramePr>
        <p:xfrm>
          <a:off x="239713" y="100013"/>
          <a:ext cx="8812212" cy="6720460"/>
        </p:xfrm>
        <a:graphic>
          <a:graphicData uri="http://schemas.openxmlformats.org/drawingml/2006/table">
            <a:tbl>
              <a:tblPr firstRow="1" firstCol="1" bandRow="1"/>
              <a:tblGrid>
                <a:gridCol w="3870175">
                  <a:extLst>
                    <a:ext uri="{9D8B030D-6E8A-4147-A177-3AD203B41FA5}">
                      <a16:colId xmlns:a16="http://schemas.microsoft.com/office/drawing/2014/main" val="20000"/>
                    </a:ext>
                  </a:extLst>
                </a:gridCol>
                <a:gridCol w="1765775">
                  <a:extLst>
                    <a:ext uri="{9D8B030D-6E8A-4147-A177-3AD203B41FA5}">
                      <a16:colId xmlns:a16="http://schemas.microsoft.com/office/drawing/2014/main" val="20001"/>
                    </a:ext>
                  </a:extLst>
                </a:gridCol>
                <a:gridCol w="1528916">
                  <a:extLst>
                    <a:ext uri="{9D8B030D-6E8A-4147-A177-3AD203B41FA5}">
                      <a16:colId xmlns:a16="http://schemas.microsoft.com/office/drawing/2014/main" val="20002"/>
                    </a:ext>
                  </a:extLst>
                </a:gridCol>
                <a:gridCol w="1647346">
                  <a:extLst>
                    <a:ext uri="{9D8B030D-6E8A-4147-A177-3AD203B41FA5}">
                      <a16:colId xmlns:a16="http://schemas.microsoft.com/office/drawing/2014/main" val="20003"/>
                    </a:ext>
                  </a:extLst>
                </a:gridCol>
              </a:tblGrid>
              <a:tr h="479443">
                <a:tc gridSpan="4">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b="1" dirty="0" smtClean="0">
                          <a:solidFill>
                            <a:schemeClr val="tx1"/>
                          </a:solidFill>
                        </a:rPr>
                        <a:t>SSW FIELD CURRICULUM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32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840">
                <a:tc>
                  <a:txBody>
                    <a:bodyPr/>
                    <a:lstStyle/>
                    <a:p>
                      <a:pPr marL="0" marR="0" algn="ctr">
                        <a:lnSpc>
                          <a:spcPct val="115000"/>
                        </a:lnSpc>
                        <a:spcBef>
                          <a:spcPts val="0"/>
                        </a:spcBef>
                        <a:spcAft>
                          <a:spcPts val="0"/>
                        </a:spcAft>
                      </a:pPr>
                      <a:r>
                        <a:rPr lang="en-US" sz="3200" b="1" dirty="0" smtClean="0">
                          <a:solidFill>
                            <a:schemeClr val="tx1"/>
                          </a:solidFill>
                          <a:effectLst/>
                          <a:latin typeface="Arial"/>
                          <a:ea typeface="Calibri"/>
                          <a:cs typeface="Times New Roman"/>
                        </a:rPr>
                        <a:t>Terms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chemeClr val="tx1"/>
                          </a:solidFill>
                        </a:rPr>
                        <a:t>FOUNDATION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chemeClr val="tx1"/>
                          </a:solidFill>
                        </a:rPr>
                        <a:t>CLINICAL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chemeClr val="tx1"/>
                          </a:solidFill>
                        </a:rPr>
                        <a:t>MACRO</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75374">
                <a:tc>
                  <a:txBody>
                    <a:bodyPr/>
                    <a:lstStyle/>
                    <a:p>
                      <a:pPr marL="0" marR="0">
                        <a:lnSpc>
                          <a:spcPct val="100000"/>
                        </a:lnSpc>
                        <a:spcBef>
                          <a:spcPts val="0"/>
                        </a:spcBef>
                        <a:spcAft>
                          <a:spcPts val="0"/>
                        </a:spcAft>
                      </a:pPr>
                      <a:r>
                        <a:rPr lang="en-US" sz="3200" b="1" dirty="0" smtClean="0">
                          <a:effectLst/>
                          <a:latin typeface="Arial"/>
                          <a:ea typeface="Calibri"/>
                          <a:cs typeface="Times New Roman"/>
                        </a:rPr>
                        <a:t>Student  Competency</a:t>
                      </a:r>
                      <a:r>
                        <a:rPr lang="en-US" sz="3200" dirty="0" smtClean="0">
                          <a:effectLst/>
                          <a:latin typeface="Arial"/>
                          <a:ea typeface="Calibri"/>
                          <a:cs typeface="Times New Roman"/>
                        </a:rPr>
                        <a:t> </a:t>
                      </a:r>
                      <a:endParaRPr lang="en-US" sz="32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4400" dirty="0" smtClean="0">
                          <a:effectLst/>
                          <a:latin typeface="Calibri"/>
                          <a:ea typeface="Calibri"/>
                          <a:cs typeface="Times New Roman"/>
                        </a:rPr>
                        <a:t>9</a:t>
                      </a:r>
                      <a:endParaRPr lang="en-US" sz="44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155">
                <a:tc>
                  <a:txBody>
                    <a:bodyPr/>
                    <a:lstStyle/>
                    <a:p>
                      <a:pPr marL="0" marR="0">
                        <a:lnSpc>
                          <a:spcPct val="115000"/>
                        </a:lnSpc>
                        <a:spcBef>
                          <a:spcPts val="0"/>
                        </a:spcBef>
                        <a:spcAft>
                          <a:spcPts val="0"/>
                        </a:spcAft>
                      </a:pPr>
                      <a:r>
                        <a:rPr lang="en-US" sz="3200" b="1" dirty="0">
                          <a:effectLst/>
                          <a:latin typeface="Arial"/>
                          <a:ea typeface="Calibri"/>
                          <a:cs typeface="Times New Roman"/>
                        </a:rPr>
                        <a:t>Practice Behavior </a:t>
                      </a:r>
                      <a:endParaRPr lang="en-US" sz="32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dirty="0" smtClean="0">
                          <a:effectLst/>
                          <a:latin typeface="Calibri"/>
                          <a:ea typeface="Calibri"/>
                          <a:cs typeface="Times New Roman"/>
                        </a:rPr>
                        <a:t>31</a:t>
                      </a:r>
                      <a:endParaRPr lang="en-US" sz="44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dirty="0" smtClean="0">
                          <a:effectLst/>
                          <a:latin typeface="Calibri"/>
                          <a:ea typeface="Calibri"/>
                          <a:cs typeface="Times New Roman"/>
                        </a:rPr>
                        <a:t>16</a:t>
                      </a:r>
                      <a:endParaRPr lang="en-US" sz="44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4400" dirty="0" smtClean="0">
                          <a:effectLst/>
                          <a:latin typeface="Calibri"/>
                          <a:ea typeface="Calibri"/>
                          <a:cs typeface="Times New Roman"/>
                        </a:rPr>
                        <a:t>17</a:t>
                      </a:r>
                      <a:endParaRPr lang="en-US" sz="4400"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1575">
                <a:tc>
                  <a:txBody>
                    <a:bodyPr/>
                    <a:lstStyle/>
                    <a:p>
                      <a:pPr marL="0" marR="0">
                        <a:lnSpc>
                          <a:spcPct val="100000"/>
                        </a:lnSpc>
                        <a:spcBef>
                          <a:spcPts val="0"/>
                        </a:spcBef>
                        <a:spcAft>
                          <a:spcPts val="0"/>
                        </a:spcAft>
                      </a:pPr>
                      <a:r>
                        <a:rPr lang="en-US" sz="3200" b="1" dirty="0" smtClean="0">
                          <a:effectLst/>
                          <a:latin typeface="Arial" panose="020B0604020202020204" pitchFamily="34" charset="0"/>
                          <a:ea typeface="Calibri"/>
                          <a:cs typeface="Arial" panose="020B0604020202020204" pitchFamily="34" charset="0"/>
                        </a:rPr>
                        <a:t>Learning Agreement</a:t>
                      </a:r>
                      <a:r>
                        <a:rPr lang="en-US" sz="3200" b="1" baseline="0" dirty="0" smtClean="0">
                          <a:effectLst/>
                          <a:latin typeface="Arial" panose="020B0604020202020204" pitchFamily="34" charset="0"/>
                          <a:ea typeface="Calibri"/>
                          <a:cs typeface="Arial" panose="020B0604020202020204" pitchFamily="34" charset="0"/>
                        </a:rPr>
                        <a:t> </a:t>
                      </a:r>
                      <a:endParaRPr lang="en-US" sz="32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endParaRPr lang="en-US" sz="400" b="1" baseline="0" dirty="0" smtClean="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2800" b="1" baseline="0" dirty="0" smtClean="0">
                          <a:effectLst/>
                          <a:latin typeface="Arial" panose="020B0604020202020204" pitchFamily="34" charset="0"/>
                          <a:ea typeface="Calibri"/>
                          <a:cs typeface="Arial" panose="020B0604020202020204" pitchFamily="34" charset="0"/>
                        </a:rPr>
                        <a:t>Process completed in </a:t>
                      </a:r>
                      <a:r>
                        <a:rPr lang="en-US" sz="2800" b="1" dirty="0" smtClean="0">
                          <a:effectLst/>
                          <a:latin typeface="Arial" panose="020B0604020202020204" pitchFamily="34" charset="0"/>
                          <a:ea typeface="Calibri"/>
                          <a:cs typeface="Arial" panose="020B0604020202020204" pitchFamily="34" charset="0"/>
                        </a:rPr>
                        <a:t>fall; reviewed during</a:t>
                      </a:r>
                      <a:r>
                        <a:rPr lang="en-US" sz="2800" b="1" baseline="0" dirty="0" smtClean="0">
                          <a:effectLst/>
                          <a:latin typeface="Arial" panose="020B0604020202020204" pitchFamily="34" charset="0"/>
                          <a:ea typeface="Calibri"/>
                          <a:cs typeface="Arial" panose="020B0604020202020204" pitchFamily="34" charset="0"/>
                        </a:rPr>
                        <a:t> year</a:t>
                      </a:r>
                      <a:endParaRPr lang="en-US" sz="28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75374">
                <a:tc>
                  <a:txBody>
                    <a:bodyPr/>
                    <a:lstStyle/>
                    <a:p>
                      <a:pPr marL="0" marR="0">
                        <a:lnSpc>
                          <a:spcPct val="115000"/>
                        </a:lnSpc>
                        <a:spcBef>
                          <a:spcPts val="0"/>
                        </a:spcBef>
                        <a:spcAft>
                          <a:spcPts val="0"/>
                        </a:spcAft>
                      </a:pPr>
                      <a:r>
                        <a:rPr lang="en-US" sz="3200" b="1" dirty="0" smtClean="0">
                          <a:effectLst/>
                          <a:latin typeface="Arial"/>
                          <a:ea typeface="Calibri"/>
                          <a:cs typeface="Times New Roman"/>
                        </a:rPr>
                        <a:t>Learning Activities</a:t>
                      </a:r>
                      <a:endParaRPr lang="en-US" sz="3200" b="1"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00000"/>
                        </a:lnSpc>
                        <a:spcBef>
                          <a:spcPts val="0"/>
                        </a:spcBef>
                        <a:spcAft>
                          <a:spcPts val="0"/>
                        </a:spcAft>
                      </a:pPr>
                      <a:r>
                        <a:rPr lang="en-US" sz="3200" b="1" dirty="0" smtClean="0">
                          <a:effectLst/>
                          <a:latin typeface="Calibri"/>
                          <a:ea typeface="Calibri"/>
                          <a:cs typeface="Times New Roman"/>
                        </a:rPr>
                        <a:t>Identified in fall;</a:t>
                      </a:r>
                      <a:r>
                        <a:rPr lang="en-US" sz="3200" b="1" baseline="0" dirty="0" smtClean="0">
                          <a:effectLst/>
                          <a:latin typeface="Calibri"/>
                          <a:ea typeface="Calibri"/>
                          <a:cs typeface="Times New Roman"/>
                        </a:rPr>
                        <a:t>                r</a:t>
                      </a:r>
                      <a:r>
                        <a:rPr lang="en-US" sz="3200" b="1" dirty="0" smtClean="0">
                          <a:effectLst/>
                          <a:latin typeface="Calibri"/>
                          <a:ea typeface="Calibri"/>
                          <a:cs typeface="Times New Roman"/>
                        </a:rPr>
                        <a:t>eviewed during the year</a:t>
                      </a:r>
                      <a:endParaRPr lang="en-US" sz="3200" b="1" dirty="0">
                        <a:effectLst/>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24167">
                <a:tc>
                  <a:txBody>
                    <a:bodyPr/>
                    <a:lstStyle/>
                    <a:p>
                      <a:pPr marL="0" marR="0">
                        <a:lnSpc>
                          <a:spcPct val="115000"/>
                        </a:lnSpc>
                        <a:spcBef>
                          <a:spcPts val="0"/>
                        </a:spcBef>
                        <a:spcAft>
                          <a:spcPts val="0"/>
                        </a:spcAft>
                      </a:pPr>
                      <a:r>
                        <a:rPr lang="en-US" sz="3200" b="1" dirty="0" smtClean="0">
                          <a:effectLst/>
                          <a:latin typeface="Arial" panose="020B0604020202020204" pitchFamily="34" charset="0"/>
                          <a:ea typeface="Calibri"/>
                          <a:cs typeface="Arial" panose="020B0604020202020204" pitchFamily="34" charset="0"/>
                        </a:rPr>
                        <a:t>Student Assessments </a:t>
                      </a:r>
                      <a:endParaRPr lang="en-US" sz="32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2000" b="1" u="sng" dirty="0" smtClean="0">
                          <a:effectLst/>
                          <a:latin typeface="Arial" panose="020B0604020202020204" pitchFamily="34" charset="0"/>
                          <a:ea typeface="Calibri"/>
                          <a:cs typeface="Arial" panose="020B0604020202020204" pitchFamily="34" charset="0"/>
                        </a:rPr>
                        <a:t>FALL</a:t>
                      </a:r>
                      <a:r>
                        <a:rPr lang="en-US" sz="2000" b="1" dirty="0" smtClean="0">
                          <a:effectLst/>
                          <a:latin typeface="Arial" panose="020B0604020202020204" pitchFamily="34" charset="0"/>
                          <a:ea typeface="Calibri"/>
                          <a:cs typeface="Arial" panose="020B0604020202020204" pitchFamily="34" charset="0"/>
                        </a:rPr>
                        <a:t>: Mid semester; end of semester</a:t>
                      </a:r>
                    </a:p>
                    <a:p>
                      <a:pPr marL="0" marR="0">
                        <a:lnSpc>
                          <a:spcPct val="115000"/>
                        </a:lnSpc>
                        <a:spcBef>
                          <a:spcPts val="0"/>
                        </a:spcBef>
                        <a:spcAft>
                          <a:spcPts val="0"/>
                        </a:spcAft>
                      </a:pPr>
                      <a:r>
                        <a:rPr lang="en-US" sz="2000" b="1" u="sng" dirty="0" smtClean="0">
                          <a:effectLst/>
                          <a:latin typeface="Arial" panose="020B0604020202020204" pitchFamily="34" charset="0"/>
                          <a:ea typeface="Calibri"/>
                          <a:cs typeface="Arial" panose="020B0604020202020204" pitchFamily="34" charset="0"/>
                        </a:rPr>
                        <a:t>SPRING:</a:t>
                      </a:r>
                      <a:r>
                        <a:rPr lang="en-US" sz="2000" b="1" dirty="0" smtClean="0">
                          <a:effectLst/>
                          <a:latin typeface="Arial" panose="020B0604020202020204" pitchFamily="34" charset="0"/>
                          <a:ea typeface="Calibri"/>
                          <a:cs typeface="Arial" panose="020B0604020202020204" pitchFamily="34" charset="0"/>
                        </a:rPr>
                        <a:t> </a:t>
                      </a:r>
                      <a:r>
                        <a:rPr lang="en-US" sz="2000" b="1" dirty="0" err="1" smtClean="0">
                          <a:effectLst/>
                          <a:latin typeface="Arial" panose="020B0604020202020204" pitchFamily="34" charset="0"/>
                          <a:ea typeface="Calibri"/>
                          <a:cs typeface="Arial" panose="020B0604020202020204" pitchFamily="34" charset="0"/>
                        </a:rPr>
                        <a:t>Mid-semester</a:t>
                      </a:r>
                      <a:r>
                        <a:rPr lang="en-US" sz="2000" b="1" baseline="0" dirty="0" err="1" smtClean="0">
                          <a:effectLst/>
                          <a:latin typeface="Arial" panose="020B0604020202020204" pitchFamily="34" charset="0"/>
                          <a:ea typeface="Calibri"/>
                          <a:cs typeface="Arial" panose="020B0604020202020204" pitchFamily="34" charset="0"/>
                        </a:rPr>
                        <a:t>;end</a:t>
                      </a:r>
                      <a:r>
                        <a:rPr lang="en-US" sz="2000" b="1" baseline="0" dirty="0" smtClean="0">
                          <a:effectLst/>
                          <a:latin typeface="Arial" panose="020B0604020202020204" pitchFamily="34" charset="0"/>
                          <a:ea typeface="Calibri"/>
                          <a:cs typeface="Arial" panose="020B0604020202020204" pitchFamily="34" charset="0"/>
                        </a:rPr>
                        <a:t> of semester</a:t>
                      </a:r>
                      <a:endParaRPr lang="en-US" sz="20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32723">
                <a:tc>
                  <a:txBody>
                    <a:bodyPr/>
                    <a:lstStyle/>
                    <a:p>
                      <a:pPr marL="0" marR="0">
                        <a:lnSpc>
                          <a:spcPct val="115000"/>
                        </a:lnSpc>
                        <a:spcBef>
                          <a:spcPts val="0"/>
                        </a:spcBef>
                        <a:spcAft>
                          <a:spcPts val="0"/>
                        </a:spcAft>
                      </a:pPr>
                      <a:r>
                        <a:rPr lang="en-US" sz="3200" b="1" dirty="0" smtClean="0">
                          <a:effectLst/>
                          <a:latin typeface="Arial" panose="020B0604020202020204" pitchFamily="34" charset="0"/>
                          <a:ea typeface="Calibri"/>
                          <a:cs typeface="Arial" panose="020B0604020202020204" pitchFamily="34" charset="0"/>
                        </a:rPr>
                        <a:t>Evidence</a:t>
                      </a:r>
                      <a:endParaRPr lang="en-US" sz="32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3200" b="1" dirty="0" smtClean="0">
                          <a:effectLst/>
                          <a:latin typeface="Arial" panose="020B0604020202020204" pitchFamily="34" charset="0"/>
                          <a:ea typeface="Calibri"/>
                          <a:cs typeface="Arial" panose="020B0604020202020204" pitchFamily="34" charset="0"/>
                        </a:rPr>
                        <a:t>At each assessment</a:t>
                      </a:r>
                      <a:endParaRPr lang="en-US" sz="3200" b="1" dirty="0">
                        <a:effectLst/>
                        <a:latin typeface="Arial" panose="020B0604020202020204" pitchFamily="34" charset="0"/>
                        <a:ea typeface="Calibri"/>
                        <a:cs typeface="Arial" panose="020B0604020202020204"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32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160239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87363"/>
            <a:ext cx="8229600" cy="1143000"/>
          </a:xfrm>
        </p:spPr>
        <p:txBody>
          <a:bodyPr>
            <a:normAutofit fontScale="90000"/>
          </a:bodyPr>
          <a:lstStyle/>
          <a:p>
            <a:r>
              <a:rPr lang="en-US" altLang="en-US" dirty="0" smtClean="0"/>
              <a:t>Students have a </a:t>
            </a:r>
            <a:br>
              <a:rPr lang="en-US" altLang="en-US" dirty="0" smtClean="0"/>
            </a:br>
            <a:r>
              <a:rPr lang="en-US" altLang="en-US" dirty="0" smtClean="0"/>
              <a:t>BLACKBOARD COURSE for FIELD</a:t>
            </a:r>
          </a:p>
        </p:txBody>
      </p:sp>
      <p:pic>
        <p:nvPicPr>
          <p:cNvPr id="7171" name="Content Placeholder 4"/>
          <p:cNvPicPr>
            <a:picLocks noGrp="1"/>
          </p:cNvPicPr>
          <p:nvPr>
            <p:ph idx="1"/>
          </p:nvPr>
        </p:nvPicPr>
        <p:blipFill>
          <a:blip r:embed="rId3">
            <a:extLst>
              <a:ext uri="{28A0092B-C50C-407E-A947-70E740481C1C}">
                <a14:useLocalDpi xmlns:a14="http://schemas.microsoft.com/office/drawing/2010/main" val="0"/>
              </a:ext>
            </a:extLst>
          </a:blip>
          <a:srcRect l="729" t="14261" r="1460" b="26117"/>
          <a:stretch>
            <a:fillRect/>
          </a:stretch>
        </p:blipFill>
        <p:spPr>
          <a:xfrm>
            <a:off x="0" y="2011363"/>
            <a:ext cx="9144000" cy="4846637"/>
          </a:xfrm>
        </p:spPr>
      </p:pic>
      <p:sp>
        <p:nvSpPr>
          <p:cNvPr id="6" name="Left Arrow 5"/>
          <p:cNvSpPr/>
          <p:nvPr/>
        </p:nvSpPr>
        <p:spPr>
          <a:xfrm rot="11858634">
            <a:off x="1141413" y="4167188"/>
            <a:ext cx="974725" cy="1651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DA0000"/>
              </a:solidFill>
            </a:endParaRPr>
          </a:p>
        </p:txBody>
      </p:sp>
    </p:spTree>
    <p:extLst>
      <p:ext uri="{BB962C8B-B14F-4D97-AF65-F5344CB8AC3E}">
        <p14:creationId xmlns:p14="http://schemas.microsoft.com/office/powerpoint/2010/main" val="3419484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87" y="1836281"/>
            <a:ext cx="8541513" cy="533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481" b="4463"/>
          <a:stretch/>
        </p:blipFill>
        <p:spPr bwMode="auto">
          <a:xfrm>
            <a:off x="145287" y="46891"/>
            <a:ext cx="8541513" cy="422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45287" y="4206239"/>
            <a:ext cx="8541513" cy="299264"/>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1800" b="1" dirty="0" smtClean="0"/>
              <a:t>And so do LIAISONS</a:t>
            </a:r>
          </a:p>
        </p:txBody>
      </p:sp>
    </p:spTree>
    <p:extLst>
      <p:ext uri="{BB962C8B-B14F-4D97-AF65-F5344CB8AC3E}">
        <p14:creationId xmlns:p14="http://schemas.microsoft.com/office/powerpoint/2010/main" val="3928228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6109184"/>
              </p:ext>
            </p:extLst>
          </p:nvPr>
        </p:nvGraphicFramePr>
        <p:xfrm>
          <a:off x="193675" y="-4763"/>
          <a:ext cx="8824913" cy="7464402"/>
        </p:xfrm>
        <a:graphic>
          <a:graphicData uri="http://schemas.openxmlformats.org/drawingml/2006/table">
            <a:tbl>
              <a:tblPr firstRow="1" bandRow="1">
                <a:tableStyleId>{5C22544A-7EE6-4342-B048-85BDC9FD1C3A}</a:tableStyleId>
              </a:tblPr>
              <a:tblGrid>
                <a:gridCol w="1966666">
                  <a:extLst>
                    <a:ext uri="{9D8B030D-6E8A-4147-A177-3AD203B41FA5}">
                      <a16:colId xmlns:a16="http://schemas.microsoft.com/office/drawing/2014/main" val="20000"/>
                    </a:ext>
                  </a:extLst>
                </a:gridCol>
                <a:gridCol w="6858247">
                  <a:extLst>
                    <a:ext uri="{9D8B030D-6E8A-4147-A177-3AD203B41FA5}">
                      <a16:colId xmlns:a16="http://schemas.microsoft.com/office/drawing/2014/main" val="20001"/>
                    </a:ext>
                  </a:extLst>
                </a:gridCol>
              </a:tblGrid>
              <a:tr h="58102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Student requirements</a:t>
                      </a:r>
                      <a:r>
                        <a:rPr lang="en-US" sz="3200" b="1" baseline="0" dirty="0" smtClean="0">
                          <a:solidFill>
                            <a:schemeClr val="tx1"/>
                          </a:solidFill>
                        </a:rPr>
                        <a:t> for </a:t>
                      </a:r>
                      <a:r>
                        <a:rPr lang="en-US" sz="3200" b="1" dirty="0" smtClean="0">
                          <a:solidFill>
                            <a:schemeClr val="tx1"/>
                          </a:solidFill>
                        </a:rPr>
                        <a:t>FIELD</a:t>
                      </a:r>
                      <a:endParaRPr lang="en-US" sz="3200" dirty="0" smtClean="0">
                        <a:solidFill>
                          <a:schemeClr val="tx1"/>
                        </a:solidFill>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2977">
                <a:tc>
                  <a:txBody>
                    <a:bodyPr/>
                    <a:lstStyle/>
                    <a:p>
                      <a:pPr algn="ctr"/>
                      <a:r>
                        <a:rPr lang="en-US" sz="2400" b="1" dirty="0" smtClean="0">
                          <a:solidFill>
                            <a:schemeClr val="tx1"/>
                          </a:solidFill>
                          <a:latin typeface="Arial" panose="020B0604020202020204" pitchFamily="34" charset="0"/>
                          <a:cs typeface="Arial" panose="020B0604020202020204" pitchFamily="34" charset="0"/>
                        </a:rPr>
                        <a:t>Behavior</a:t>
                      </a:r>
                      <a:endParaRPr lang="en-US" sz="2400" b="1" dirty="0">
                        <a:solidFill>
                          <a:schemeClr val="tx1"/>
                        </a:solidFill>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2400" dirty="0" smtClean="0">
                          <a:latin typeface="Arial" panose="020B0604020202020204" pitchFamily="34" charset="0"/>
                          <a:cs typeface="Arial" panose="020B0604020202020204" pitchFamily="34" charset="0"/>
                        </a:rPr>
                        <a:t>Adhere to NASW CODE of Ethics</a:t>
                      </a:r>
                      <a:r>
                        <a:rPr lang="en-US" sz="2400" baseline="0" dirty="0" smtClean="0">
                          <a:latin typeface="Arial" panose="020B0604020202020204" pitchFamily="34" charset="0"/>
                          <a:cs typeface="Arial" panose="020B0604020202020204" pitchFamily="34" charset="0"/>
                        </a:rPr>
                        <a:t> and                </a:t>
                      </a:r>
                    </a:p>
                    <a:p>
                      <a:pPr lvl="0"/>
                      <a:r>
                        <a:rPr lang="en-US" sz="2400" baseline="0" dirty="0" smtClean="0">
                          <a:latin typeface="Arial" panose="020B0604020202020204" pitchFamily="34" charset="0"/>
                          <a:cs typeface="Arial" panose="020B0604020202020204" pitchFamily="34" charset="0"/>
                        </a:rPr>
                        <a:t>                 SSW Code of Conduct </a:t>
                      </a:r>
                      <a:endParaRPr lang="en-US" sz="2400" dirty="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25041">
                <a:tc>
                  <a:txBody>
                    <a:bodyPr/>
                    <a:lstStyle/>
                    <a:p>
                      <a:pPr algn="ctr"/>
                      <a:r>
                        <a:rPr lang="en-US" sz="2400" b="1" dirty="0" smtClean="0">
                          <a:solidFill>
                            <a:schemeClr val="tx1"/>
                          </a:solidFill>
                          <a:latin typeface="Arial" panose="020B0604020202020204" pitchFamily="34" charset="0"/>
                          <a:cs typeface="Arial" panose="020B0604020202020204" pitchFamily="34" charset="0"/>
                        </a:rPr>
                        <a:t>TIME</a:t>
                      </a:r>
                      <a:endParaRPr lang="en-US" sz="2400" b="1" dirty="0">
                        <a:solidFill>
                          <a:schemeClr val="tx1"/>
                        </a:solidFill>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2 or 3 full days in</a:t>
                      </a:r>
                      <a:r>
                        <a:rPr lang="en-US" sz="2000" baseline="0" dirty="0" smtClean="0">
                          <a:latin typeface="Arial" panose="020B0604020202020204" pitchFamily="34" charset="0"/>
                          <a:cs typeface="Arial" panose="020B0604020202020204" pitchFamily="34" charset="0"/>
                        </a:rPr>
                        <a:t> Field per week</a:t>
                      </a:r>
                    </a:p>
                    <a:p>
                      <a:pPr marL="457200" indent="-457200">
                        <a:buFont typeface="Arial" panose="020B0604020202020204" pitchFamily="34" charset="0"/>
                        <a:buChar char="•"/>
                      </a:pPr>
                      <a:r>
                        <a:rPr lang="en-US" sz="2000" b="0" baseline="0" dirty="0" smtClean="0">
                          <a:latin typeface="Arial" panose="020B0604020202020204" pitchFamily="34" charset="0"/>
                          <a:cs typeface="Arial" panose="020B0604020202020204" pitchFamily="34" charset="0"/>
                        </a:rPr>
                        <a:t>COMPLETE TIMESHEETS </a:t>
                      </a:r>
                    </a:p>
                    <a:p>
                      <a:pPr marL="457200" indent="-4572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2 days excused per academic year</a:t>
                      </a:r>
                    </a:p>
                    <a:p>
                      <a:pPr marL="457200" indent="-4572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Missed time made up during the semester/notify Field Liaison</a:t>
                      </a:r>
                    </a:p>
                    <a:p>
                      <a:pPr marL="457200" indent="-4572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IF AGENCY IS CLOSED FI may develop an alternative assignment or excuse student</a:t>
                      </a:r>
                    </a:p>
                    <a:p>
                      <a:pPr marL="457200" indent="-4572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Foundation year: participate in seminar </a:t>
                      </a:r>
                      <a:endParaRPr lang="en-US" sz="2000" dirty="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05867">
                <a:tc>
                  <a:txBody>
                    <a:bodyPr/>
                    <a:lstStyle/>
                    <a:p>
                      <a:pPr algn="ctr"/>
                      <a:r>
                        <a:rPr lang="en-US" sz="2400" b="1" dirty="0" smtClean="0">
                          <a:solidFill>
                            <a:schemeClr val="tx1"/>
                          </a:solidFill>
                          <a:latin typeface="Arial" panose="020B0604020202020204" pitchFamily="34" charset="0"/>
                          <a:cs typeface="Arial" panose="020B0604020202020204" pitchFamily="34" charset="0"/>
                        </a:rPr>
                        <a:t>Learning Agreement</a:t>
                      </a:r>
                      <a:endParaRPr lang="en-US" sz="2400" b="1" dirty="0">
                        <a:solidFill>
                          <a:schemeClr val="tx1"/>
                        </a:solidFill>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Complete within first 30 days of placement</a:t>
                      </a:r>
                    </a:p>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Review and approval by field instructor</a:t>
                      </a:r>
                    </a:p>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Basis for assessment/evaluation</a:t>
                      </a:r>
                      <a:endParaRPr lang="en-US" sz="2000" dirty="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22977">
                <a:tc>
                  <a:txBody>
                    <a:bodyPr/>
                    <a:lstStyle/>
                    <a:p>
                      <a:pPr algn="ctr"/>
                      <a:r>
                        <a:rPr lang="en-US" sz="2400" b="1" dirty="0" smtClean="0">
                          <a:latin typeface="Arial" panose="020B0604020202020204" pitchFamily="34" charset="0"/>
                          <a:cs typeface="Arial" panose="020B0604020202020204" pitchFamily="34" charset="0"/>
                        </a:rPr>
                        <a:t>Process Recordings </a:t>
                      </a:r>
                      <a:endParaRPr lang="en-US" sz="2400" b="1" dirty="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800" b="1" u="sng" dirty="0" smtClean="0">
                          <a:latin typeface="Arial" panose="020B0604020202020204" pitchFamily="34" charset="0"/>
                          <a:cs typeface="Arial" panose="020B0604020202020204" pitchFamily="34" charset="0"/>
                        </a:rPr>
                        <a:t>At least</a:t>
                      </a:r>
                      <a:r>
                        <a:rPr lang="en-US" altLang="en-US" sz="2800" b="1" dirty="0" smtClean="0">
                          <a:latin typeface="Arial" panose="020B0604020202020204" pitchFamily="34" charset="0"/>
                          <a:cs typeface="Arial" panose="020B0604020202020204" pitchFamily="34" charset="0"/>
                        </a:rPr>
                        <a:t> 3 per semester</a:t>
                      </a: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2977">
                <a:tc>
                  <a:txBody>
                    <a:bodyPr/>
                    <a:lstStyle/>
                    <a:p>
                      <a:pPr algn="ctr"/>
                      <a:r>
                        <a:rPr lang="en-US" sz="2400" b="1" dirty="0" smtClean="0">
                          <a:latin typeface="Arial" panose="020B0604020202020204" pitchFamily="34" charset="0"/>
                          <a:cs typeface="Arial" panose="020B0604020202020204" pitchFamily="34" charset="0"/>
                        </a:rPr>
                        <a:t>Monthly Reports</a:t>
                      </a: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800" b="1" dirty="0" smtClean="0">
                          <a:latin typeface="Arial" panose="020B0604020202020204" pitchFamily="34" charset="0"/>
                          <a:cs typeface="Arial" panose="020B0604020202020204" pitchFamily="34" charset="0"/>
                        </a:rPr>
                        <a:t>Monthly reports due 5</a:t>
                      </a:r>
                      <a:r>
                        <a:rPr lang="en-US" altLang="en-US" sz="2800" b="1" baseline="30000" dirty="0" smtClean="0">
                          <a:latin typeface="Arial" panose="020B0604020202020204" pitchFamily="34" charset="0"/>
                          <a:cs typeface="Arial" panose="020B0604020202020204" pitchFamily="34" charset="0"/>
                        </a:rPr>
                        <a:t>th</a:t>
                      </a:r>
                      <a:r>
                        <a:rPr lang="en-US" altLang="en-US" sz="2800" b="1" dirty="0" smtClean="0">
                          <a:latin typeface="Arial" panose="020B0604020202020204" pitchFamily="34" charset="0"/>
                          <a:cs typeface="Arial" panose="020B0604020202020204" pitchFamily="34" charset="0"/>
                        </a:rPr>
                        <a:t> of the month </a:t>
                      </a:r>
                      <a:endParaRPr lang="en-US" sz="2800" b="1" dirty="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78757">
                <a:tc gridSpan="2">
                  <a:txBody>
                    <a:bodyPr/>
                    <a:lstStyle/>
                    <a:p>
                      <a:pPr algn="ctr"/>
                      <a:endParaRPr lang="en-US" sz="400" b="1" dirty="0" smtClean="0">
                        <a:latin typeface="Arial" panose="020B0604020202020204" pitchFamily="34" charset="0"/>
                        <a:cs typeface="Arial" panose="020B0604020202020204" pitchFamily="34" charset="0"/>
                      </a:endParaRPr>
                    </a:p>
                  </a:txBody>
                  <a:tcPr marL="91446" marR="9144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atin typeface="Arial" panose="020B0604020202020204" pitchFamily="34" charset="0"/>
                        <a:cs typeface="Arial" panose="020B0604020202020204" pitchFamily="34" charset="0"/>
                      </a:endParaRPr>
                    </a:p>
                  </a:txBody>
                  <a:tcPr marL="91443" marR="9144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405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2342863"/>
              </p:ext>
            </p:extLst>
          </p:nvPr>
        </p:nvGraphicFramePr>
        <p:xfrm>
          <a:off x="400051" y="662940"/>
          <a:ext cx="8490108" cy="5886450"/>
        </p:xfrm>
        <a:graphic>
          <a:graphicData uri="http://schemas.openxmlformats.org/drawingml/2006/table">
            <a:tbl>
              <a:tblPr/>
              <a:tblGrid>
                <a:gridCol w="8490108">
                  <a:extLst>
                    <a:ext uri="{9D8B030D-6E8A-4147-A177-3AD203B41FA5}">
                      <a16:colId xmlns:a16="http://schemas.microsoft.com/office/drawing/2014/main" val="20000"/>
                    </a:ext>
                  </a:extLst>
                </a:gridCol>
              </a:tblGrid>
              <a:tr h="662879">
                <a:tc>
                  <a:txBody>
                    <a:bodyPr/>
                    <a:lstStyle/>
                    <a:p>
                      <a:pPr marR="0" indent="0" algn="ctr" rtl="0">
                        <a:lnSpc>
                          <a:spcPct val="112000"/>
                        </a:lnSpc>
                        <a:spcBef>
                          <a:spcPts val="0"/>
                        </a:spcBef>
                        <a:spcAft>
                          <a:spcPts val="600"/>
                        </a:spcAft>
                      </a:pPr>
                      <a:r>
                        <a:rPr lang="en-US" sz="2400" b="1" kern="1200" dirty="0">
                          <a:solidFill>
                            <a:srgbClr val="000000"/>
                          </a:solidFill>
                          <a:effectLst/>
                          <a:latin typeface="Arial" panose="020B0604020202020204" pitchFamily="34" charset="0"/>
                          <a:cs typeface="Arial" panose="020B0604020202020204" pitchFamily="34" charset="0"/>
                        </a:rPr>
                        <a:t>Helpful Tips for the Electronic Field Notebook EFN</a:t>
                      </a:r>
                      <a:endParaRPr lang="en-US" sz="2400" kern="1400" dirty="0">
                        <a:solidFill>
                          <a:srgbClr val="000000"/>
                        </a:solidFill>
                        <a:effectLst/>
                        <a:latin typeface="Arial" panose="020B060402020202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23571">
                <a:tc>
                  <a:txBody>
                    <a:bodyPr/>
                    <a:lstStyle/>
                    <a:p>
                      <a:pPr marL="800100" marR="0" lvl="1" indent="-342900" algn="l" rtl="0">
                        <a:lnSpc>
                          <a:spcPct val="119000"/>
                        </a:lnSpc>
                        <a:spcBef>
                          <a:spcPts val="0"/>
                        </a:spcBef>
                        <a:spcAft>
                          <a:spcPts val="0"/>
                        </a:spcAft>
                        <a:buFont typeface="Arial" panose="020B0604020202020204" pitchFamily="34" charset="0"/>
                        <a:buChar char="•"/>
                      </a:pPr>
                      <a:endParaRPr lang="en-US" sz="2400" kern="1400" dirty="0" smtClean="0">
                        <a:solidFill>
                          <a:srgbClr val="000000"/>
                        </a:solidFill>
                        <a:effectLst/>
                        <a:latin typeface="Arial" panose="020B0604020202020204" pitchFamily="34" charset="0"/>
                        <a:cs typeface="Arial" panose="020B0604020202020204" pitchFamily="34" charset="0"/>
                      </a:endParaRPr>
                    </a:p>
                    <a:p>
                      <a:pPr marL="457200" marR="0" lvl="1" indent="0" algn="l" rtl="0">
                        <a:lnSpc>
                          <a:spcPct val="119000"/>
                        </a:lnSpc>
                        <a:spcBef>
                          <a:spcPts val="0"/>
                        </a:spcBef>
                        <a:spcAft>
                          <a:spcPts val="0"/>
                        </a:spcAft>
                        <a:buFont typeface="Arial" panose="020B0604020202020204" pitchFamily="34" charset="0"/>
                        <a:buNone/>
                      </a:pPr>
                      <a:endParaRPr lang="en-US" sz="1600" kern="1400" dirty="0">
                        <a:solidFill>
                          <a:srgbClr val="000000"/>
                        </a:solidFill>
                        <a:effectLst/>
                        <a:latin typeface="Arial" panose="020B0604020202020204" pitchFamily="34" charset="0"/>
                        <a:cs typeface="Arial" panose="020B0604020202020204" pitchFamily="34" charset="0"/>
                      </a:endParaRPr>
                    </a:p>
                    <a:p>
                      <a:pPr marL="800100" marR="0" lvl="1" indent="-342900" algn="l" rtl="0">
                        <a:lnSpc>
                          <a:spcPct val="119000"/>
                        </a:lnSpc>
                        <a:spcBef>
                          <a:spcPts val="0"/>
                        </a:spcBef>
                        <a:spcAft>
                          <a:spcPts val="0"/>
                        </a:spcAft>
                        <a:buFont typeface="Arial" panose="020B0604020202020204" pitchFamily="34" charset="0"/>
                        <a:buChar char="•"/>
                      </a:pPr>
                      <a:r>
                        <a:rPr lang="en-US" sz="2400" kern="1400" dirty="0">
                          <a:solidFill>
                            <a:srgbClr val="000000"/>
                          </a:solidFill>
                          <a:effectLst/>
                          <a:latin typeface="Arial" panose="020B0604020202020204" pitchFamily="34" charset="0"/>
                          <a:cs typeface="Arial" panose="020B0604020202020204" pitchFamily="34" charset="0"/>
                        </a:rPr>
                        <a:t> </a:t>
                      </a:r>
                      <a:r>
                        <a:rPr lang="en-US" sz="2400" kern="1400" dirty="0" smtClean="0">
                          <a:solidFill>
                            <a:srgbClr val="000000"/>
                          </a:solidFill>
                          <a:effectLst/>
                          <a:latin typeface="Arial" panose="020B0604020202020204" pitchFamily="34" charset="0"/>
                          <a:cs typeface="Arial" panose="020B0604020202020204" pitchFamily="34" charset="0"/>
                        </a:rPr>
                        <a:t>Almost everything is submitted and reviewed in</a:t>
                      </a:r>
                      <a:r>
                        <a:rPr lang="en-US" sz="2400" kern="1400" baseline="0" dirty="0" smtClean="0">
                          <a:solidFill>
                            <a:srgbClr val="000000"/>
                          </a:solidFill>
                          <a:effectLst/>
                          <a:latin typeface="Arial" panose="020B0604020202020204" pitchFamily="34" charset="0"/>
                          <a:cs typeface="Arial" panose="020B0604020202020204" pitchFamily="34" charset="0"/>
                        </a:rPr>
                        <a:t> EFN </a:t>
                      </a:r>
                    </a:p>
                    <a:p>
                      <a:pPr marL="457200" marR="0" lvl="1" indent="0" algn="l" rtl="0">
                        <a:lnSpc>
                          <a:spcPct val="119000"/>
                        </a:lnSpc>
                        <a:spcBef>
                          <a:spcPts val="0"/>
                        </a:spcBef>
                        <a:spcAft>
                          <a:spcPts val="0"/>
                        </a:spcAft>
                        <a:buFont typeface="Arial" panose="020B0604020202020204" pitchFamily="34" charset="0"/>
                        <a:buNone/>
                      </a:pPr>
                      <a:endParaRPr lang="en-US" sz="1600" kern="1400" baseline="0" dirty="0" smtClean="0">
                        <a:solidFill>
                          <a:srgbClr val="000000"/>
                        </a:solidFill>
                        <a:effectLst/>
                        <a:latin typeface="Arial" panose="020B0604020202020204" pitchFamily="34" charset="0"/>
                        <a:cs typeface="Arial" panose="020B0604020202020204" pitchFamily="34" charset="0"/>
                      </a:endParaRPr>
                    </a:p>
                    <a:p>
                      <a:pPr marL="800100" marR="0" lvl="1" indent="-342900" algn="l" rtl="0">
                        <a:lnSpc>
                          <a:spcPct val="119000"/>
                        </a:lnSpc>
                        <a:spcBef>
                          <a:spcPts val="0"/>
                        </a:spcBef>
                        <a:spcAft>
                          <a:spcPts val="0"/>
                        </a:spcAft>
                        <a:buFont typeface="Arial" panose="020B0604020202020204" pitchFamily="34" charset="0"/>
                        <a:buChar char="•"/>
                      </a:pPr>
                      <a:r>
                        <a:rPr lang="en-US" sz="2400" kern="1400" dirty="0">
                          <a:solidFill>
                            <a:srgbClr val="000000"/>
                          </a:solidFill>
                          <a:effectLst/>
                          <a:latin typeface="Arial" panose="020B0604020202020204" pitchFamily="34" charset="0"/>
                          <a:cs typeface="Arial" panose="020B0604020202020204" pitchFamily="34" charset="0"/>
                        </a:rPr>
                        <a:t> Your user name and password for the EFN is the same   </a:t>
                      </a:r>
                      <a:r>
                        <a:rPr lang="en-US" sz="2400" kern="1400" dirty="0" smtClean="0">
                          <a:solidFill>
                            <a:srgbClr val="000000"/>
                          </a:solidFill>
                          <a:effectLst/>
                          <a:latin typeface="Arial" panose="020B0604020202020204" pitchFamily="34" charset="0"/>
                          <a:cs typeface="Arial" panose="020B0604020202020204" pitchFamily="34" charset="0"/>
                        </a:rPr>
                        <a:t> </a:t>
                      </a:r>
                      <a:r>
                        <a:rPr lang="en-US" sz="2400" kern="1400" dirty="0">
                          <a:solidFill>
                            <a:srgbClr val="000000"/>
                          </a:solidFill>
                          <a:effectLst/>
                          <a:latin typeface="Arial" panose="020B0604020202020204" pitchFamily="34" charset="0"/>
                          <a:cs typeface="Arial" panose="020B0604020202020204" pitchFamily="34" charset="0"/>
                        </a:rPr>
                        <a:t>username and password you use for MY </a:t>
                      </a:r>
                      <a:r>
                        <a:rPr lang="en-US" sz="2400" kern="1400" dirty="0" smtClean="0">
                          <a:solidFill>
                            <a:srgbClr val="000000"/>
                          </a:solidFill>
                          <a:effectLst/>
                          <a:latin typeface="Arial" panose="020B0604020202020204" pitchFamily="34" charset="0"/>
                          <a:cs typeface="Arial" panose="020B0604020202020204" pitchFamily="34" charset="0"/>
                        </a:rPr>
                        <a:t>UMB</a:t>
                      </a:r>
                    </a:p>
                    <a:p>
                      <a:pPr marL="457200" marR="0" lvl="1" indent="0" algn="l" rtl="0">
                        <a:lnSpc>
                          <a:spcPct val="119000"/>
                        </a:lnSpc>
                        <a:spcBef>
                          <a:spcPts val="0"/>
                        </a:spcBef>
                        <a:spcAft>
                          <a:spcPts val="0"/>
                        </a:spcAft>
                        <a:buFont typeface="Arial" panose="020B0604020202020204" pitchFamily="34" charset="0"/>
                        <a:buNone/>
                      </a:pPr>
                      <a:endParaRPr lang="en-US" sz="1600" kern="1400" dirty="0" smtClean="0">
                        <a:solidFill>
                          <a:srgbClr val="000000"/>
                        </a:solidFill>
                        <a:effectLst/>
                        <a:latin typeface="Arial" panose="020B0604020202020204" pitchFamily="34" charset="0"/>
                        <a:cs typeface="Arial" panose="020B0604020202020204" pitchFamily="34" charset="0"/>
                      </a:endParaRPr>
                    </a:p>
                    <a:p>
                      <a:pPr marL="800100" marR="0" lvl="1" indent="-342900" algn="l" rtl="0">
                        <a:lnSpc>
                          <a:spcPct val="119000"/>
                        </a:lnSpc>
                        <a:spcBef>
                          <a:spcPts val="0"/>
                        </a:spcBef>
                        <a:spcAft>
                          <a:spcPts val="0"/>
                        </a:spcAft>
                        <a:buFont typeface="Arial" panose="020B0604020202020204" pitchFamily="34" charset="0"/>
                        <a:buChar char="•"/>
                      </a:pPr>
                      <a:r>
                        <a:rPr lang="en-US" sz="2400" kern="1400" dirty="0" smtClean="0">
                          <a:solidFill>
                            <a:srgbClr val="000000"/>
                          </a:solidFill>
                          <a:effectLst/>
                          <a:latin typeface="Arial" panose="020B0604020202020204" pitchFamily="34" charset="0"/>
                          <a:cs typeface="Arial" panose="020B0604020202020204" pitchFamily="34" charset="0"/>
                        </a:rPr>
                        <a:t>When EFN</a:t>
                      </a:r>
                      <a:r>
                        <a:rPr lang="en-US" sz="2400" kern="1400" baseline="0" dirty="0" smtClean="0">
                          <a:solidFill>
                            <a:srgbClr val="000000"/>
                          </a:solidFill>
                          <a:effectLst/>
                          <a:latin typeface="Arial" panose="020B0604020202020204" pitchFamily="34" charset="0"/>
                          <a:cs typeface="Arial" panose="020B0604020202020204" pitchFamily="34" charset="0"/>
                        </a:rPr>
                        <a:t> is down remind them that field placements were happening prior to computers!</a:t>
                      </a:r>
                    </a:p>
                    <a:p>
                      <a:pPr marL="800100" marR="0" lvl="1" indent="-342900" algn="l" rtl="0">
                        <a:lnSpc>
                          <a:spcPct val="119000"/>
                        </a:lnSpc>
                        <a:spcBef>
                          <a:spcPts val="0"/>
                        </a:spcBef>
                        <a:spcAft>
                          <a:spcPts val="0"/>
                        </a:spcAft>
                        <a:buFont typeface="Arial" panose="020B0604020202020204" pitchFamily="34" charset="0"/>
                        <a:buChar char="•"/>
                      </a:pPr>
                      <a:endParaRPr lang="en-US" sz="1600" kern="1400" baseline="0" dirty="0" smtClean="0">
                        <a:solidFill>
                          <a:srgbClr val="000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endParaRPr lang="en-US" sz="2400" kern="1400"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Control 1"/>
          <p:cNvSpPr>
            <a:spLocks noChangeArrowheads="1" noChangeShapeType="1"/>
          </p:cNvSpPr>
          <p:nvPr/>
        </p:nvSpPr>
        <p:spPr bwMode="auto">
          <a:xfrm>
            <a:off x="7112000" y="9428163"/>
            <a:ext cx="3373438" cy="16049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10272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507"/>
            <a:ext cx="8229600" cy="787945"/>
          </a:xfrm>
          <a:solidFill>
            <a:schemeClr val="bg1"/>
          </a:solidFill>
        </p:spPr>
        <p:txBody>
          <a:bodyPr/>
          <a:lstStyle/>
          <a:p>
            <a:r>
              <a:rPr lang="en-US" dirty="0" smtClean="0"/>
              <a:t>Announcements Regarding CEUs</a:t>
            </a:r>
            <a:endParaRPr lang="en-US" dirty="0"/>
          </a:p>
        </p:txBody>
      </p:sp>
      <p:sp>
        <p:nvSpPr>
          <p:cNvPr id="3" name="Content Placeholder 2"/>
          <p:cNvSpPr>
            <a:spLocks noGrp="1"/>
          </p:cNvSpPr>
          <p:nvPr>
            <p:ph idx="1"/>
          </p:nvPr>
        </p:nvSpPr>
        <p:spPr>
          <a:xfrm>
            <a:off x="269631" y="893453"/>
            <a:ext cx="8604738" cy="4466487"/>
          </a:xfrm>
        </p:spPr>
        <p:txBody>
          <a:bodyPr>
            <a:noAutofit/>
          </a:bodyPr>
          <a:lstStyle/>
          <a:p>
            <a:pPr marL="0" indent="0">
              <a:buNone/>
            </a:pPr>
            <a:r>
              <a:rPr lang="en-US" sz="2200" dirty="0" smtClean="0"/>
              <a:t>Office of Field Education is committed </a:t>
            </a:r>
            <a:r>
              <a:rPr lang="en-US" sz="2200" dirty="0"/>
              <a:t>to offering field </a:t>
            </a:r>
            <a:r>
              <a:rPr lang="en-US" sz="2200" dirty="0" smtClean="0"/>
              <a:t>instructors and faculty  field liaisons free workshops. Active FI and Liaisons will </a:t>
            </a:r>
            <a:r>
              <a:rPr lang="en-US" sz="2200" dirty="0"/>
              <a:t>receive notices for these workshops throughout the year as they are developed. </a:t>
            </a:r>
            <a:endParaRPr lang="en-US" sz="2200" dirty="0" smtClean="0"/>
          </a:p>
          <a:p>
            <a:pPr marL="0" indent="0">
              <a:buNone/>
            </a:pPr>
            <a:r>
              <a:rPr lang="en-US" sz="2200" b="1" u="sng" dirty="0" smtClean="0"/>
              <a:t>Planned webinars (to date) for 2020-2021:</a:t>
            </a:r>
          </a:p>
          <a:p>
            <a:r>
              <a:rPr lang="en-US" sz="2200" dirty="0" smtClean="0"/>
              <a:t>Tele-Behavioral </a:t>
            </a:r>
            <a:r>
              <a:rPr lang="en-US" sz="2200" dirty="0"/>
              <a:t>Health Options in the Changing Landscape</a:t>
            </a:r>
          </a:p>
          <a:p>
            <a:r>
              <a:rPr lang="en-US" sz="2200" dirty="0" smtClean="0"/>
              <a:t>Identifying </a:t>
            </a:r>
            <a:r>
              <a:rPr lang="en-US" sz="2200" dirty="0"/>
              <a:t>and Addressing </a:t>
            </a:r>
            <a:r>
              <a:rPr lang="en-US" sz="2200" dirty="0" err="1" smtClean="0"/>
              <a:t>Microagressions</a:t>
            </a:r>
            <a:endParaRPr lang="en-US" sz="2200" dirty="0" smtClean="0"/>
          </a:p>
          <a:p>
            <a:r>
              <a:rPr lang="en-US" sz="2200" dirty="0" smtClean="0"/>
              <a:t>Developing </a:t>
            </a:r>
            <a:r>
              <a:rPr lang="en-US" sz="2200" dirty="0"/>
              <a:t>the Social Worker's Role as Ally for LGBTQ+ Individuals</a:t>
            </a:r>
          </a:p>
          <a:p>
            <a:r>
              <a:rPr lang="en-US" sz="2200" dirty="0" smtClean="0"/>
              <a:t>Supervising </a:t>
            </a:r>
            <a:r>
              <a:rPr lang="en-US" sz="2200" dirty="0"/>
              <a:t>the Emerging Social Work Professional</a:t>
            </a:r>
          </a:p>
          <a:p>
            <a:endParaRPr lang="en-US" sz="1600" dirty="0" smtClean="0"/>
          </a:p>
          <a:p>
            <a:pPr marL="0" indent="0">
              <a:buNone/>
            </a:pPr>
            <a:r>
              <a:rPr lang="en-US" sz="2200" dirty="0" smtClean="0"/>
              <a:t>Today’s webinar is </a:t>
            </a:r>
            <a:r>
              <a:rPr lang="en-US" sz="2200" b="1" u="sng" dirty="0" smtClean="0"/>
              <a:t>not </a:t>
            </a:r>
            <a:r>
              <a:rPr lang="en-US" sz="2200" dirty="0" smtClean="0"/>
              <a:t>eligible for CEUs. Eligible workshops are on topics applicable for all social work professionals and not limited to field education.  </a:t>
            </a:r>
            <a:endParaRPr lang="en-US" sz="1600" dirty="0" smtClean="0"/>
          </a:p>
          <a:p>
            <a:pPr marL="0" indent="0">
              <a:buNone/>
            </a:pPr>
            <a:r>
              <a:rPr lang="en-US" sz="2200" dirty="0" smtClean="0"/>
              <a:t>The SSW Office of Professional Education CPE Office </a:t>
            </a:r>
            <a:r>
              <a:rPr lang="en-US" sz="2200" dirty="0"/>
              <a:t>extends a discount to our current Field </a:t>
            </a:r>
            <a:r>
              <a:rPr lang="en-US" sz="2200" dirty="0" smtClean="0"/>
              <a:t>Instructors and Field Liaisons: </a:t>
            </a:r>
            <a:r>
              <a:rPr lang="en-US" sz="2200" dirty="0"/>
              <a:t>35% for full day offerings or </a:t>
            </a:r>
            <a:r>
              <a:rPr lang="en-US" sz="2200" dirty="0" smtClean="0"/>
              <a:t>20% </a:t>
            </a:r>
            <a:r>
              <a:rPr lang="en-US" sz="2200" dirty="0"/>
              <a:t>for half-day </a:t>
            </a:r>
            <a:r>
              <a:rPr lang="en-US" sz="2200" dirty="0" smtClean="0"/>
              <a:t>offerings ( some exclusions.)  </a:t>
            </a:r>
            <a:r>
              <a:rPr lang="en-US" sz="2200" dirty="0"/>
              <a:t>Check the BLOOM catalogue </a:t>
            </a:r>
            <a:r>
              <a:rPr lang="en-US" sz="2200" dirty="0" smtClean="0"/>
              <a:t>for CPE workshops.</a:t>
            </a:r>
            <a:endParaRPr lang="en-US" sz="2200" dirty="0"/>
          </a:p>
        </p:txBody>
      </p:sp>
    </p:spTree>
    <p:extLst>
      <p:ext uri="{BB962C8B-B14F-4D97-AF65-F5344CB8AC3E}">
        <p14:creationId xmlns:p14="http://schemas.microsoft.com/office/powerpoint/2010/main" val="2649167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t="3088" r="52404" b="5976"/>
          <a:stretch/>
        </p:blipFill>
        <p:spPr bwMode="auto">
          <a:xfrm>
            <a:off x="-948180" y="23446"/>
            <a:ext cx="10615613" cy="7002996"/>
          </a:xfrm>
          <a:prstGeom prst="rect">
            <a:avLst/>
          </a:prstGeom>
          <a:ln>
            <a:noFill/>
          </a:ln>
          <a:extLst>
            <a:ext uri="{53640926-AAD7-44D8-BBD7-CCE9431645EC}">
              <a14:shadowObscured xmlns:a14="http://schemas.microsoft.com/office/drawing/2010/main"/>
            </a:ext>
          </a:extLst>
        </p:spPr>
      </p:pic>
      <p:sp>
        <p:nvSpPr>
          <p:cNvPr id="5" name="Left Arrow 4"/>
          <p:cNvSpPr/>
          <p:nvPr/>
        </p:nvSpPr>
        <p:spPr>
          <a:xfrm rot="749899">
            <a:off x="4364049" y="5663378"/>
            <a:ext cx="907722" cy="14027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A0000"/>
              </a:solidFill>
            </a:endParaRPr>
          </a:p>
        </p:txBody>
      </p:sp>
      <p:sp>
        <p:nvSpPr>
          <p:cNvPr id="6" name="Title 1"/>
          <p:cNvSpPr txBox="1">
            <a:spLocks/>
          </p:cNvSpPr>
          <p:nvPr/>
        </p:nvSpPr>
        <p:spPr>
          <a:xfrm>
            <a:off x="746686" y="1743536"/>
            <a:ext cx="2628900" cy="247015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b="1" u="sng" dirty="0" smtClean="0"/>
              <a:t>E</a:t>
            </a:r>
            <a:r>
              <a:rPr lang="en-US" altLang="en-US" b="1" dirty="0" smtClean="0"/>
              <a:t>lectronic </a:t>
            </a:r>
            <a:br>
              <a:rPr lang="en-US" altLang="en-US" b="1" dirty="0" smtClean="0"/>
            </a:br>
            <a:r>
              <a:rPr lang="en-US" altLang="en-US" b="1" u="sng" dirty="0" smtClean="0"/>
              <a:t>F</a:t>
            </a:r>
            <a:r>
              <a:rPr lang="en-US" altLang="en-US" b="1" dirty="0" smtClean="0"/>
              <a:t>ield</a:t>
            </a:r>
            <a:br>
              <a:rPr lang="en-US" altLang="en-US" b="1" dirty="0" smtClean="0"/>
            </a:br>
            <a:r>
              <a:rPr lang="en-US" altLang="en-US" b="1" u="sng" dirty="0" smtClean="0"/>
              <a:t>N</a:t>
            </a:r>
            <a:r>
              <a:rPr lang="en-US" altLang="en-US" b="1" dirty="0" smtClean="0"/>
              <a:t>otebook</a:t>
            </a:r>
          </a:p>
        </p:txBody>
      </p:sp>
    </p:spTree>
    <p:extLst>
      <p:ext uri="{BB962C8B-B14F-4D97-AF65-F5344CB8AC3E}">
        <p14:creationId xmlns:p14="http://schemas.microsoft.com/office/powerpoint/2010/main" val="3167953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303" b="6347"/>
          <a:stretch/>
        </p:blipFill>
        <p:spPr>
          <a:xfrm>
            <a:off x="234462" y="287427"/>
            <a:ext cx="8537004" cy="5621004"/>
          </a:xfrm>
          <a:prstGeom prst="rect">
            <a:avLst/>
          </a:prstGeom>
        </p:spPr>
      </p:pic>
      <p:sp>
        <p:nvSpPr>
          <p:cNvPr id="5" name="TextBox 4"/>
          <p:cNvSpPr txBox="1"/>
          <p:nvPr/>
        </p:nvSpPr>
        <p:spPr>
          <a:xfrm>
            <a:off x="5571066" y="5551089"/>
            <a:ext cx="3200400" cy="1200329"/>
          </a:xfrm>
          <a:prstGeom prst="rect">
            <a:avLst/>
          </a:prstGeom>
          <a:noFill/>
        </p:spPr>
        <p:txBody>
          <a:bodyPr wrap="square" rtlCol="0">
            <a:spAutoFit/>
          </a:bodyPr>
          <a:lstStyle/>
          <a:p>
            <a:pPr algn="ctr"/>
            <a:r>
              <a:rPr lang="en-US" dirty="0" smtClean="0"/>
              <a:t>YOU set up your own username and password.  If you ever you forget it just contact the Field Education office. </a:t>
            </a:r>
            <a:endParaRPr lang="en-US" dirty="0"/>
          </a:p>
        </p:txBody>
      </p:sp>
    </p:spTree>
    <p:extLst>
      <p:ext uri="{BB962C8B-B14F-4D97-AF65-F5344CB8AC3E}">
        <p14:creationId xmlns:p14="http://schemas.microsoft.com/office/powerpoint/2010/main" val="2126510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359" r="5555" b="27329"/>
          <a:stretch/>
        </p:blipFill>
        <p:spPr>
          <a:xfrm>
            <a:off x="177310" y="0"/>
            <a:ext cx="8569570" cy="2800922"/>
          </a:xfrm>
          <a:prstGeom prst="rect">
            <a:avLst/>
          </a:prstGeom>
        </p:spPr>
      </p:pic>
      <p:pic>
        <p:nvPicPr>
          <p:cNvPr id="4" name="Picture 3"/>
          <p:cNvPicPr/>
          <p:nvPr/>
        </p:nvPicPr>
        <p:blipFill rotWithShape="1">
          <a:blip r:embed="rId3"/>
          <a:srcRect l="1" t="6923" r="50546" b="40467"/>
          <a:stretch/>
        </p:blipFill>
        <p:spPr bwMode="auto">
          <a:xfrm>
            <a:off x="378070" y="2904778"/>
            <a:ext cx="8001000" cy="3253154"/>
          </a:xfrm>
          <a:prstGeom prst="rect">
            <a:avLst/>
          </a:prstGeom>
          <a:ln>
            <a:noFill/>
          </a:ln>
          <a:extLst>
            <a:ext uri="{53640926-AAD7-44D8-BBD7-CCE9431645EC}">
              <a14:shadowObscured xmlns:a14="http://schemas.microsoft.com/office/drawing/2010/main"/>
            </a:ext>
          </a:extLst>
        </p:spPr>
      </p:pic>
      <p:sp>
        <p:nvSpPr>
          <p:cNvPr id="5" name="Left Arrow 4"/>
          <p:cNvSpPr/>
          <p:nvPr/>
        </p:nvSpPr>
        <p:spPr>
          <a:xfrm rot="1247975">
            <a:off x="4154658" y="5051924"/>
            <a:ext cx="975360" cy="164702"/>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A0000"/>
              </a:solidFill>
            </a:endParaRPr>
          </a:p>
        </p:txBody>
      </p:sp>
      <p:sp>
        <p:nvSpPr>
          <p:cNvPr id="7" name="Left Arrow 6"/>
          <p:cNvSpPr/>
          <p:nvPr/>
        </p:nvSpPr>
        <p:spPr>
          <a:xfrm rot="253485">
            <a:off x="1461413" y="2279784"/>
            <a:ext cx="975360" cy="164702"/>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A0000"/>
              </a:solidFill>
            </a:endParaRPr>
          </a:p>
        </p:txBody>
      </p:sp>
      <p:sp>
        <p:nvSpPr>
          <p:cNvPr id="2" name="TextBox 1"/>
          <p:cNvSpPr txBox="1"/>
          <p:nvPr/>
        </p:nvSpPr>
        <p:spPr>
          <a:xfrm>
            <a:off x="378069" y="2446935"/>
            <a:ext cx="8168053" cy="646331"/>
          </a:xfrm>
          <a:prstGeom prst="rect">
            <a:avLst/>
          </a:prstGeom>
          <a:noFill/>
        </p:spPr>
        <p:txBody>
          <a:bodyPr wrap="square" rtlCol="0">
            <a:spAutoFit/>
          </a:bodyPr>
          <a:lstStyle/>
          <a:p>
            <a:pPr algn="ctr"/>
            <a:r>
              <a:rPr lang="en-US" dirty="0" smtClean="0"/>
              <a:t>After you are in the EFN, you will see a link to the left of your student list. </a:t>
            </a:r>
          </a:p>
          <a:p>
            <a:pPr algn="ctr"/>
            <a:r>
              <a:rPr lang="en-US" dirty="0" smtClean="0"/>
              <a:t>Click on it and you will see the screen below.  </a:t>
            </a:r>
            <a:endParaRPr lang="en-US" dirty="0"/>
          </a:p>
        </p:txBody>
      </p:sp>
      <p:sp>
        <p:nvSpPr>
          <p:cNvPr id="8" name="TextBox 7"/>
          <p:cNvSpPr txBox="1"/>
          <p:nvPr/>
        </p:nvSpPr>
        <p:spPr>
          <a:xfrm>
            <a:off x="211017" y="5946669"/>
            <a:ext cx="8168053" cy="646331"/>
          </a:xfrm>
          <a:prstGeom prst="rect">
            <a:avLst/>
          </a:prstGeom>
          <a:noFill/>
        </p:spPr>
        <p:txBody>
          <a:bodyPr wrap="square" rtlCol="0">
            <a:spAutoFit/>
          </a:bodyPr>
          <a:lstStyle/>
          <a:p>
            <a:pPr algn="ctr"/>
            <a:r>
              <a:rPr lang="en-US" dirty="0" smtClean="0"/>
              <a:t>The names of your students will be listed as links. When you click on the student name you will be directed to the main page of their specific file in the EFN.  </a:t>
            </a:r>
            <a:endParaRPr lang="en-US" dirty="0"/>
          </a:p>
        </p:txBody>
      </p:sp>
    </p:spTree>
    <p:extLst>
      <p:ext uri="{BB962C8B-B14F-4D97-AF65-F5344CB8AC3E}">
        <p14:creationId xmlns:p14="http://schemas.microsoft.com/office/powerpoint/2010/main" val="160055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231" t="3379" r="50731" b="5174"/>
          <a:stretch/>
        </p:blipFill>
        <p:spPr bwMode="auto">
          <a:xfrm>
            <a:off x="0" y="422031"/>
            <a:ext cx="9144000" cy="6013938"/>
          </a:xfrm>
          <a:prstGeom prst="rect">
            <a:avLst/>
          </a:prstGeom>
          <a:ln>
            <a:noFill/>
          </a:ln>
          <a:extLst>
            <a:ext uri="{53640926-AAD7-44D8-BBD7-CCE9431645EC}">
              <a14:shadowObscured xmlns:a14="http://schemas.microsoft.com/office/drawing/2010/main"/>
            </a:ext>
          </a:extLst>
        </p:spPr>
      </p:pic>
      <p:sp>
        <p:nvSpPr>
          <p:cNvPr id="5" name="Left Arrow 4"/>
          <p:cNvSpPr/>
          <p:nvPr/>
        </p:nvSpPr>
        <p:spPr>
          <a:xfrm rot="11654609">
            <a:off x="1946554" y="4368214"/>
            <a:ext cx="975360" cy="164702"/>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A0000"/>
              </a:solidFill>
            </a:endParaRPr>
          </a:p>
        </p:txBody>
      </p:sp>
      <p:sp>
        <p:nvSpPr>
          <p:cNvPr id="6" name="TextBox 5"/>
          <p:cNvSpPr txBox="1"/>
          <p:nvPr/>
        </p:nvSpPr>
        <p:spPr>
          <a:xfrm>
            <a:off x="174610" y="3373592"/>
            <a:ext cx="1766673" cy="2862322"/>
          </a:xfrm>
          <a:prstGeom prst="rect">
            <a:avLst/>
          </a:prstGeom>
          <a:noFill/>
        </p:spPr>
        <p:txBody>
          <a:bodyPr wrap="square" rtlCol="0">
            <a:spAutoFit/>
          </a:bodyPr>
          <a:lstStyle/>
          <a:p>
            <a:pPr algn="ctr"/>
            <a:r>
              <a:rPr lang="en-US" dirty="0" smtClean="0"/>
              <a:t>This is a sample of what a student’s main page looks like. From here you can navigate to all the items you will need throughout the semester  </a:t>
            </a:r>
            <a:endParaRPr lang="en-US" dirty="0"/>
          </a:p>
        </p:txBody>
      </p:sp>
    </p:spTree>
    <p:extLst>
      <p:ext uri="{BB962C8B-B14F-4D97-AF65-F5344CB8AC3E}">
        <p14:creationId xmlns:p14="http://schemas.microsoft.com/office/powerpoint/2010/main" val="224919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350"/>
            <a:ext cx="8229600" cy="1143000"/>
          </a:xfrm>
        </p:spPr>
        <p:txBody>
          <a:bodyPr/>
          <a:lstStyle/>
          <a:p>
            <a:r>
              <a:rPr lang="en-US" altLang="en-US" smtClean="0"/>
              <a:t>Link to the Classroom-</a:t>
            </a:r>
            <a:r>
              <a:rPr lang="en-US" altLang="en-US" sz="3600" smtClean="0"/>
              <a:t>FOUNDATION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6602474"/>
              </p:ext>
            </p:extLst>
          </p:nvPr>
        </p:nvGraphicFramePr>
        <p:xfrm>
          <a:off x="114300" y="952500"/>
          <a:ext cx="8732838" cy="5662604"/>
        </p:xfrm>
        <a:graphic>
          <a:graphicData uri="http://schemas.openxmlformats.org/drawingml/2006/table">
            <a:tbl>
              <a:tblPr firstRow="1" bandRow="1">
                <a:tableStyleId>{5C22544A-7EE6-4342-B048-85BDC9FD1C3A}</a:tableStyleId>
              </a:tblPr>
              <a:tblGrid>
                <a:gridCol w="3349112">
                  <a:extLst>
                    <a:ext uri="{9D8B030D-6E8A-4147-A177-3AD203B41FA5}">
                      <a16:colId xmlns:a16="http://schemas.microsoft.com/office/drawing/2014/main" val="20000"/>
                    </a:ext>
                  </a:extLst>
                </a:gridCol>
                <a:gridCol w="5383726">
                  <a:extLst>
                    <a:ext uri="{9D8B030D-6E8A-4147-A177-3AD203B41FA5}">
                      <a16:colId xmlns:a16="http://schemas.microsoft.com/office/drawing/2014/main" val="20001"/>
                    </a:ext>
                  </a:extLst>
                </a:gridCol>
              </a:tblGrid>
              <a:tr h="1341402">
                <a:tc gridSpan="2">
                  <a:txBody>
                    <a:bodyPr/>
                    <a:lstStyle/>
                    <a:p>
                      <a:pPr algn="ctr"/>
                      <a:r>
                        <a:rPr lang="en-US" sz="3200" dirty="0" smtClean="0">
                          <a:solidFill>
                            <a:schemeClr val="tx1"/>
                          </a:solidFill>
                        </a:rPr>
                        <a:t>Field work AND</a:t>
                      </a:r>
                      <a:r>
                        <a:rPr lang="en-US" sz="3200" baseline="0" dirty="0" smtClean="0">
                          <a:solidFill>
                            <a:schemeClr val="tx1"/>
                          </a:solidFill>
                        </a:rPr>
                        <a:t> </a:t>
                      </a:r>
                      <a:r>
                        <a:rPr lang="en-US" sz="3200" dirty="0" smtClean="0">
                          <a:solidFill>
                            <a:schemeClr val="tx1"/>
                          </a:solidFill>
                        </a:rPr>
                        <a:t>academic courses                    prepare students for </a:t>
                      </a:r>
                      <a:r>
                        <a:rPr lang="en-US" sz="3200" u="sng" dirty="0" smtClean="0">
                          <a:solidFill>
                            <a:schemeClr val="tx1"/>
                          </a:solidFill>
                        </a:rPr>
                        <a:t>social work practice</a:t>
                      </a:r>
                      <a:r>
                        <a:rPr lang="en-US" sz="3200" dirty="0" smtClean="0">
                          <a:solidFill>
                            <a:schemeClr val="tx1"/>
                          </a:solidFill>
                        </a:rPr>
                        <a:t> </a:t>
                      </a:r>
                    </a:p>
                    <a:p>
                      <a:endParaRPr lang="en-US" sz="1800" dirty="0">
                        <a:solidFill>
                          <a:schemeClr val="tx1"/>
                        </a:solidFill>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88970">
                <a:tc>
                  <a:txBody>
                    <a:bodyPr/>
                    <a:lstStyle/>
                    <a:p>
                      <a:pPr algn="ctr"/>
                      <a:r>
                        <a:rPr lang="en-US" sz="2400" b="1" dirty="0" smtClean="0">
                          <a:solidFill>
                            <a:schemeClr val="tx1"/>
                          </a:solidFill>
                          <a:latin typeface="Arial" panose="020B0604020202020204" pitchFamily="34" charset="0"/>
                          <a:cs typeface="Arial" panose="020B0604020202020204" pitchFamily="34" charset="0"/>
                        </a:rPr>
                        <a:t>Practice courses are taken while students are in field </a:t>
                      </a:r>
                      <a:endParaRPr lang="en-US" sz="2400" b="1" dirty="0">
                        <a:solidFill>
                          <a:schemeClr val="tx1"/>
                        </a:solidFill>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Assignments specific</a:t>
                      </a:r>
                      <a:r>
                        <a:rPr lang="en-US" sz="2400" b="1" baseline="0" dirty="0" smtClean="0">
                          <a:solidFill>
                            <a:schemeClr val="tx1"/>
                          </a:solidFill>
                          <a:latin typeface="Arial" panose="020B0604020202020204" pitchFamily="34" charset="0"/>
                          <a:cs typeface="Arial" panose="020B0604020202020204" pitchFamily="34" charset="0"/>
                        </a:rPr>
                        <a:t> to FIELD</a:t>
                      </a:r>
                      <a:endParaRPr lang="en-US" sz="2400" b="1" dirty="0">
                        <a:solidFill>
                          <a:schemeClr val="tx1"/>
                        </a:solidFill>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2700">
                <a:tc>
                  <a:txBody>
                    <a:bodyPr/>
                    <a:lstStyle/>
                    <a:p>
                      <a:pPr marL="91440" indent="0" algn="ctr" eaLnBrk="1" fontAlgn="auto" hangingPunct="1">
                        <a:spcAft>
                          <a:spcPts val="0"/>
                        </a:spcAft>
                        <a:buFont typeface="Wingdings 3"/>
                        <a:buNone/>
                        <a:defRPr/>
                      </a:pPr>
                      <a:r>
                        <a:rPr lang="en-US" sz="1800" dirty="0" smtClean="0">
                          <a:latin typeface="Arial" panose="020B0604020202020204" pitchFamily="34" charset="0"/>
                          <a:cs typeface="Arial" panose="020B0604020202020204" pitchFamily="34" charset="0"/>
                        </a:rPr>
                        <a:t>SOWK 630 Practice w/ </a:t>
                      </a:r>
                      <a:r>
                        <a:rPr lang="en-US" sz="1800" b="1" dirty="0" smtClean="0">
                          <a:latin typeface="Arial" panose="020B0604020202020204" pitchFamily="34" charset="0"/>
                          <a:cs typeface="Arial" panose="020B0604020202020204" pitchFamily="34" charset="0"/>
                        </a:rPr>
                        <a:t>Individuals</a:t>
                      </a:r>
                    </a:p>
                    <a:p>
                      <a:endParaRPr lang="en-US" sz="1800" dirty="0">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21792" lvl="1" indent="-274320" eaLnBrk="1" fontAlgn="auto" hangingPunct="1">
                        <a:lnSpc>
                          <a:spcPct val="90000"/>
                        </a:lnSpc>
                        <a:spcBef>
                          <a:spcPts val="324"/>
                        </a:spcBef>
                        <a:spcAft>
                          <a:spcPts val="0"/>
                        </a:spcAft>
                        <a:buFont typeface="Verdana"/>
                        <a:buChar char="◦"/>
                        <a:defRPr/>
                      </a:pPr>
                      <a:r>
                        <a:rPr lang="en-US" sz="2000" dirty="0" smtClean="0">
                          <a:latin typeface="Arial" panose="020B0604020202020204" pitchFamily="34" charset="0"/>
                          <a:cs typeface="Arial" panose="020B0604020202020204" pitchFamily="34" charset="0"/>
                        </a:rPr>
                        <a:t>Skills Quiz (Process Recording)</a:t>
                      </a:r>
                    </a:p>
                    <a:p>
                      <a:pPr marL="621792" lvl="1" indent="-274320" eaLnBrk="1" fontAlgn="auto" hangingPunct="1">
                        <a:lnSpc>
                          <a:spcPct val="90000"/>
                        </a:lnSpc>
                        <a:spcBef>
                          <a:spcPts val="324"/>
                        </a:spcBef>
                        <a:spcAft>
                          <a:spcPts val="0"/>
                        </a:spcAft>
                        <a:buFont typeface="Verdana"/>
                        <a:buChar char="◦"/>
                        <a:defRPr/>
                      </a:pPr>
                      <a:r>
                        <a:rPr lang="en-US" sz="2000" dirty="0" smtClean="0">
                          <a:latin typeface="Arial" panose="020B0604020202020204" pitchFamily="34" charset="0"/>
                          <a:cs typeface="Arial" panose="020B0604020202020204" pitchFamily="34" charset="0"/>
                        </a:rPr>
                        <a:t>Psychosocial assessment and contract</a:t>
                      </a:r>
                    </a:p>
                    <a:p>
                      <a:endParaRPr lang="en-US" sz="1800" dirty="0">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887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SOWK 631 Practice w/ </a:t>
                      </a:r>
                      <a:r>
                        <a:rPr lang="en-US" sz="1800" b="1" dirty="0" smtClean="0">
                          <a:latin typeface="Arial" panose="020B0604020202020204" pitchFamily="34" charset="0"/>
                          <a:cs typeface="Arial" panose="020B0604020202020204" pitchFamily="34" charset="0"/>
                        </a:rPr>
                        <a:t>Organizations &amp;</a:t>
                      </a:r>
                      <a:r>
                        <a:rPr lang="en-US" sz="1800" b="1" baseline="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Communities </a:t>
                      </a:r>
                    </a:p>
                    <a:p>
                      <a:endParaRPr lang="en-US" sz="1800" dirty="0">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21792" lvl="1" indent="-274320" eaLnBrk="1" fontAlgn="auto" hangingPunct="1">
                        <a:lnSpc>
                          <a:spcPct val="90000"/>
                        </a:lnSpc>
                        <a:spcBef>
                          <a:spcPts val="324"/>
                        </a:spcBef>
                        <a:spcAft>
                          <a:spcPts val="0"/>
                        </a:spcAft>
                        <a:buFont typeface="Verdana"/>
                        <a:buChar char="◦"/>
                        <a:defRPr/>
                      </a:pPr>
                      <a:r>
                        <a:rPr lang="en-US" sz="2000" dirty="0" smtClean="0">
                          <a:latin typeface="Arial" panose="020B0604020202020204" pitchFamily="34" charset="0"/>
                          <a:cs typeface="Arial" panose="020B0604020202020204" pitchFamily="34" charset="0"/>
                        </a:rPr>
                        <a:t>Macro Field Activities</a:t>
                      </a:r>
                      <a:r>
                        <a:rPr lang="en-US" sz="2000" baseline="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Description (</a:t>
                      </a:r>
                      <a:r>
                        <a:rPr lang="en-US" sz="1800" dirty="0" smtClean="0">
                          <a:latin typeface="Arial" panose="020B0604020202020204" pitchFamily="34" charset="0"/>
                          <a:cs typeface="Arial" panose="020B0604020202020204" pitchFamily="34" charset="0"/>
                        </a:rPr>
                        <a:t>POLICY, CO</a:t>
                      </a:r>
                      <a:r>
                        <a:rPr lang="en-US" sz="1800" baseline="0" dirty="0" smtClean="0">
                          <a:latin typeface="Arial" panose="020B0604020202020204" pitchFamily="34" charset="0"/>
                          <a:cs typeface="Arial" panose="020B0604020202020204" pitchFamily="34" charset="0"/>
                        </a:rPr>
                        <a:t>, PROGRAM MANAGEMENT) </a:t>
                      </a:r>
                      <a:endParaRPr lang="en-US" sz="1800" dirty="0" smtClean="0">
                        <a:latin typeface="Arial" panose="020B0604020202020204" pitchFamily="34" charset="0"/>
                        <a:cs typeface="Arial" panose="020B0604020202020204" pitchFamily="34" charset="0"/>
                      </a:endParaRPr>
                    </a:p>
                    <a:p>
                      <a:pPr marL="621792" lvl="1" indent="-274320" eaLnBrk="1" fontAlgn="auto" hangingPunct="1">
                        <a:lnSpc>
                          <a:spcPct val="90000"/>
                        </a:lnSpc>
                        <a:spcBef>
                          <a:spcPts val="324"/>
                        </a:spcBef>
                        <a:spcAft>
                          <a:spcPts val="0"/>
                        </a:spcAft>
                        <a:buFont typeface="Verdana"/>
                        <a:buChar char="◦"/>
                        <a:defRPr/>
                      </a:pPr>
                      <a:r>
                        <a:rPr lang="en-US" sz="2000" dirty="0" smtClean="0">
                          <a:latin typeface="Arial" panose="020B0604020202020204" pitchFamily="34" charset="0"/>
                          <a:cs typeface="Arial" panose="020B0604020202020204" pitchFamily="34" charset="0"/>
                        </a:rPr>
                        <a:t>Organizational Analysis</a:t>
                      </a:r>
                    </a:p>
                    <a:p>
                      <a:pPr marL="621792" lvl="1" indent="-274320" eaLnBrk="1" fontAlgn="auto" hangingPunct="1">
                        <a:lnSpc>
                          <a:spcPct val="90000"/>
                        </a:lnSpc>
                        <a:spcBef>
                          <a:spcPts val="324"/>
                        </a:spcBef>
                        <a:spcAft>
                          <a:spcPts val="0"/>
                        </a:spcAft>
                        <a:buFont typeface="Verdana"/>
                        <a:buChar char="◦"/>
                        <a:defRPr/>
                      </a:pPr>
                      <a:r>
                        <a:rPr lang="en-US" sz="2000" dirty="0" smtClean="0">
                          <a:latin typeface="Arial" panose="020B0604020202020204" pitchFamily="34" charset="0"/>
                          <a:cs typeface="Arial" panose="020B0604020202020204" pitchFamily="34" charset="0"/>
                        </a:rPr>
                        <a:t>Advocacy Intervention (</a:t>
                      </a:r>
                      <a:r>
                        <a:rPr lang="en-US" sz="1800" dirty="0" smtClean="0">
                          <a:latin typeface="Arial" panose="020B0604020202020204" pitchFamily="34" charset="0"/>
                          <a:cs typeface="Arial" panose="020B0604020202020204" pitchFamily="34" charset="0"/>
                        </a:rPr>
                        <a:t>may concern field)</a:t>
                      </a:r>
                      <a:endParaRPr lang="en-US" sz="1800" dirty="0">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45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SOWK 632 Practice w/             </a:t>
                      </a:r>
                      <a:r>
                        <a:rPr lang="en-US" sz="1800" b="1" dirty="0" smtClean="0">
                          <a:latin typeface="Arial" panose="020B0604020202020204" pitchFamily="34" charset="0"/>
                          <a:cs typeface="Arial" panose="020B0604020202020204" pitchFamily="34" charset="0"/>
                        </a:rPr>
                        <a:t>Groups</a:t>
                      </a:r>
                      <a:r>
                        <a:rPr lang="en-US" sz="1800" b="1" baseline="0" dirty="0" smtClean="0">
                          <a:latin typeface="Arial" panose="020B0604020202020204" pitchFamily="34" charset="0"/>
                          <a:cs typeface="Arial" panose="020B0604020202020204" pitchFamily="34" charset="0"/>
                        </a:rPr>
                        <a:t> &amp;</a:t>
                      </a:r>
                      <a:r>
                        <a:rPr lang="en-US" sz="1800" b="1" dirty="0" smtClean="0">
                          <a:latin typeface="Arial" panose="020B0604020202020204" pitchFamily="34" charset="0"/>
                          <a:cs typeface="Arial" panose="020B0604020202020204" pitchFamily="34" charset="0"/>
                        </a:rPr>
                        <a:t> Families</a:t>
                      </a:r>
                    </a:p>
                    <a:p>
                      <a:endParaRPr lang="en-US" sz="1800" dirty="0"/>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lvl="1" indent="-285750">
                        <a:buSzPct val="500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Corresponds with group facilitation experience in the Spring semester</a:t>
                      </a:r>
                      <a:endParaRPr lang="en-US" sz="2000" dirty="0">
                        <a:latin typeface="Arial" panose="020B0604020202020204" pitchFamily="34" charset="0"/>
                        <a:cs typeface="Arial" panose="020B0604020202020204" pitchFamily="34"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258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65100"/>
            <a:ext cx="8229600" cy="1143000"/>
          </a:xfrm>
        </p:spPr>
        <p:txBody>
          <a:bodyPr/>
          <a:lstStyle/>
          <a:p>
            <a:r>
              <a:rPr lang="en-US" altLang="en-US" smtClean="0"/>
              <a:t>Link to the Classroom- ADV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2703051"/>
              </p:ext>
            </p:extLst>
          </p:nvPr>
        </p:nvGraphicFramePr>
        <p:xfrm>
          <a:off x="193675" y="723900"/>
          <a:ext cx="8732838" cy="5730875"/>
        </p:xfrm>
        <a:graphic>
          <a:graphicData uri="http://schemas.openxmlformats.org/drawingml/2006/table">
            <a:tbl>
              <a:tblPr firstRow="1" bandRow="1">
                <a:tableStyleId>{5C22544A-7EE6-4342-B048-85BDC9FD1C3A}</a:tableStyleId>
              </a:tblPr>
              <a:tblGrid>
                <a:gridCol w="3349112">
                  <a:extLst>
                    <a:ext uri="{9D8B030D-6E8A-4147-A177-3AD203B41FA5}">
                      <a16:colId xmlns:a16="http://schemas.microsoft.com/office/drawing/2014/main" val="20000"/>
                    </a:ext>
                  </a:extLst>
                </a:gridCol>
                <a:gridCol w="5383726">
                  <a:extLst>
                    <a:ext uri="{9D8B030D-6E8A-4147-A177-3AD203B41FA5}">
                      <a16:colId xmlns:a16="http://schemas.microsoft.com/office/drawing/2014/main" val="20001"/>
                    </a:ext>
                  </a:extLst>
                </a:gridCol>
              </a:tblGrid>
              <a:tr h="1066914">
                <a:tc gridSpan="2">
                  <a:txBody>
                    <a:bodyPr/>
                    <a:lstStyle/>
                    <a:p>
                      <a:pPr algn="ctr"/>
                      <a:r>
                        <a:rPr lang="en-US" sz="3200" dirty="0" smtClean="0">
                          <a:solidFill>
                            <a:schemeClr val="tx1"/>
                          </a:solidFill>
                        </a:rPr>
                        <a:t>Field work </a:t>
                      </a:r>
                      <a:r>
                        <a:rPr lang="en-US" sz="3200" u="sng" dirty="0" smtClean="0">
                          <a:solidFill>
                            <a:schemeClr val="tx1"/>
                          </a:solidFill>
                        </a:rPr>
                        <a:t>AND</a:t>
                      </a:r>
                      <a:r>
                        <a:rPr lang="en-US" sz="3200" baseline="0" dirty="0" smtClean="0">
                          <a:solidFill>
                            <a:schemeClr val="tx1"/>
                          </a:solidFill>
                        </a:rPr>
                        <a:t> ALL </a:t>
                      </a:r>
                      <a:r>
                        <a:rPr lang="en-US" sz="3200" dirty="0" smtClean="0">
                          <a:solidFill>
                            <a:schemeClr val="tx1"/>
                          </a:solidFill>
                        </a:rPr>
                        <a:t>academic courses                    prepare students for </a:t>
                      </a:r>
                      <a:r>
                        <a:rPr lang="en-US" sz="3200" u="sng" dirty="0" smtClean="0">
                          <a:solidFill>
                            <a:schemeClr val="tx1"/>
                          </a:solidFill>
                        </a:rPr>
                        <a:t>social work practice</a:t>
                      </a:r>
                      <a:endParaRPr lang="en-US" sz="3200" dirty="0" smtClean="0">
                        <a:solidFill>
                          <a:schemeClr val="tx1"/>
                        </a:solidFill>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88849">
                <a:tc>
                  <a:txBody>
                    <a:bodyPr/>
                    <a:lstStyle/>
                    <a:p>
                      <a:pPr algn="ctr"/>
                      <a:r>
                        <a:rPr lang="en-US" sz="2400" b="1" dirty="0" smtClean="0">
                          <a:solidFill>
                            <a:schemeClr val="tx1"/>
                          </a:solidFill>
                          <a:latin typeface="Arial" panose="020B0604020202020204" pitchFamily="34" charset="0"/>
                          <a:cs typeface="Arial" panose="020B0604020202020204" pitchFamily="34" charset="0"/>
                        </a:rPr>
                        <a:t>Practice courses are taken while students are in field </a:t>
                      </a:r>
                      <a:endParaRPr lang="en-US" sz="2400" b="1" dirty="0">
                        <a:solidFill>
                          <a:schemeClr val="tx1"/>
                        </a:solidFill>
                        <a:latin typeface="Arial" panose="020B0604020202020204" pitchFamily="34" charset="0"/>
                        <a:cs typeface="Arial" panose="020B060402020202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eaLnBrk="1" hangingPunct="1">
                        <a:lnSpc>
                          <a:spcPct val="80000"/>
                        </a:lnSpc>
                      </a:pPr>
                      <a:r>
                        <a:rPr lang="en-US" altLang="en-US" sz="2800" dirty="0" smtClean="0"/>
                        <a:t>Application of Theory</a:t>
                      </a:r>
                    </a:p>
                    <a:p>
                      <a:pPr lvl="1" eaLnBrk="1" hangingPunct="1">
                        <a:lnSpc>
                          <a:spcPct val="80000"/>
                        </a:lnSpc>
                      </a:pPr>
                      <a:r>
                        <a:rPr lang="en-US" altLang="en-US" sz="2000" dirty="0" smtClean="0"/>
                        <a:t>Discuss the theory or theories used at agency</a:t>
                      </a:r>
                    </a:p>
                    <a:p>
                      <a:pPr lvl="1" eaLnBrk="1" hangingPunct="1">
                        <a:lnSpc>
                          <a:spcPct val="80000"/>
                        </a:lnSpc>
                      </a:pPr>
                      <a:r>
                        <a:rPr lang="en-US" altLang="en-US" sz="2000" dirty="0" smtClean="0"/>
                        <a:t>Assist students in elucidating their own theoretical and practice frameworks  </a:t>
                      </a:r>
                    </a:p>
                    <a:p>
                      <a:pPr lvl="1" eaLnBrk="1" hangingPunct="1">
                        <a:lnSpc>
                          <a:spcPct val="80000"/>
                        </a:lnSpc>
                      </a:pPr>
                      <a:endParaRPr lang="en-US" altLang="en-US" sz="2000" dirty="0" smtClean="0"/>
                    </a:p>
                    <a:p>
                      <a:pPr eaLnBrk="1" hangingPunct="1">
                        <a:lnSpc>
                          <a:spcPct val="80000"/>
                        </a:lnSpc>
                      </a:pPr>
                      <a:r>
                        <a:rPr lang="en-US" altLang="en-US" sz="2800" dirty="0" smtClean="0"/>
                        <a:t>Use of Evidenced Based Practice</a:t>
                      </a:r>
                    </a:p>
                    <a:p>
                      <a:pPr lvl="1" eaLnBrk="1" hangingPunct="1">
                        <a:lnSpc>
                          <a:spcPct val="80000"/>
                        </a:lnSpc>
                      </a:pPr>
                      <a:r>
                        <a:rPr lang="en-US" altLang="en-US" sz="2000" dirty="0" smtClean="0"/>
                        <a:t>Does the agency have best practices or ways of working with clients that are based on evidence?</a:t>
                      </a:r>
                    </a:p>
                    <a:p>
                      <a:pPr lvl="1" eaLnBrk="1" hangingPunct="1">
                        <a:lnSpc>
                          <a:spcPct val="80000"/>
                        </a:lnSpc>
                      </a:pPr>
                      <a:endParaRPr lang="en-US" altLang="en-US" sz="2000" dirty="0" smtClean="0"/>
                    </a:p>
                    <a:p>
                      <a:pPr lvl="1" eaLnBrk="1" hangingPunct="1">
                        <a:lnSpc>
                          <a:spcPct val="80000"/>
                        </a:lnSpc>
                      </a:pPr>
                      <a:r>
                        <a:rPr lang="en-US" altLang="en-US" sz="2000" dirty="0" smtClean="0"/>
                        <a:t>Students explore the literature to see if research exists that could improve services to clients</a:t>
                      </a:r>
                    </a:p>
                    <a:p>
                      <a:pPr lvl="1" eaLnBrk="1" hangingPunct="1">
                        <a:lnSpc>
                          <a:spcPct val="80000"/>
                        </a:lnSpc>
                      </a:pPr>
                      <a:endParaRPr lang="en-US" altLang="en-US" sz="2000" dirty="0" smtClean="0"/>
                    </a:p>
                    <a:p>
                      <a:pPr lvl="1" eaLnBrk="1" hangingPunct="1">
                        <a:lnSpc>
                          <a:spcPct val="80000"/>
                        </a:lnSpc>
                      </a:pPr>
                      <a:r>
                        <a:rPr lang="en-US" altLang="en-US" sz="2000" dirty="0" smtClean="0"/>
                        <a:t>Discuss limitations or challenges to using evidence to guide service delivery</a:t>
                      </a:r>
                    </a:p>
                    <a:p>
                      <a:endParaRPr lang="en-US" sz="1800" dirty="0">
                        <a:latin typeface="Arial" panose="020B0604020202020204" pitchFamily="34" charset="0"/>
                        <a:cs typeface="Arial" panose="020B060402020202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37556">
                <a:tc>
                  <a:txBody>
                    <a:bodyPr/>
                    <a:lstStyle/>
                    <a:p>
                      <a:pPr marL="91440" indent="0" algn="ctr" eaLnBrk="1" fontAlgn="auto" hangingPunct="1">
                        <a:spcAft>
                          <a:spcPts val="0"/>
                        </a:spcAft>
                        <a:buFont typeface="Wingdings 3"/>
                        <a:buNone/>
                        <a:defRPr/>
                      </a:pPr>
                      <a:endParaRPr lang="en-US" sz="1800" dirty="0" smtClean="0">
                        <a:latin typeface="Arial" panose="020B0604020202020204" pitchFamily="34" charset="0"/>
                        <a:cs typeface="Arial" panose="020B0604020202020204" pitchFamily="34" charset="0"/>
                      </a:endParaRPr>
                    </a:p>
                    <a:p>
                      <a:pPr marL="91440" indent="0" algn="ctr" eaLnBrk="1" fontAlgn="auto" hangingPunct="1">
                        <a:spcAft>
                          <a:spcPts val="0"/>
                        </a:spcAft>
                        <a:buFont typeface="Wingdings 3"/>
                        <a:buNone/>
                        <a:defRPr/>
                      </a:pPr>
                      <a:r>
                        <a:rPr lang="en-US" sz="1800" dirty="0" smtClean="0">
                          <a:latin typeface="Arial" panose="020B0604020202020204" pitchFamily="34" charset="0"/>
                          <a:cs typeface="Arial" panose="020B0604020202020204" pitchFamily="34" charset="0"/>
                        </a:rPr>
                        <a:t>Any SWCL </a:t>
                      </a:r>
                    </a:p>
                    <a:p>
                      <a:pPr marL="91440" indent="0" algn="ctr" eaLnBrk="1" fontAlgn="auto" hangingPunct="1">
                        <a:spcAft>
                          <a:spcPts val="0"/>
                        </a:spcAft>
                        <a:buFont typeface="Wingdings 3"/>
                        <a:buNone/>
                        <a:defRPr/>
                      </a:pPr>
                      <a:r>
                        <a:rPr lang="en-US" sz="1800" dirty="0" smtClean="0">
                          <a:latin typeface="Arial" panose="020B0604020202020204" pitchFamily="34" charset="0"/>
                          <a:cs typeface="Arial" panose="020B0604020202020204" pitchFamily="34" charset="0"/>
                        </a:rPr>
                        <a:t>Methods/Practice Courses</a:t>
                      </a:r>
                    </a:p>
                    <a:p>
                      <a:pPr marL="91440" indent="0" algn="ctr" eaLnBrk="1" fontAlgn="auto" hangingPunct="1">
                        <a:spcAft>
                          <a:spcPts val="0"/>
                        </a:spcAft>
                        <a:buFont typeface="Wingdings 3"/>
                        <a:buNone/>
                        <a:defRPr/>
                      </a:pPr>
                      <a:endParaRPr lang="en-US" sz="1800" dirty="0" smtClean="0">
                        <a:latin typeface="Arial" panose="020B0604020202020204" pitchFamily="34" charset="0"/>
                        <a:cs typeface="Arial" panose="020B0604020202020204" pitchFamily="34" charset="0"/>
                      </a:endParaRPr>
                    </a:p>
                    <a:p>
                      <a:pPr marL="91440" indent="0" algn="ctr" eaLnBrk="1" fontAlgn="auto" hangingPunct="1">
                        <a:spcAft>
                          <a:spcPts val="0"/>
                        </a:spcAft>
                        <a:buFont typeface="Wingdings 3"/>
                        <a:buNone/>
                        <a:defRPr/>
                      </a:pP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75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Any</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SWOA</a:t>
                      </a:r>
                      <a:r>
                        <a:rPr lang="en-US" sz="1800" baseline="0" dirty="0" smtClean="0">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Methods/Practice Courses</a:t>
                      </a:r>
                    </a:p>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marL="91443" marR="91443"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316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483"/>
            <a:ext cx="8229600" cy="1143000"/>
          </a:xfrm>
          <a:solidFill>
            <a:schemeClr val="bg1"/>
          </a:solidFill>
        </p:spPr>
        <p:txBody>
          <a:bodyPr>
            <a:normAutofit fontScale="90000"/>
          </a:bodyPr>
          <a:lstStyle/>
          <a:p>
            <a:r>
              <a:rPr lang="en-US" dirty="0" smtClean="0"/>
              <a:t>Relationship </a:t>
            </a:r>
            <a:r>
              <a:rPr lang="en-US" dirty="0" err="1" smtClean="0"/>
              <a:t>Relationship</a:t>
            </a:r>
            <a:r>
              <a:rPr lang="en-US" dirty="0" smtClean="0"/>
              <a:t> </a:t>
            </a:r>
            <a:r>
              <a:rPr lang="en-US" dirty="0" err="1" smtClean="0"/>
              <a:t>Relationship</a:t>
            </a:r>
            <a:endParaRPr lang="en-US" dirty="0"/>
          </a:p>
        </p:txBody>
      </p:sp>
      <p:sp>
        <p:nvSpPr>
          <p:cNvPr id="3" name="Content Placeholder 2"/>
          <p:cNvSpPr>
            <a:spLocks noGrp="1"/>
          </p:cNvSpPr>
          <p:nvPr>
            <p:ph idx="1"/>
          </p:nvPr>
        </p:nvSpPr>
        <p:spPr/>
        <p:txBody>
          <a:bodyPr>
            <a:normAutofit/>
          </a:bodyPr>
          <a:lstStyle/>
          <a:p>
            <a:r>
              <a:rPr lang="en-US" dirty="0" smtClean="0"/>
              <a:t>Introductory Email to both </a:t>
            </a:r>
          </a:p>
          <a:p>
            <a:r>
              <a:rPr lang="en-US" dirty="0" smtClean="0"/>
              <a:t>Reminders / Check-in emails</a:t>
            </a:r>
          </a:p>
          <a:p>
            <a:r>
              <a:rPr lang="en-US" dirty="0" smtClean="0"/>
              <a:t>Review of Students’ Monthly Reports, Process Recordings AFTER FI, Timesheets</a:t>
            </a:r>
          </a:p>
          <a:p>
            <a:r>
              <a:rPr lang="en-US" dirty="0" smtClean="0"/>
              <a:t>Visits</a:t>
            </a:r>
          </a:p>
          <a:p>
            <a:r>
              <a:rPr lang="en-US" dirty="0" smtClean="0"/>
              <a:t>Send helpful resources, pass on and reinforce information from OFE</a:t>
            </a:r>
          </a:p>
          <a:p>
            <a:pPr marL="0" indent="0">
              <a:buNone/>
            </a:pPr>
            <a:endParaRPr lang="en-US" dirty="0"/>
          </a:p>
        </p:txBody>
      </p:sp>
    </p:spTree>
    <p:extLst>
      <p:ext uri="{BB962C8B-B14F-4D97-AF65-F5344CB8AC3E}">
        <p14:creationId xmlns:p14="http://schemas.microsoft.com/office/powerpoint/2010/main" val="949213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92"/>
            <a:ext cx="8229600" cy="1143000"/>
          </a:xfrm>
          <a:solidFill>
            <a:schemeClr val="bg1"/>
          </a:solidFill>
        </p:spPr>
        <p:txBody>
          <a:bodyPr/>
          <a:lstStyle/>
          <a:p>
            <a:r>
              <a:rPr lang="en-US" dirty="0" smtClean="0"/>
              <a:t>THE LIAISON VISIT</a:t>
            </a:r>
            <a:endParaRPr lang="en-US" dirty="0"/>
          </a:p>
        </p:txBody>
      </p:sp>
      <p:sp>
        <p:nvSpPr>
          <p:cNvPr id="3" name="Content Placeholder 2"/>
          <p:cNvSpPr>
            <a:spLocks noGrp="1"/>
          </p:cNvSpPr>
          <p:nvPr>
            <p:ph idx="1"/>
          </p:nvPr>
        </p:nvSpPr>
        <p:spPr>
          <a:xfrm>
            <a:off x="205740" y="1573392"/>
            <a:ext cx="8481060" cy="5136018"/>
          </a:xfrm>
        </p:spPr>
        <p:txBody>
          <a:bodyPr>
            <a:normAutofit fontScale="77500" lnSpcReduction="20000"/>
          </a:bodyPr>
          <a:lstStyle/>
          <a:p>
            <a:r>
              <a:rPr lang="en-US" dirty="0" smtClean="0"/>
              <a:t>When NOT during a pandemic, … at Field Agency Site</a:t>
            </a:r>
          </a:p>
          <a:p>
            <a:r>
              <a:rPr lang="en-US" dirty="0" smtClean="0"/>
              <a:t>Prior to Mid-semester Assessments</a:t>
            </a:r>
          </a:p>
          <a:p>
            <a:r>
              <a:rPr lang="en-US" dirty="0" smtClean="0"/>
              <a:t>Review Learning Agreement</a:t>
            </a:r>
          </a:p>
          <a:p>
            <a:r>
              <a:rPr lang="en-US" dirty="0" smtClean="0"/>
              <a:t>Sample agendas for visit</a:t>
            </a:r>
          </a:p>
          <a:p>
            <a:r>
              <a:rPr lang="en-US" dirty="0" smtClean="0"/>
              <a:t>Things to check: </a:t>
            </a:r>
            <a:r>
              <a:rPr lang="en-US" sz="2900" dirty="0"/>
              <a:t>supervision (both frequency and quality), </a:t>
            </a:r>
            <a:r>
              <a:rPr lang="en-US" sz="2900" dirty="0" smtClean="0"/>
              <a:t> site, safety sheet, macro assignment ideas, back-up, classes student is taking, expectations, individual goals, learning style, </a:t>
            </a:r>
            <a:r>
              <a:rPr lang="en-US" sz="2900" dirty="0"/>
              <a:t>orientation to the agency, appropriate learning opportunities, </a:t>
            </a:r>
            <a:r>
              <a:rPr lang="en-US" sz="2900" dirty="0" smtClean="0"/>
              <a:t>student </a:t>
            </a:r>
            <a:r>
              <a:rPr lang="en-US" sz="2900" dirty="0"/>
              <a:t>progress and </a:t>
            </a:r>
            <a:r>
              <a:rPr lang="en-US" sz="2900" dirty="0" smtClean="0"/>
              <a:t>motivation</a:t>
            </a:r>
            <a:endParaRPr lang="en-US" sz="2600" dirty="0" smtClean="0"/>
          </a:p>
          <a:p>
            <a:r>
              <a:rPr lang="en-US" dirty="0" smtClean="0"/>
              <a:t>Schedule with Field Instructor </a:t>
            </a:r>
          </a:p>
          <a:p>
            <a:r>
              <a:rPr lang="en-US" dirty="0" smtClean="0"/>
              <a:t>Meet with:</a:t>
            </a:r>
          </a:p>
          <a:p>
            <a:pPr lvl="1"/>
            <a:r>
              <a:rPr lang="en-US" dirty="0" smtClean="0"/>
              <a:t>Field Instructor Individually</a:t>
            </a:r>
          </a:p>
          <a:p>
            <a:pPr lvl="1"/>
            <a:r>
              <a:rPr lang="en-US" dirty="0" smtClean="0"/>
              <a:t>Student Individually </a:t>
            </a:r>
          </a:p>
          <a:p>
            <a:pPr lvl="1"/>
            <a:r>
              <a:rPr lang="en-US" dirty="0" smtClean="0"/>
              <a:t>Student and Field Instructor Together </a:t>
            </a:r>
          </a:p>
          <a:p>
            <a:pPr lvl="1"/>
            <a:r>
              <a:rPr lang="en-US" dirty="0" smtClean="0"/>
              <a:t>Student, Field Instructor and Task Supervisor ( briefly)</a:t>
            </a:r>
            <a:endParaRPr lang="en-US" dirty="0"/>
          </a:p>
        </p:txBody>
      </p:sp>
    </p:spTree>
    <p:extLst>
      <p:ext uri="{BB962C8B-B14F-4D97-AF65-F5344CB8AC3E}">
        <p14:creationId xmlns:p14="http://schemas.microsoft.com/office/powerpoint/2010/main" val="3387979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92"/>
            <a:ext cx="8229600" cy="1143000"/>
          </a:xfrm>
          <a:solidFill>
            <a:schemeClr val="bg1"/>
          </a:solidFill>
        </p:spPr>
        <p:txBody>
          <a:bodyPr/>
          <a:lstStyle/>
          <a:p>
            <a:r>
              <a:rPr lang="en-US" dirty="0" smtClean="0"/>
              <a:t>Field INSTRUCTION: Supervision	</a:t>
            </a:r>
            <a:endParaRPr lang="en-US" dirty="0"/>
          </a:p>
        </p:txBody>
      </p:sp>
      <p:sp>
        <p:nvSpPr>
          <p:cNvPr id="3" name="Content Placeholder 2"/>
          <p:cNvSpPr>
            <a:spLocks noGrp="1"/>
          </p:cNvSpPr>
          <p:nvPr>
            <p:ph idx="1"/>
          </p:nvPr>
        </p:nvSpPr>
        <p:spPr>
          <a:xfrm>
            <a:off x="457200" y="1630542"/>
            <a:ext cx="8492490" cy="4610238"/>
          </a:xfrm>
        </p:spPr>
        <p:txBody>
          <a:bodyPr>
            <a:normAutofit fontScale="85000" lnSpcReduction="10000"/>
          </a:bodyPr>
          <a:lstStyle/>
          <a:p>
            <a:r>
              <a:rPr lang="en-US" dirty="0"/>
              <a:t>M</a:t>
            </a:r>
            <a:r>
              <a:rPr lang="en-US" dirty="0" smtClean="0"/>
              <a:t>ost important aspect of any field placement</a:t>
            </a:r>
          </a:p>
          <a:p>
            <a:r>
              <a:rPr lang="en-US" dirty="0" smtClean="0"/>
              <a:t>Expectation:  Field instructors provide one hour of supervision every week</a:t>
            </a:r>
          </a:p>
          <a:p>
            <a:r>
              <a:rPr lang="en-US" dirty="0" smtClean="0"/>
              <a:t>Field Education Supervision is much more than task assignment </a:t>
            </a:r>
          </a:p>
          <a:p>
            <a:r>
              <a:rPr lang="en-US" dirty="0" smtClean="0"/>
              <a:t>Students who are not receiving supervision on a regular basis are hesitant to ask for supervision.  They worry about imposing their needs on a field instructor whom they view as very busy.  Coaching students on how to ask for supervision can be helpful.  Students need to make an effort before liaisons become involved.</a:t>
            </a:r>
            <a:endParaRPr lang="en-US" dirty="0"/>
          </a:p>
        </p:txBody>
      </p:sp>
    </p:spTree>
    <p:extLst>
      <p:ext uri="{BB962C8B-B14F-4D97-AF65-F5344CB8AC3E}">
        <p14:creationId xmlns:p14="http://schemas.microsoft.com/office/powerpoint/2010/main" val="1162889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662"/>
            <a:ext cx="8229600" cy="1143000"/>
          </a:xfrm>
          <a:solidFill>
            <a:schemeClr val="bg1"/>
          </a:solidFill>
        </p:spPr>
        <p:txBody>
          <a:bodyPr/>
          <a:lstStyle/>
          <a:p>
            <a:r>
              <a:rPr lang="en-US" dirty="0" smtClean="0"/>
              <a:t>Teachable Moments</a:t>
            </a:r>
            <a:endParaRPr lang="en-US" dirty="0"/>
          </a:p>
        </p:txBody>
      </p:sp>
      <p:sp>
        <p:nvSpPr>
          <p:cNvPr id="3" name="Content Placeholder 2"/>
          <p:cNvSpPr>
            <a:spLocks noGrp="1"/>
          </p:cNvSpPr>
          <p:nvPr>
            <p:ph idx="1"/>
          </p:nvPr>
        </p:nvSpPr>
        <p:spPr>
          <a:xfrm>
            <a:off x="171450" y="1447662"/>
            <a:ext cx="8778240" cy="4975998"/>
          </a:xfrm>
        </p:spPr>
        <p:txBody>
          <a:bodyPr>
            <a:normAutofit fontScale="92500" lnSpcReduction="10000"/>
          </a:bodyPr>
          <a:lstStyle/>
          <a:p>
            <a:r>
              <a:rPr lang="en-US" dirty="0" smtClean="0"/>
              <a:t>Always looking for the lesson behind the behaviors that are concerning</a:t>
            </a:r>
          </a:p>
          <a:p>
            <a:r>
              <a:rPr lang="en-US" dirty="0" smtClean="0"/>
              <a:t>Anticipate –look for “red flags” and support FI to teach the concept behind the behavior</a:t>
            </a:r>
          </a:p>
          <a:p>
            <a:r>
              <a:rPr lang="en-US" dirty="0" smtClean="0"/>
              <a:t>You can identify assignments for FI/you to assign </a:t>
            </a:r>
          </a:p>
          <a:p>
            <a:pPr marL="457200" lvl="1" indent="0">
              <a:buNone/>
            </a:pPr>
            <a:r>
              <a:rPr lang="en-US" b="1" dirty="0" smtClean="0"/>
              <a:t>EXAMPLE:</a:t>
            </a:r>
            <a:r>
              <a:rPr lang="en-US" dirty="0" smtClean="0"/>
              <a:t>  student came 1 hour and 45 minutes late for first day of field agency orientation</a:t>
            </a:r>
          </a:p>
          <a:p>
            <a:pPr marL="457200" lvl="1" indent="0">
              <a:buNone/>
            </a:pPr>
            <a:r>
              <a:rPr lang="en-US" b="1" dirty="0" smtClean="0"/>
              <a:t>ASSIGNMENT</a:t>
            </a:r>
            <a:r>
              <a:rPr lang="en-US" dirty="0" smtClean="0"/>
              <a:t>: review the NASW Code of ethics and identify what impact  “being late” has on clients, agency, learning assignments, professional self and write  2-page reflection</a:t>
            </a:r>
          </a:p>
          <a:p>
            <a:r>
              <a:rPr lang="en-US" dirty="0" smtClean="0"/>
              <a:t>If needed develop a Performance Improvement Plan</a:t>
            </a:r>
            <a:endParaRPr lang="en-US" dirty="0"/>
          </a:p>
          <a:p>
            <a:pPr marL="457200" lvl="1" indent="0">
              <a:buNone/>
            </a:pPr>
            <a:endParaRPr lang="en-US" dirty="0"/>
          </a:p>
        </p:txBody>
      </p:sp>
    </p:spTree>
    <p:extLst>
      <p:ext uri="{BB962C8B-B14F-4D97-AF65-F5344CB8AC3E}">
        <p14:creationId xmlns:p14="http://schemas.microsoft.com/office/powerpoint/2010/main" val="424402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92368" y="572599"/>
            <a:ext cx="7948247" cy="1225915"/>
          </a:xfrm>
          <a:solidFill>
            <a:schemeClr val="bg1"/>
          </a:solidFill>
        </p:spPr>
        <p:txBody>
          <a:bodyPr>
            <a:noAutofit/>
          </a:bodyPr>
          <a:lstStyle/>
          <a:p>
            <a:r>
              <a:rPr lang="en-US" altLang="en-US" sz="2800" b="1" dirty="0" smtClean="0"/>
              <a:t>Please review the NEW Field Instructors videos</a:t>
            </a:r>
          </a:p>
        </p:txBody>
      </p:sp>
      <p:sp>
        <p:nvSpPr>
          <p:cNvPr id="4" name="Title 1"/>
          <p:cNvSpPr txBox="1">
            <a:spLocks/>
          </p:cNvSpPr>
          <p:nvPr/>
        </p:nvSpPr>
        <p:spPr>
          <a:xfrm>
            <a:off x="402308" y="2295039"/>
            <a:ext cx="7858737" cy="38639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mj-lt"/>
              <a:buAutoNum type="arabicPeriod"/>
            </a:pPr>
            <a:r>
              <a:rPr lang="en-US" altLang="en-US" sz="2400" dirty="0" smtClean="0"/>
              <a:t>Field Education Overview </a:t>
            </a:r>
          </a:p>
          <a:p>
            <a:pPr marL="457200" indent="-457200" algn="l">
              <a:buFont typeface="+mj-lt"/>
              <a:buAutoNum type="arabicPeriod"/>
            </a:pPr>
            <a:r>
              <a:rPr lang="en-US" altLang="en-US" sz="2400" dirty="0" smtClean="0"/>
              <a:t>Cultural Humility in Field Education </a:t>
            </a:r>
          </a:p>
          <a:p>
            <a:pPr marL="457200" indent="-457200" algn="l">
              <a:buFont typeface="+mj-lt"/>
              <a:buAutoNum type="arabicPeriod"/>
            </a:pPr>
            <a:r>
              <a:rPr lang="en-US" altLang="en-US" sz="2400" dirty="0" smtClean="0"/>
              <a:t>Conducting an Agency Orientation for New Students</a:t>
            </a:r>
          </a:p>
          <a:p>
            <a:pPr marL="457200" indent="-457200" algn="l">
              <a:buFont typeface="+mj-lt"/>
              <a:buAutoNum type="arabicPeriod"/>
            </a:pPr>
            <a:r>
              <a:rPr lang="en-US" altLang="en-US" sz="2400" dirty="0" smtClean="0"/>
              <a:t>Learning Agreements</a:t>
            </a:r>
          </a:p>
          <a:p>
            <a:pPr marL="457200" indent="-457200" algn="l">
              <a:buFont typeface="+mj-lt"/>
              <a:buAutoNum type="arabicPeriod"/>
            </a:pPr>
            <a:r>
              <a:rPr lang="en-US" altLang="en-US" sz="2400" dirty="0" smtClean="0"/>
              <a:t>Individual/Clinical Process Recordings</a:t>
            </a:r>
          </a:p>
          <a:p>
            <a:pPr marL="457200" indent="-457200" algn="l">
              <a:buFont typeface="+mj-lt"/>
              <a:buAutoNum type="arabicPeriod"/>
            </a:pPr>
            <a:r>
              <a:rPr lang="en-US" altLang="en-US" sz="2400" dirty="0" smtClean="0"/>
              <a:t>Macro Process Recordings</a:t>
            </a:r>
          </a:p>
          <a:p>
            <a:pPr marL="457200" indent="-457200" algn="l">
              <a:buFont typeface="+mj-lt"/>
              <a:buAutoNum type="arabicPeriod"/>
            </a:pPr>
            <a:r>
              <a:rPr lang="en-US" altLang="en-US" sz="2400" dirty="0" smtClean="0"/>
              <a:t>Field Instruction and Supervision</a:t>
            </a:r>
          </a:p>
          <a:p>
            <a:pPr marL="457200" indent="-457200" algn="l">
              <a:buFont typeface="+mj-lt"/>
              <a:buAutoNum type="arabicPeriod"/>
            </a:pPr>
            <a:r>
              <a:rPr lang="en-US" altLang="en-US" sz="2400" dirty="0" smtClean="0"/>
              <a:t>Student Evaluations and Performance Improvement Plans</a:t>
            </a:r>
          </a:p>
          <a:p>
            <a:pPr marL="457200" indent="-457200" algn="l">
              <a:buFont typeface="+mj-lt"/>
              <a:buAutoNum type="arabicPeriod"/>
            </a:pPr>
            <a:r>
              <a:rPr lang="en-US" altLang="en-US" sz="2400" dirty="0" smtClean="0"/>
              <a:t>Integrating Coursework and Field</a:t>
            </a:r>
            <a:br>
              <a:rPr lang="en-US" altLang="en-US" sz="2400" dirty="0" smtClean="0"/>
            </a:br>
            <a:r>
              <a:rPr lang="en-US" altLang="en-US" sz="2400" dirty="0" smtClean="0"/>
              <a:t>(specific courses and recorded by teaching faculty)</a:t>
            </a:r>
            <a:br>
              <a:rPr lang="en-US" altLang="en-US" sz="2400" dirty="0" smtClean="0"/>
            </a:br>
            <a:endParaRPr lang="en-US" altLang="en-US" sz="2400" b="1" dirty="0" smtClean="0"/>
          </a:p>
        </p:txBody>
      </p:sp>
    </p:spTree>
    <p:extLst>
      <p:ext uri="{BB962C8B-B14F-4D97-AF65-F5344CB8AC3E}">
        <p14:creationId xmlns:p14="http://schemas.microsoft.com/office/powerpoint/2010/main" val="2551774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30392"/>
            <a:ext cx="8561070" cy="1143000"/>
          </a:xfrm>
          <a:solidFill>
            <a:schemeClr val="bg1"/>
          </a:solidFill>
        </p:spPr>
        <p:txBody>
          <a:bodyPr>
            <a:normAutofit fontScale="90000"/>
          </a:bodyPr>
          <a:lstStyle/>
          <a:p>
            <a:r>
              <a:rPr lang="en-US" dirty="0" smtClean="0"/>
              <a:t>Some POSSIBLE situations to anticipate </a:t>
            </a:r>
            <a:br>
              <a:rPr lang="en-US" dirty="0" smtClean="0"/>
            </a:br>
            <a:r>
              <a:rPr lang="en-US" dirty="0" smtClean="0"/>
              <a:t>the need  of the liaison  </a:t>
            </a:r>
            <a:endParaRPr lang="en-US" dirty="0"/>
          </a:p>
        </p:txBody>
      </p:sp>
      <p:sp>
        <p:nvSpPr>
          <p:cNvPr id="3" name="Content Placeholder 2"/>
          <p:cNvSpPr>
            <a:spLocks noGrp="1"/>
          </p:cNvSpPr>
          <p:nvPr>
            <p:ph idx="1"/>
          </p:nvPr>
        </p:nvSpPr>
        <p:spPr>
          <a:xfrm>
            <a:off x="457200" y="1836282"/>
            <a:ext cx="8686800" cy="4450218"/>
          </a:xfrm>
        </p:spPr>
        <p:txBody>
          <a:bodyPr>
            <a:normAutofit lnSpcReduction="10000"/>
          </a:bodyPr>
          <a:lstStyle/>
          <a:p>
            <a:r>
              <a:rPr lang="en-US" dirty="0" smtClean="0"/>
              <a:t>Student: </a:t>
            </a:r>
            <a:r>
              <a:rPr lang="en-US" i="1" dirty="0" smtClean="0"/>
              <a:t>Teachable Moments</a:t>
            </a:r>
          </a:p>
          <a:p>
            <a:pPr lvl="1"/>
            <a:r>
              <a:rPr lang="en-US" dirty="0" smtClean="0"/>
              <a:t>Lateness or absence</a:t>
            </a:r>
          </a:p>
          <a:p>
            <a:pPr lvl="1"/>
            <a:r>
              <a:rPr lang="en-US" dirty="0" smtClean="0"/>
              <a:t>Work/Class/Life Balance </a:t>
            </a:r>
          </a:p>
          <a:p>
            <a:pPr lvl="1"/>
            <a:r>
              <a:rPr lang="en-US" dirty="0" smtClean="0"/>
              <a:t>I don’t have any clients</a:t>
            </a:r>
          </a:p>
          <a:p>
            <a:pPr marL="457200" lvl="1" indent="0">
              <a:buNone/>
            </a:pPr>
            <a:endParaRPr lang="en-US" sz="2400" dirty="0" smtClean="0"/>
          </a:p>
          <a:p>
            <a:r>
              <a:rPr lang="en-US" dirty="0" smtClean="0"/>
              <a:t>Agency: </a:t>
            </a:r>
          </a:p>
          <a:p>
            <a:pPr lvl="1"/>
            <a:r>
              <a:rPr lang="en-US" dirty="0" smtClean="0"/>
              <a:t>Field instructor leaves the agency</a:t>
            </a:r>
          </a:p>
          <a:p>
            <a:pPr lvl="1"/>
            <a:r>
              <a:rPr lang="en-US" dirty="0" smtClean="0"/>
              <a:t>Macro assignment &amp; Group Work</a:t>
            </a:r>
          </a:p>
          <a:p>
            <a:pPr lvl="1"/>
            <a:r>
              <a:rPr lang="en-US" dirty="0" smtClean="0"/>
              <a:t>New FI or “assigned” by agency to serve as FI</a:t>
            </a:r>
            <a:endParaRPr lang="en-US" dirty="0"/>
          </a:p>
        </p:txBody>
      </p:sp>
    </p:spTree>
    <p:extLst>
      <p:ext uri="{BB962C8B-B14F-4D97-AF65-F5344CB8AC3E}">
        <p14:creationId xmlns:p14="http://schemas.microsoft.com/office/powerpoint/2010/main" val="1760482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82"/>
            <a:ext cx="8229600" cy="1143000"/>
          </a:xfrm>
          <a:solidFill>
            <a:schemeClr val="bg1"/>
          </a:solidFill>
        </p:spPr>
        <p:txBody>
          <a:bodyPr/>
          <a:lstStyle/>
          <a:p>
            <a:r>
              <a:rPr lang="en-US" dirty="0" smtClean="0"/>
              <a:t>Concerns: student/agency</a:t>
            </a:r>
            <a:endParaRPr lang="en-US" dirty="0"/>
          </a:p>
        </p:txBody>
      </p:sp>
      <p:sp>
        <p:nvSpPr>
          <p:cNvPr id="3" name="Content Placeholder 2"/>
          <p:cNvSpPr>
            <a:spLocks noGrp="1"/>
          </p:cNvSpPr>
          <p:nvPr>
            <p:ph idx="1"/>
          </p:nvPr>
        </p:nvSpPr>
        <p:spPr>
          <a:xfrm>
            <a:off x="114300" y="1459092"/>
            <a:ext cx="9109710" cy="5101728"/>
          </a:xfrm>
        </p:spPr>
        <p:txBody>
          <a:bodyPr>
            <a:normAutofit fontScale="62500" lnSpcReduction="20000"/>
          </a:bodyPr>
          <a:lstStyle/>
          <a:p>
            <a:r>
              <a:rPr lang="en-US" dirty="0" smtClean="0">
                <a:latin typeface="Arial" panose="020B0604020202020204" pitchFamily="34" charset="0"/>
                <a:cs typeface="Arial" panose="020B0604020202020204" pitchFamily="34" charset="0"/>
              </a:rPr>
              <a:t>When approached by either a student or a field instructor provide supportive coaching or clarification as needed.  </a:t>
            </a:r>
          </a:p>
          <a:p>
            <a:endParaRPr lang="en-US" sz="16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Best not to become directly involved (at first):</a:t>
            </a:r>
          </a:p>
          <a:p>
            <a:pPr lvl="1"/>
            <a:r>
              <a:rPr lang="en-US" dirty="0" smtClean="0">
                <a:latin typeface="Arial" panose="020B0604020202020204" pitchFamily="34" charset="0"/>
                <a:cs typeface="Arial" panose="020B0604020202020204" pitchFamily="34" charset="0"/>
              </a:rPr>
              <a:t>unless the student and field instructor have met directly to discuss the concerns, but have been unable to successfully resolve the concern</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Concern involves matter requiring immediate attention: sexual harassment </a:t>
            </a:r>
          </a:p>
          <a:p>
            <a:pPr lvl="1"/>
            <a:endParaRPr lang="en-US" sz="16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concerns remain, schedule a meeting with the field instructor and student</a:t>
            </a:r>
          </a:p>
          <a:p>
            <a:endParaRPr lang="en-US" sz="16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the meeting, complete a  Performance Improvement Plan, if necessary  This form outlines expectations, provides benchmarks, a timeline and consequences if expectations are not met.</a:t>
            </a:r>
          </a:p>
          <a:p>
            <a:endParaRPr lang="en-US" sz="1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 sign the plan and liaison submits a copy of the PIP to the OFE</a:t>
            </a:r>
          </a:p>
          <a:p>
            <a:endParaRPr lang="en-US" sz="1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needed, return for a visit to review the student’s progress towards identified goals.  If the student has not made sufficient progress, it may be necessary to fail the student, and/or to discontinue the field placement.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242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ctrTitle"/>
          </p:nvPr>
        </p:nvSpPr>
        <p:spPr>
          <a:xfrm>
            <a:off x="400684" y="1918336"/>
            <a:ext cx="8308975" cy="3295650"/>
          </a:xfrm>
        </p:spPr>
        <p:txBody>
          <a:bodyPr>
            <a:normAutofit fontScale="90000"/>
          </a:bodyPr>
          <a:lstStyle/>
          <a:p>
            <a:pPr algn="l" eaLnBrk="1" hangingPunct="1"/>
            <a:r>
              <a:rPr lang="en-US" altLang="en-US" sz="4800" b="1" dirty="0" smtClean="0"/>
              <a:t>Tools for Learning </a:t>
            </a:r>
            <a:r>
              <a:rPr lang="en-US" altLang="en-US" sz="4800" b="1" u="sng" dirty="0" smtClean="0"/>
              <a:t>&amp; Liaison Role </a:t>
            </a:r>
            <a:r>
              <a:rPr lang="en-US" altLang="en-US" sz="4800" b="1" dirty="0" smtClean="0"/>
              <a:t>:</a:t>
            </a:r>
            <a:br>
              <a:rPr lang="en-US" altLang="en-US" sz="4800" b="1" dirty="0" smtClean="0"/>
            </a:br>
            <a:r>
              <a:rPr lang="en-US" altLang="en-US" sz="3200" b="1" dirty="0" smtClean="0"/>
              <a:t>1. Learning Agreement</a:t>
            </a:r>
            <a:br>
              <a:rPr lang="en-US" altLang="en-US" sz="3200" b="1" dirty="0" smtClean="0"/>
            </a:br>
            <a:r>
              <a:rPr lang="en-US" altLang="en-US" sz="3200" b="1" dirty="0" smtClean="0"/>
              <a:t>2. Assessments of Student Progress</a:t>
            </a:r>
            <a:br>
              <a:rPr lang="en-US" altLang="en-US" sz="3200" b="1" dirty="0" smtClean="0"/>
            </a:br>
            <a:r>
              <a:rPr lang="en-US" altLang="en-US" sz="3200" b="1" dirty="0" smtClean="0"/>
              <a:t>3. Process Recordings</a:t>
            </a:r>
            <a:br>
              <a:rPr lang="en-US" altLang="en-US" sz="3200" b="1" dirty="0" smtClean="0"/>
            </a:br>
            <a:r>
              <a:rPr lang="en-US" altLang="en-US" sz="3200" b="1" dirty="0" smtClean="0"/>
              <a:t>4. Monthly Reports</a:t>
            </a:r>
          </a:p>
        </p:txBody>
      </p:sp>
    </p:spTree>
    <p:extLst>
      <p:ext uri="{BB962C8B-B14F-4D97-AF65-F5344CB8AC3E}">
        <p14:creationId xmlns:p14="http://schemas.microsoft.com/office/powerpoint/2010/main" val="3898225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74947749"/>
              </p:ext>
            </p:extLst>
          </p:nvPr>
        </p:nvGraphicFramePr>
        <p:xfrm>
          <a:off x="147350" y="196867"/>
          <a:ext cx="8996650" cy="6705468"/>
        </p:xfrm>
        <a:graphic>
          <a:graphicData uri="http://schemas.openxmlformats.org/drawingml/2006/table">
            <a:tbl>
              <a:tblPr firstRow="1" bandRow="1">
                <a:tableStyleId>{2D5ABB26-0587-4C30-8999-92F81FD0307C}</a:tableStyleId>
              </a:tblPr>
              <a:tblGrid>
                <a:gridCol w="3912032">
                  <a:extLst>
                    <a:ext uri="{9D8B030D-6E8A-4147-A177-3AD203B41FA5}">
                      <a16:colId xmlns:a16="http://schemas.microsoft.com/office/drawing/2014/main" val="20000"/>
                    </a:ext>
                  </a:extLst>
                </a:gridCol>
                <a:gridCol w="5084618">
                  <a:extLst>
                    <a:ext uri="{9D8B030D-6E8A-4147-A177-3AD203B41FA5}">
                      <a16:colId xmlns:a16="http://schemas.microsoft.com/office/drawing/2014/main" val="20001"/>
                    </a:ext>
                  </a:extLst>
                </a:gridCol>
              </a:tblGrid>
              <a:tr h="10666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Learning Agreement </a:t>
                      </a:r>
                    </a:p>
                    <a:p>
                      <a:pPr algn="ctr"/>
                      <a:r>
                        <a:rPr lang="en-US" sz="3600" b="1" dirty="0" smtClean="0">
                          <a:solidFill>
                            <a:schemeClr val="tx1"/>
                          </a:solidFill>
                        </a:rPr>
                        <a:t>Process</a:t>
                      </a:r>
                      <a:endParaRPr lang="en-US" sz="3600" b="1" dirty="0">
                        <a:solidFill>
                          <a:schemeClr val="tx1"/>
                        </a:solidFill>
                      </a:endParaRPr>
                    </a:p>
                  </a:txBody>
                  <a:tcPr marL="91447" marR="91447" marT="45687" marB="456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1"/>
                          </a:solidFill>
                        </a:rPr>
                        <a:t>Learning Agreement </a:t>
                      </a:r>
                    </a:p>
                    <a:p>
                      <a:pPr algn="ctr"/>
                      <a:r>
                        <a:rPr lang="en-US" sz="3600" b="1" dirty="0" smtClean="0">
                          <a:solidFill>
                            <a:schemeClr val="tx1"/>
                          </a:solidFill>
                        </a:rPr>
                        <a:t>Product</a:t>
                      </a:r>
                      <a:endParaRPr lang="en-US" sz="3600" b="1" dirty="0">
                        <a:solidFill>
                          <a:schemeClr val="tx1"/>
                        </a:solidFill>
                      </a:endParaRPr>
                    </a:p>
                  </a:txBody>
                  <a:tcPr marL="91447" marR="91447" marT="45687" marB="456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10121">
                <a:tc>
                  <a:txBody>
                    <a:bodyPr/>
                    <a:lstStyle/>
                    <a:p>
                      <a:r>
                        <a:rPr lang="en-US" sz="2400" dirty="0" smtClean="0">
                          <a:solidFill>
                            <a:schemeClr val="tx1"/>
                          </a:solidFill>
                        </a:rPr>
                        <a:t>JOINT effort</a:t>
                      </a:r>
                    </a:p>
                    <a:p>
                      <a:endParaRPr lang="en-US" sz="800" dirty="0" smtClean="0">
                        <a:solidFill>
                          <a:schemeClr val="tx1"/>
                        </a:solidFill>
                      </a:endParaRPr>
                    </a:p>
                    <a:p>
                      <a:r>
                        <a:rPr lang="en-US" sz="2400" dirty="0" smtClean="0">
                          <a:solidFill>
                            <a:schemeClr val="tx1"/>
                          </a:solidFill>
                        </a:rPr>
                        <a:t>Ask students to think about their learning style and how they will achieve the core competencies in </a:t>
                      </a:r>
                      <a:r>
                        <a:rPr lang="en-US" sz="2400" i="1" dirty="0" smtClean="0">
                          <a:solidFill>
                            <a:schemeClr val="tx1"/>
                          </a:solidFill>
                        </a:rPr>
                        <a:t>agency context</a:t>
                      </a:r>
                    </a:p>
                    <a:p>
                      <a:endParaRPr lang="en-US" sz="1200" dirty="0" smtClean="0">
                        <a:solidFill>
                          <a:schemeClr val="tx1"/>
                        </a:solidFill>
                      </a:endParaRPr>
                    </a:p>
                    <a:p>
                      <a:r>
                        <a:rPr lang="en-US" sz="2400" dirty="0" smtClean="0">
                          <a:solidFill>
                            <a:schemeClr val="tx1"/>
                          </a:solidFill>
                        </a:rPr>
                        <a:t>Have Field Curriculum handy</a:t>
                      </a:r>
                    </a:p>
                    <a:p>
                      <a:endParaRPr lang="en-US" sz="800" dirty="0" smtClean="0">
                        <a:solidFill>
                          <a:schemeClr val="tx1"/>
                        </a:solidFill>
                      </a:endParaRPr>
                    </a:p>
                    <a:p>
                      <a:r>
                        <a:rPr lang="en-US" sz="2400" dirty="0" smtClean="0">
                          <a:solidFill>
                            <a:schemeClr val="tx1"/>
                          </a:solidFill>
                        </a:rPr>
                        <a:t>Discuss examples of activities that provide opportunities to achieve each competency in your setting</a:t>
                      </a:r>
                    </a:p>
                    <a:p>
                      <a:endParaRPr lang="en-US" sz="2400" dirty="0" smtClean="0">
                        <a:solidFill>
                          <a:schemeClr val="tx1"/>
                        </a:solidFill>
                      </a:endParaRPr>
                    </a:p>
                    <a:p>
                      <a:r>
                        <a:rPr lang="en-US" sz="2400" dirty="0" smtClean="0">
                          <a:solidFill>
                            <a:schemeClr val="tx1"/>
                          </a:solidFill>
                        </a:rPr>
                        <a:t>Organic and developing</a:t>
                      </a:r>
                    </a:p>
                    <a:p>
                      <a:endParaRPr lang="en-US" sz="2400" dirty="0">
                        <a:solidFill>
                          <a:schemeClr val="tx1"/>
                        </a:solidFill>
                      </a:endParaRPr>
                    </a:p>
                  </a:txBody>
                  <a:tcPr marL="91447" marR="91447" marT="45687" marB="456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EFN Form Generated by Student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Due: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     September</a:t>
                      </a:r>
                      <a:r>
                        <a:rPr lang="en-US" sz="2400" b="0" dirty="0" smtClean="0">
                          <a:solidFill>
                            <a:schemeClr val="tx1"/>
                          </a:solidFill>
                        </a:rPr>
                        <a:t>:</a:t>
                      </a:r>
                      <a:r>
                        <a:rPr lang="en-US" sz="2400" b="0" baseline="0" dirty="0" smtClean="0">
                          <a:solidFill>
                            <a:schemeClr val="tx1"/>
                          </a:solidFill>
                        </a:rPr>
                        <a:t> </a:t>
                      </a:r>
                      <a:r>
                        <a:rPr lang="en-US" sz="2400" dirty="0" smtClean="0">
                          <a:solidFill>
                            <a:schemeClr val="tx1"/>
                          </a:solidFill>
                        </a:rPr>
                        <a:t>Regular Schedule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     October:</a:t>
                      </a:r>
                      <a:r>
                        <a:rPr lang="en-US" sz="2400" dirty="0" smtClean="0">
                          <a:solidFill>
                            <a:schemeClr val="tx1"/>
                          </a:solidFill>
                        </a:rPr>
                        <a:t> ADV w/Extended</a:t>
                      </a:r>
                      <a:r>
                        <a:rPr lang="en-US" sz="2400" baseline="0" dirty="0" smtClean="0">
                          <a:solidFill>
                            <a:schemeClr val="tx1"/>
                          </a:solidFill>
                        </a:rPr>
                        <a:t> Sch</a:t>
                      </a:r>
                      <a:r>
                        <a:rPr lang="en-US" sz="2400" dirty="0" smtClean="0">
                          <a:solidFill>
                            <a:schemeClr val="tx1"/>
                          </a:solidFill>
                        </a:rPr>
                        <a:t>edule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endParaRPr>
                    </a:p>
                    <a:p>
                      <a:r>
                        <a:rPr lang="en-US" sz="2800" b="0" dirty="0" smtClean="0">
                          <a:solidFill>
                            <a:schemeClr val="tx1"/>
                          </a:solidFill>
                        </a:rPr>
                        <a:t>More</a:t>
                      </a:r>
                      <a:r>
                        <a:rPr lang="en-US" sz="2400" dirty="0" smtClean="0">
                          <a:solidFill>
                            <a:schemeClr val="tx1"/>
                          </a:solidFill>
                        </a:rPr>
                        <a:t> than</a:t>
                      </a:r>
                      <a:r>
                        <a:rPr lang="en-US" sz="2400" baseline="0" dirty="0" smtClean="0">
                          <a:solidFill>
                            <a:schemeClr val="tx1"/>
                          </a:solidFill>
                        </a:rPr>
                        <a:t> </a:t>
                      </a:r>
                      <a:r>
                        <a:rPr lang="en-US" sz="2400" i="1" dirty="0" smtClean="0">
                          <a:solidFill>
                            <a:schemeClr val="tx1"/>
                          </a:solidFill>
                        </a:rPr>
                        <a:t>Intern Position Description </a:t>
                      </a:r>
                    </a:p>
                    <a:p>
                      <a:pPr marL="400050" lvl="1" indent="0">
                        <a:buFont typeface="+mj-lt"/>
                        <a:buNone/>
                      </a:pPr>
                      <a:r>
                        <a:rPr lang="en-US" sz="2400" dirty="0" smtClean="0">
                          <a:solidFill>
                            <a:schemeClr val="tx1"/>
                          </a:solidFill>
                        </a:rPr>
                        <a:t>Tied to Field Course material</a:t>
                      </a:r>
                    </a:p>
                    <a:p>
                      <a:pPr marL="400050" lvl="1" indent="0">
                        <a:buFont typeface="+mj-lt"/>
                        <a:buNone/>
                      </a:pPr>
                      <a:r>
                        <a:rPr lang="en-US" sz="2400" dirty="0" smtClean="0">
                          <a:solidFill>
                            <a:schemeClr val="tx1"/>
                          </a:solidFill>
                        </a:rPr>
                        <a:t>Unique to the student</a:t>
                      </a:r>
                    </a:p>
                    <a:p>
                      <a:endParaRPr lang="en-US" sz="800" dirty="0" smtClean="0">
                        <a:solidFill>
                          <a:schemeClr val="tx1"/>
                        </a:solidFill>
                      </a:endParaRPr>
                    </a:p>
                    <a:p>
                      <a:r>
                        <a:rPr lang="en-US" sz="2400" dirty="0" smtClean="0">
                          <a:solidFill>
                            <a:schemeClr val="tx1"/>
                          </a:solidFill>
                        </a:rPr>
                        <a:t>They are unique to each particular student their needs, learning style, experience, specific curriculum</a:t>
                      </a:r>
                    </a:p>
                    <a:p>
                      <a:endParaRPr lang="en-US" sz="800" dirty="0" smtClean="0">
                        <a:solidFill>
                          <a:schemeClr val="tx1"/>
                        </a:solidFill>
                      </a:endParaRPr>
                    </a:p>
                    <a:p>
                      <a:r>
                        <a:rPr lang="en-US" sz="2400" dirty="0" smtClean="0">
                          <a:solidFill>
                            <a:schemeClr val="tx1"/>
                          </a:solidFill>
                        </a:rPr>
                        <a:t>Revisit it &amp; modify </a:t>
                      </a:r>
                    </a:p>
                  </a:txBody>
                  <a:tcPr marL="91447" marR="91447" marT="45687" marB="456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7275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887413"/>
            <a:ext cx="8229600" cy="1143000"/>
          </a:xfrm>
        </p:spPr>
        <p:txBody>
          <a:bodyPr/>
          <a:lstStyle/>
          <a:p>
            <a:endParaRPr lang="en-US" altLang="en-US" dirty="0" smtClean="0"/>
          </a:p>
        </p:txBody>
      </p:sp>
      <p:sp>
        <p:nvSpPr>
          <p:cNvPr id="11267" name="Content Placeholder 2"/>
          <p:cNvSpPr>
            <a:spLocks noGrp="1"/>
          </p:cNvSpPr>
          <p:nvPr>
            <p:ph idx="1"/>
          </p:nvPr>
        </p:nvSpPr>
        <p:spPr>
          <a:xfrm>
            <a:off x="457200" y="2030413"/>
            <a:ext cx="8229600" cy="4095750"/>
          </a:xfrm>
        </p:spPr>
        <p:txBody>
          <a:bodyPr/>
          <a:lstStyle/>
          <a:p>
            <a:endParaRPr lang="en-US" altLang="en-US" dirty="0" smtClean="0"/>
          </a:p>
        </p:txBody>
      </p:sp>
      <p:pic>
        <p:nvPicPr>
          <p:cNvPr id="11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44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97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6154" r="63675" b="10768"/>
          <a:stretch/>
        </p:blipFill>
        <p:spPr bwMode="auto">
          <a:xfrm>
            <a:off x="-88045" y="835270"/>
            <a:ext cx="9232046" cy="7391278"/>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bwMode="auto">
          <a:xfrm>
            <a:off x="-88045" y="202346"/>
            <a:ext cx="9346346" cy="720847"/>
          </a:xfrm>
          <a:prstGeom prst="rect">
            <a:avLst/>
          </a:prstGeom>
          <a:solidFill>
            <a:schemeClr val="bg1"/>
          </a:solidFill>
          <a:ln w="9525">
            <a:noFill/>
            <a:miter lim="800000"/>
            <a:headEnd/>
            <a:tailEnd/>
          </a:ln>
        </p:spPr>
        <p:txBody>
          <a:bodyPr anchor="ctr"/>
          <a:lstStyle/>
          <a:p>
            <a:pPr algn="ctr">
              <a:defRPr/>
            </a:pPr>
            <a:r>
              <a:rPr lang="en-US" sz="3200" b="1" dirty="0">
                <a:latin typeface="+mj-lt"/>
                <a:ea typeface="+mj-ea"/>
                <a:cs typeface="+mj-cs"/>
              </a:rPr>
              <a:t>Learning </a:t>
            </a:r>
            <a:r>
              <a:rPr lang="en-US" sz="3200" b="1" dirty="0" smtClean="0">
                <a:latin typeface="+mj-lt"/>
                <a:ea typeface="+mj-ea"/>
                <a:cs typeface="+mj-cs"/>
              </a:rPr>
              <a:t>Agreement: the top part</a:t>
            </a:r>
            <a:endParaRPr lang="en-US" sz="3200" b="1" dirty="0">
              <a:latin typeface="+mj-lt"/>
              <a:ea typeface="+mj-ea"/>
              <a:cs typeface="+mj-cs"/>
            </a:endParaRPr>
          </a:p>
        </p:txBody>
      </p:sp>
      <p:sp>
        <p:nvSpPr>
          <p:cNvPr id="6" name="TextBox 5"/>
          <p:cNvSpPr txBox="1"/>
          <p:nvPr/>
        </p:nvSpPr>
        <p:spPr>
          <a:xfrm>
            <a:off x="6734909" y="589083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7" name="TextBox 6"/>
          <p:cNvSpPr txBox="1"/>
          <p:nvPr/>
        </p:nvSpPr>
        <p:spPr>
          <a:xfrm>
            <a:off x="7845671" y="5905482"/>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8" name="TextBox 7"/>
          <p:cNvSpPr txBox="1"/>
          <p:nvPr/>
        </p:nvSpPr>
        <p:spPr>
          <a:xfrm>
            <a:off x="6734909" y="642130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9" name="TextBox 8"/>
          <p:cNvSpPr txBox="1"/>
          <p:nvPr/>
        </p:nvSpPr>
        <p:spPr>
          <a:xfrm>
            <a:off x="7863257" y="642130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10" name="Left Arrow 9"/>
          <p:cNvSpPr/>
          <p:nvPr/>
        </p:nvSpPr>
        <p:spPr>
          <a:xfrm rot="19911678">
            <a:off x="3482365" y="2637569"/>
            <a:ext cx="974725" cy="163512"/>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DA0000"/>
              </a:solidFill>
            </a:endParaRPr>
          </a:p>
        </p:txBody>
      </p:sp>
      <p:sp>
        <p:nvSpPr>
          <p:cNvPr id="11" name="Left Arrow 10"/>
          <p:cNvSpPr/>
          <p:nvPr/>
        </p:nvSpPr>
        <p:spPr>
          <a:xfrm rot="20340022">
            <a:off x="5991103" y="3072744"/>
            <a:ext cx="974725" cy="1651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DA0000"/>
              </a:solidFill>
            </a:endParaRPr>
          </a:p>
        </p:txBody>
      </p:sp>
    </p:spTree>
    <p:extLst>
      <p:ext uri="{BB962C8B-B14F-4D97-AF65-F5344CB8AC3E}">
        <p14:creationId xmlns:p14="http://schemas.microsoft.com/office/powerpoint/2010/main" val="1731775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6154" r="63675" b="10768"/>
          <a:stretch/>
        </p:blipFill>
        <p:spPr bwMode="auto">
          <a:xfrm>
            <a:off x="-88045" y="835270"/>
            <a:ext cx="9232046" cy="7391278"/>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bwMode="auto">
          <a:xfrm>
            <a:off x="-88045" y="202346"/>
            <a:ext cx="9346346" cy="720847"/>
          </a:xfrm>
          <a:prstGeom prst="rect">
            <a:avLst/>
          </a:prstGeom>
          <a:solidFill>
            <a:schemeClr val="bg1"/>
          </a:solidFill>
          <a:ln w="9525">
            <a:noFill/>
            <a:miter lim="800000"/>
            <a:headEnd/>
            <a:tailEnd/>
          </a:ln>
        </p:spPr>
        <p:txBody>
          <a:bodyPr anchor="ctr"/>
          <a:lstStyle/>
          <a:p>
            <a:pPr algn="ctr">
              <a:defRPr/>
            </a:pPr>
            <a:r>
              <a:rPr lang="en-US" sz="3200" b="1" dirty="0">
                <a:latin typeface="+mj-lt"/>
                <a:ea typeface="+mj-ea"/>
                <a:cs typeface="+mj-cs"/>
              </a:rPr>
              <a:t>Learning </a:t>
            </a:r>
            <a:r>
              <a:rPr lang="en-US" sz="3200" b="1" dirty="0" smtClean="0">
                <a:latin typeface="+mj-lt"/>
                <a:ea typeface="+mj-ea"/>
                <a:cs typeface="+mj-cs"/>
              </a:rPr>
              <a:t>Agreement: the top part</a:t>
            </a:r>
            <a:endParaRPr lang="en-US" sz="3200" b="1" dirty="0">
              <a:latin typeface="+mj-lt"/>
              <a:ea typeface="+mj-ea"/>
              <a:cs typeface="+mj-cs"/>
            </a:endParaRPr>
          </a:p>
        </p:txBody>
      </p:sp>
      <p:sp>
        <p:nvSpPr>
          <p:cNvPr id="6" name="TextBox 5"/>
          <p:cNvSpPr txBox="1"/>
          <p:nvPr/>
        </p:nvSpPr>
        <p:spPr>
          <a:xfrm>
            <a:off x="6734909" y="589083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7" name="TextBox 6"/>
          <p:cNvSpPr txBox="1"/>
          <p:nvPr/>
        </p:nvSpPr>
        <p:spPr>
          <a:xfrm>
            <a:off x="7845671" y="5905482"/>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8" name="TextBox 7"/>
          <p:cNvSpPr txBox="1"/>
          <p:nvPr/>
        </p:nvSpPr>
        <p:spPr>
          <a:xfrm>
            <a:off x="6734909" y="642130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9" name="TextBox 8"/>
          <p:cNvSpPr txBox="1"/>
          <p:nvPr/>
        </p:nvSpPr>
        <p:spPr>
          <a:xfrm>
            <a:off x="7863257" y="6421307"/>
            <a:ext cx="738554" cy="123111"/>
          </a:xfrm>
          <a:prstGeom prst="rect">
            <a:avLst/>
          </a:prstGeom>
          <a:solidFill>
            <a:schemeClr val="bg1"/>
          </a:solidFill>
          <a:ln>
            <a:solidFill>
              <a:srgbClr val="FF0000"/>
            </a:solidFill>
          </a:ln>
        </p:spPr>
        <p:txBody>
          <a:bodyPr wrap="square" rtlCol="0">
            <a:spAutoFit/>
          </a:bodyPr>
          <a:lstStyle/>
          <a:p>
            <a:endParaRPr lang="en-US" sz="200" dirty="0"/>
          </a:p>
        </p:txBody>
      </p:sp>
      <p:sp>
        <p:nvSpPr>
          <p:cNvPr id="10" name="Left Arrow 9"/>
          <p:cNvSpPr/>
          <p:nvPr/>
        </p:nvSpPr>
        <p:spPr>
          <a:xfrm rot="19911678">
            <a:off x="3482365" y="2637569"/>
            <a:ext cx="974725" cy="163512"/>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DA0000"/>
              </a:solidFill>
            </a:endParaRPr>
          </a:p>
        </p:txBody>
      </p:sp>
      <p:sp>
        <p:nvSpPr>
          <p:cNvPr id="11" name="Left Arrow 10"/>
          <p:cNvSpPr/>
          <p:nvPr/>
        </p:nvSpPr>
        <p:spPr>
          <a:xfrm rot="20340022">
            <a:off x="5991103" y="3072744"/>
            <a:ext cx="974725" cy="1651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DA0000"/>
              </a:solidFill>
            </a:endParaRPr>
          </a:p>
        </p:txBody>
      </p:sp>
      <p:sp>
        <p:nvSpPr>
          <p:cNvPr id="12" name="TextBox 22"/>
          <p:cNvSpPr txBox="1">
            <a:spLocks noChangeArrowheads="1"/>
          </p:cNvSpPr>
          <p:nvPr/>
        </p:nvSpPr>
        <p:spPr bwMode="auto">
          <a:xfrm>
            <a:off x="2019300" y="2028825"/>
            <a:ext cx="7051675" cy="4031873"/>
          </a:xfrm>
          <a:prstGeom prst="rect">
            <a:avLst/>
          </a:prstGeom>
          <a:solidFill>
            <a:srgbClr val="FFFFCC"/>
          </a:solid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altLang="en-US" sz="3200" b="1" dirty="0" smtClean="0"/>
              <a:t>PROCESS</a:t>
            </a:r>
            <a:r>
              <a:rPr lang="en-US" altLang="en-US" sz="3200" dirty="0" smtClean="0"/>
              <a:t> Options to share:  </a:t>
            </a:r>
          </a:p>
          <a:p>
            <a:pPr eaLnBrk="1" hangingPunct="1">
              <a:defRPr/>
            </a:pPr>
            <a:r>
              <a:rPr lang="en-US" altLang="en-US" sz="3200" dirty="0" smtClean="0"/>
              <a:t>FI &amp; student discuss in supervision</a:t>
            </a:r>
          </a:p>
          <a:p>
            <a:pPr marL="457200" indent="-457200" eaLnBrk="1" hangingPunct="1">
              <a:buFont typeface="Wingdings" panose="05000000000000000000" pitchFamily="2" charset="2"/>
              <a:buChar char="§"/>
              <a:defRPr/>
            </a:pPr>
            <a:r>
              <a:rPr lang="en-US" altLang="en-US" sz="3200" dirty="0" smtClean="0"/>
              <a:t>Have students give FI updates as competencies are completed</a:t>
            </a:r>
          </a:p>
          <a:p>
            <a:pPr marL="457200" indent="-457200" eaLnBrk="1" hangingPunct="1">
              <a:buFont typeface="Wingdings" panose="05000000000000000000" pitchFamily="2" charset="2"/>
              <a:buChar char="§"/>
              <a:defRPr/>
            </a:pPr>
            <a:r>
              <a:rPr lang="en-US" altLang="en-US" sz="3200" dirty="0" smtClean="0"/>
              <a:t>Complete together from student’s EFN</a:t>
            </a:r>
          </a:p>
          <a:p>
            <a:pPr marL="457200" indent="-457200" eaLnBrk="1" hangingPunct="1">
              <a:buFont typeface="Wingdings" panose="05000000000000000000" pitchFamily="2" charset="2"/>
              <a:buChar char="§"/>
              <a:defRPr/>
            </a:pPr>
            <a:r>
              <a:rPr lang="en-US" altLang="en-US" sz="3200" dirty="0" smtClean="0"/>
              <a:t>Have student submit to EFN and FI makes changes after submitted</a:t>
            </a:r>
          </a:p>
          <a:p>
            <a:pPr algn="ctr" eaLnBrk="1" hangingPunct="1">
              <a:buFont typeface="Arial" pitchFamily="34" charset="0"/>
              <a:buChar char="•"/>
              <a:defRPr/>
            </a:pPr>
            <a:endParaRPr lang="en-US" altLang="en-US" sz="3200" dirty="0" smtClean="0"/>
          </a:p>
        </p:txBody>
      </p:sp>
    </p:spTree>
    <p:extLst>
      <p:ext uri="{BB962C8B-B14F-4D97-AF65-F5344CB8AC3E}">
        <p14:creationId xmlns:p14="http://schemas.microsoft.com/office/powerpoint/2010/main" val="2522736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1579563" y="0"/>
            <a:ext cx="1828801" cy="701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p:txBody>
      </p:sp>
      <p:sp>
        <p:nvSpPr>
          <p:cNvPr id="19460" name="TextBox 14"/>
          <p:cNvSpPr txBox="1">
            <a:spLocks noChangeArrowheads="1"/>
          </p:cNvSpPr>
          <p:nvPr/>
        </p:nvSpPr>
        <p:spPr bwMode="auto">
          <a:xfrm>
            <a:off x="874713" y="-144463"/>
            <a:ext cx="704850" cy="314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19463"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9545" y="624192"/>
            <a:ext cx="8229600" cy="3517900"/>
          </a:xfrm>
          <a:noFill/>
        </p:spPr>
      </p:pic>
      <p:sp>
        <p:nvSpPr>
          <p:cNvPr id="10" name="Title 1"/>
          <p:cNvSpPr txBox="1">
            <a:spLocks/>
          </p:cNvSpPr>
          <p:nvPr>
            <p:custDataLst>
              <p:tags r:id="rId1"/>
            </p:custDataLst>
          </p:nvPr>
        </p:nvSpPr>
        <p:spPr bwMode="auto">
          <a:xfrm>
            <a:off x="562708" y="236088"/>
            <a:ext cx="7038242" cy="1143000"/>
          </a:xfrm>
          <a:prstGeom prst="rect">
            <a:avLst/>
          </a:prstGeom>
          <a:solidFill>
            <a:schemeClr val="bg1"/>
          </a:solidFill>
          <a:ln w="9525">
            <a:noFill/>
            <a:miter lim="800000"/>
            <a:headEnd/>
            <a:tailEnd/>
          </a:ln>
        </p:spPr>
        <p:txBody>
          <a:bodyPr anchor="ctr">
            <a:normAutofit fontScale="90000" lnSpcReduction="20000"/>
          </a:bodyPr>
          <a:lstStyle/>
          <a:p>
            <a:pPr algn="ctr" fontAlgn="auto">
              <a:spcAft>
                <a:spcPts val="0"/>
              </a:spcAft>
              <a:defRPr/>
            </a:pPr>
            <a:r>
              <a:rPr lang="en-US" sz="4400" dirty="0">
                <a:latin typeface="+mj-lt"/>
                <a:ea typeface="+mj-ea"/>
                <a:cs typeface="+mj-cs"/>
              </a:rPr>
              <a:t>Summary Learning Agreement - </a:t>
            </a:r>
            <a:r>
              <a:rPr lang="en-US" sz="4400" dirty="0" smtClean="0">
                <a:latin typeface="+mj-lt"/>
                <a:ea typeface="+mj-ea"/>
                <a:cs typeface="+mj-cs"/>
              </a:rPr>
              <a:t>Liaison</a:t>
            </a:r>
            <a:endParaRPr lang="en-US" sz="4400" dirty="0">
              <a:latin typeface="+mj-lt"/>
              <a:ea typeface="+mj-ea"/>
              <a:cs typeface="+mj-cs"/>
            </a:endParaRPr>
          </a:p>
        </p:txBody>
      </p:sp>
      <p:sp>
        <p:nvSpPr>
          <p:cNvPr id="18" name="Left Arrow 17"/>
          <p:cNvSpPr/>
          <p:nvPr/>
        </p:nvSpPr>
        <p:spPr>
          <a:xfrm rot="20340022">
            <a:off x="7113588" y="2373313"/>
            <a:ext cx="974725" cy="1651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DA0000"/>
              </a:solidFill>
            </a:endParaRPr>
          </a:p>
        </p:txBody>
      </p:sp>
      <p:sp>
        <p:nvSpPr>
          <p:cNvPr id="2" name="TextBox 1"/>
          <p:cNvSpPr txBox="1"/>
          <p:nvPr/>
        </p:nvSpPr>
        <p:spPr>
          <a:xfrm>
            <a:off x="722410" y="4528748"/>
            <a:ext cx="8103870" cy="1200329"/>
          </a:xfrm>
          <a:prstGeom prst="rect">
            <a:avLst/>
          </a:prstGeom>
          <a:noFill/>
        </p:spPr>
        <p:txBody>
          <a:bodyPr wrap="square" rtlCol="0">
            <a:spAutoFit/>
          </a:bodyPr>
          <a:lstStyle/>
          <a:p>
            <a:r>
              <a:rPr lang="en-US" sz="2400" dirty="0" smtClean="0"/>
              <a:t>SECOND SEMESTER: Liaison could suggest specific learning activities to the Field Instructor as you get to know the student and the agency</a:t>
            </a:r>
            <a:endParaRPr lang="en-US" sz="2400" dirty="0"/>
          </a:p>
        </p:txBody>
      </p:sp>
    </p:spTree>
    <p:extLst>
      <p:ext uri="{BB962C8B-B14F-4D97-AF65-F5344CB8AC3E}">
        <p14:creationId xmlns:p14="http://schemas.microsoft.com/office/powerpoint/2010/main" val="273256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ctrTitle"/>
          </p:nvPr>
        </p:nvSpPr>
        <p:spPr>
          <a:xfrm>
            <a:off x="206375" y="1949938"/>
            <a:ext cx="8839200" cy="2974975"/>
          </a:xfrm>
        </p:spPr>
        <p:txBody>
          <a:bodyPr/>
          <a:lstStyle/>
          <a:p>
            <a:pPr eaLnBrk="1" hangingPunct="1"/>
            <a:r>
              <a:rPr lang="en-US" altLang="en-US" dirty="0" smtClean="0"/>
              <a:t>Assessment of Student’s                  Level of Competency </a:t>
            </a:r>
            <a:r>
              <a:rPr lang="en-US" altLang="en-US" u="sng" dirty="0" smtClean="0"/>
              <a:t>&amp; Liaison Role </a:t>
            </a: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507921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50257264"/>
              </p:ext>
            </p:extLst>
          </p:nvPr>
        </p:nvGraphicFramePr>
        <p:xfrm>
          <a:off x="239713" y="285750"/>
          <a:ext cx="8743950" cy="5978525"/>
        </p:xfrm>
        <a:graphic>
          <a:graphicData uri="http://schemas.openxmlformats.org/drawingml/2006/table">
            <a:tbl>
              <a:tblPr firstRow="1" bandRow="1">
                <a:tableStyleId>{2D5ABB26-0587-4C30-8999-92F81FD0307C}</a:tableStyleId>
              </a:tblPr>
              <a:tblGrid>
                <a:gridCol w="4583430">
                  <a:extLst>
                    <a:ext uri="{9D8B030D-6E8A-4147-A177-3AD203B41FA5}">
                      <a16:colId xmlns:a16="http://schemas.microsoft.com/office/drawing/2014/main" val="20000"/>
                    </a:ext>
                  </a:extLst>
                </a:gridCol>
                <a:gridCol w="4160520">
                  <a:extLst>
                    <a:ext uri="{9D8B030D-6E8A-4147-A177-3AD203B41FA5}">
                      <a16:colId xmlns:a16="http://schemas.microsoft.com/office/drawing/2014/main" val="20001"/>
                    </a:ext>
                  </a:extLst>
                </a:gridCol>
              </a:tblGrid>
              <a:tr h="754460">
                <a:tc>
                  <a:txBody>
                    <a:bodyPr/>
                    <a:lstStyle/>
                    <a:p>
                      <a:pPr algn="ctr"/>
                      <a:r>
                        <a:rPr lang="en-US" sz="3200" b="0" dirty="0" smtClean="0">
                          <a:solidFill>
                            <a:schemeClr val="tx1"/>
                          </a:solidFill>
                        </a:rPr>
                        <a:t>Assessment </a:t>
                      </a:r>
                      <a:r>
                        <a:rPr lang="en-US" sz="3200" b="1" dirty="0" smtClean="0">
                          <a:solidFill>
                            <a:schemeClr val="tx1"/>
                          </a:solidFill>
                        </a:rPr>
                        <a:t>Process</a:t>
                      </a:r>
                      <a:endParaRPr lang="en-US" sz="3200" b="1"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smtClean="0">
                          <a:solidFill>
                            <a:schemeClr val="tx1"/>
                          </a:solidFill>
                        </a:rPr>
                        <a:t>Assessment </a:t>
                      </a:r>
                      <a:r>
                        <a:rPr lang="en-US" sz="3200" b="1" dirty="0" smtClean="0">
                          <a:solidFill>
                            <a:schemeClr val="tx1"/>
                          </a:solidFill>
                        </a:rPr>
                        <a:t>Product</a:t>
                      </a:r>
                      <a:endParaRPr lang="en-US" sz="3200" b="1"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24065">
                <a:tc>
                  <a:txBody>
                    <a:bodyPr/>
                    <a:lstStyle/>
                    <a:p>
                      <a:r>
                        <a:rPr lang="en-US" sz="2400" dirty="0" smtClean="0"/>
                        <a:t>Feedback on strengths</a:t>
                      </a:r>
                      <a:r>
                        <a:rPr lang="en-US" sz="2400" baseline="0" dirty="0" smtClean="0"/>
                        <a:t> </a:t>
                      </a:r>
                      <a:r>
                        <a:rPr lang="en-US" sz="2400" i="1" baseline="0" dirty="0" smtClean="0"/>
                        <a:t>and</a:t>
                      </a:r>
                      <a:r>
                        <a:rPr lang="en-US" sz="2400" baseline="0" dirty="0" smtClean="0"/>
                        <a:t> areas for improvement</a:t>
                      </a:r>
                    </a:p>
                    <a:p>
                      <a:endParaRPr lang="en-US" sz="2400" baseline="0" dirty="0" smtClean="0"/>
                    </a:p>
                    <a:p>
                      <a:r>
                        <a:rPr lang="en-US" sz="2400" baseline="0" dirty="0" smtClean="0"/>
                        <a:t>Discussion: </a:t>
                      </a:r>
                    </a:p>
                    <a:p>
                      <a:pPr marL="342900" lvl="0" indent="-342900">
                        <a:buFont typeface="Arial" panose="020B0604020202020204" pitchFamily="34" charset="0"/>
                        <a:buChar char="•"/>
                      </a:pPr>
                      <a:r>
                        <a:rPr lang="en-US" sz="2400" baseline="0" dirty="0" smtClean="0"/>
                        <a:t>Specific and descriptive </a:t>
                      </a:r>
                    </a:p>
                    <a:p>
                      <a:pPr marL="342900" lvl="0" indent="-342900">
                        <a:buFont typeface="Arial" panose="020B0604020202020204" pitchFamily="34" charset="0"/>
                        <a:buChar char="•"/>
                      </a:pPr>
                      <a:r>
                        <a:rPr lang="en-US" sz="2400" baseline="0" dirty="0" smtClean="0"/>
                        <a:t>Connect to Core Competencies</a:t>
                      </a:r>
                      <a:endParaRPr lang="en-US" sz="2400" dirty="0" smtClean="0"/>
                    </a:p>
                    <a:p>
                      <a:endParaRPr lang="en-US" sz="800" dirty="0" smtClean="0"/>
                    </a:p>
                    <a:p>
                      <a:r>
                        <a:rPr lang="en-US" sz="2400" dirty="0" smtClean="0"/>
                        <a:t>Part of every supervision</a:t>
                      </a:r>
                    </a:p>
                    <a:p>
                      <a:endParaRPr lang="en-US" sz="800" dirty="0" smtClean="0"/>
                    </a:p>
                    <a:p>
                      <a:r>
                        <a:rPr lang="en-US" sz="2400" dirty="0" smtClean="0"/>
                        <a:t>Part</a:t>
                      </a:r>
                      <a:r>
                        <a:rPr lang="en-US" sz="2400" baseline="0" dirty="0" smtClean="0"/>
                        <a:t> of </a:t>
                      </a:r>
                      <a:r>
                        <a:rPr lang="en-US" sz="2400" dirty="0" smtClean="0"/>
                        <a:t> every process recording</a:t>
                      </a:r>
                    </a:p>
                    <a:p>
                      <a:endParaRPr lang="en-US" sz="2400" dirty="0" smtClean="0"/>
                    </a:p>
                    <a:p>
                      <a:r>
                        <a:rPr lang="en-US" sz="2400" dirty="0" smtClean="0"/>
                        <a:t>Self-Reflection exercise: Have students complete one and bring to supervision to discuss </a:t>
                      </a:r>
                    </a:p>
                    <a:p>
                      <a:endParaRPr lang="en-US" sz="2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EFN Form Generated by FI</a:t>
                      </a:r>
                      <a:endParaRPr lang="en-US" sz="800" dirty="0" smtClean="0"/>
                    </a:p>
                    <a:p>
                      <a:endParaRPr lang="en-US" sz="2400" dirty="0" smtClean="0"/>
                    </a:p>
                    <a:p>
                      <a:r>
                        <a:rPr lang="en-US" sz="2400" dirty="0" smtClean="0"/>
                        <a:t>4 students assessments </a:t>
                      </a:r>
                    </a:p>
                    <a:p>
                      <a:pPr marL="800100" lvl="1" indent="-342900">
                        <a:buFont typeface="Arial" panose="020B0604020202020204" pitchFamily="34" charset="0"/>
                        <a:buChar char="•"/>
                      </a:pPr>
                      <a:r>
                        <a:rPr lang="en-US" sz="2400" dirty="0" smtClean="0"/>
                        <a:t>Fall Mid-Semester </a:t>
                      </a:r>
                    </a:p>
                    <a:p>
                      <a:pPr marL="800100" lvl="1" indent="-342900">
                        <a:buFont typeface="Arial" panose="020B0604020202020204" pitchFamily="34" charset="0"/>
                        <a:buChar char="•"/>
                      </a:pPr>
                      <a:r>
                        <a:rPr lang="en-US" sz="2400" dirty="0" smtClean="0"/>
                        <a:t>End of Fall Semester </a:t>
                      </a:r>
                    </a:p>
                    <a:p>
                      <a:pPr marL="800100" lvl="1" indent="-342900">
                        <a:buFont typeface="Arial" panose="020B0604020202020204" pitchFamily="34" charset="0"/>
                        <a:buChar char="•"/>
                      </a:pPr>
                      <a:r>
                        <a:rPr lang="en-US" sz="2400" dirty="0" smtClean="0"/>
                        <a:t>Spring Mid-Semester</a:t>
                      </a:r>
                    </a:p>
                    <a:p>
                      <a:pPr marL="800100" lvl="1" indent="-342900">
                        <a:buFont typeface="Arial" panose="020B0604020202020204" pitchFamily="34" charset="0"/>
                        <a:buChar char="•"/>
                      </a:pPr>
                      <a:r>
                        <a:rPr lang="en-US" sz="2400" dirty="0" smtClean="0"/>
                        <a:t>End of Spring Semester</a:t>
                      </a:r>
                    </a:p>
                    <a:p>
                      <a:endParaRPr lang="en-US" sz="2400" dirty="0" smtClean="0"/>
                    </a:p>
                    <a:p>
                      <a:endParaRPr lang="en-US" sz="2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002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269535"/>
            <a:ext cx="8229600" cy="961388"/>
          </a:xfrm>
          <a:solidFill>
            <a:schemeClr val="bg1"/>
          </a:solidFill>
        </p:spPr>
        <p:txBody>
          <a:bodyPr>
            <a:noAutofit/>
          </a:bodyPr>
          <a:lstStyle/>
          <a:p>
            <a:r>
              <a:rPr lang="en-US" sz="2800" b="1" dirty="0" smtClean="0"/>
              <a:t>Also please view the </a:t>
            </a:r>
            <a:br>
              <a:rPr lang="en-US" sz="2800" b="1" dirty="0" smtClean="0"/>
            </a:br>
            <a:r>
              <a:rPr lang="en-US" sz="2800" b="1" dirty="0" smtClean="0"/>
              <a:t>NEW Student Field Orientation Videos</a:t>
            </a:r>
            <a:endParaRPr lang="en-US" sz="2800" b="1" dirty="0"/>
          </a:p>
        </p:txBody>
      </p:sp>
      <p:sp>
        <p:nvSpPr>
          <p:cNvPr id="3" name="Content Placeholder 2"/>
          <p:cNvSpPr>
            <a:spLocks noGrp="1"/>
          </p:cNvSpPr>
          <p:nvPr>
            <p:ph idx="1"/>
          </p:nvPr>
        </p:nvSpPr>
        <p:spPr>
          <a:xfrm>
            <a:off x="316523" y="1230923"/>
            <a:ext cx="8850923" cy="5472177"/>
          </a:xfrm>
        </p:spPr>
        <p:txBody>
          <a:bodyPr>
            <a:normAutofit fontScale="25000" lnSpcReduction="20000"/>
          </a:bodyPr>
          <a:lstStyle/>
          <a:p>
            <a:endParaRPr lang="en-US" sz="7200" dirty="0"/>
          </a:p>
          <a:p>
            <a:pPr marL="0" indent="0">
              <a:buNone/>
            </a:pPr>
            <a:r>
              <a:rPr lang="en-US" sz="8000" dirty="0" smtClean="0"/>
              <a:t>New Student Field orientation was comprised of two parts                                    			(Videos and LIVE Webinar) </a:t>
            </a:r>
          </a:p>
          <a:p>
            <a:pPr marL="0" indent="0">
              <a:buNone/>
            </a:pPr>
            <a:r>
              <a:rPr lang="en-US" sz="8000" dirty="0" smtClean="0"/>
              <a:t> </a:t>
            </a:r>
          </a:p>
          <a:p>
            <a:pPr marL="0" indent="0">
              <a:buNone/>
            </a:pPr>
            <a:r>
              <a:rPr lang="en-US" sz="8000" b="1" u="sng" dirty="0" smtClean="0"/>
              <a:t>Part</a:t>
            </a:r>
            <a:r>
              <a:rPr lang="en-US" sz="8000" u="sng" dirty="0" smtClean="0"/>
              <a:t> </a:t>
            </a:r>
            <a:r>
              <a:rPr lang="en-US" sz="8000" b="1" u="sng" dirty="0" smtClean="0"/>
              <a:t>1:</a:t>
            </a:r>
            <a:r>
              <a:rPr lang="en-US" sz="8000" dirty="0" smtClean="0"/>
              <a:t> new students were instructed in early August to view 8 short videos prior to LIVE Field </a:t>
            </a:r>
            <a:r>
              <a:rPr lang="en-US" sz="8000" dirty="0"/>
              <a:t>Orientation </a:t>
            </a:r>
            <a:r>
              <a:rPr lang="en-US" sz="8000" dirty="0" smtClean="0"/>
              <a:t>Webinars held week of August 17</a:t>
            </a:r>
            <a:r>
              <a:rPr lang="en-US" sz="8000" baseline="30000" dirty="0" smtClean="0"/>
              <a:t>th</a:t>
            </a:r>
            <a:r>
              <a:rPr lang="en-US" sz="8000" dirty="0" smtClean="0"/>
              <a:t> </a:t>
            </a:r>
          </a:p>
          <a:p>
            <a:pPr marL="0" indent="0">
              <a:buNone/>
            </a:pPr>
            <a:r>
              <a:rPr lang="en-US" sz="8000" dirty="0" smtClean="0"/>
              <a:t>The </a:t>
            </a:r>
            <a:r>
              <a:rPr lang="en-US" sz="8000" dirty="0"/>
              <a:t>video topics </a:t>
            </a:r>
            <a:r>
              <a:rPr lang="en-US" sz="8000" dirty="0" smtClean="0"/>
              <a:t>include: </a:t>
            </a:r>
          </a:p>
          <a:p>
            <a:pPr marL="0" indent="0">
              <a:buNone/>
            </a:pPr>
            <a:r>
              <a:rPr lang="en-US" sz="8000" dirty="0" smtClean="0"/>
              <a:t>Unit </a:t>
            </a:r>
            <a:r>
              <a:rPr lang="en-US" sz="8000" dirty="0"/>
              <a:t>1: Field is a Course: Assignments and Expectations                 </a:t>
            </a:r>
            <a:endParaRPr lang="en-US" sz="8000" dirty="0" smtClean="0"/>
          </a:p>
          <a:p>
            <a:pPr marL="0" indent="0">
              <a:buNone/>
            </a:pPr>
            <a:r>
              <a:rPr lang="en-US" sz="8000" dirty="0" smtClean="0"/>
              <a:t>Unit </a:t>
            </a:r>
            <a:r>
              <a:rPr lang="en-US" sz="8000" dirty="0"/>
              <a:t>2: Cultural Humility in Field  </a:t>
            </a:r>
            <a:endParaRPr lang="en-US" sz="8000" dirty="0" smtClean="0"/>
          </a:p>
          <a:p>
            <a:pPr marL="0" indent="0">
              <a:buNone/>
            </a:pPr>
            <a:r>
              <a:rPr lang="en-US" sz="8000" i="1" dirty="0" smtClean="0"/>
              <a:t>Unit </a:t>
            </a:r>
            <a:r>
              <a:rPr lang="en-US" sz="8000" i="1" dirty="0"/>
              <a:t>3: Learning Agreements </a:t>
            </a:r>
            <a:endParaRPr lang="en-US" sz="8000" i="1" dirty="0" smtClean="0"/>
          </a:p>
          <a:p>
            <a:pPr marL="0" indent="0">
              <a:buNone/>
            </a:pPr>
            <a:r>
              <a:rPr lang="en-US" sz="8000" i="1" dirty="0" smtClean="0"/>
              <a:t>Unit </a:t>
            </a:r>
            <a:r>
              <a:rPr lang="en-US" sz="8000" i="1" dirty="0"/>
              <a:t>4: Individual/Clinical Process Recordings </a:t>
            </a:r>
            <a:endParaRPr lang="en-US" sz="8000" i="1" dirty="0" smtClean="0"/>
          </a:p>
          <a:p>
            <a:pPr marL="0" indent="0">
              <a:buNone/>
            </a:pPr>
            <a:r>
              <a:rPr lang="en-US" sz="8000" i="1" dirty="0" smtClean="0"/>
              <a:t>Unit </a:t>
            </a:r>
            <a:r>
              <a:rPr lang="en-US" sz="8000" i="1" dirty="0"/>
              <a:t>5: Macro Process Recordings </a:t>
            </a:r>
            <a:endParaRPr lang="en-US" sz="8000" i="1" dirty="0" smtClean="0"/>
          </a:p>
          <a:p>
            <a:pPr marL="0" indent="0">
              <a:buNone/>
            </a:pPr>
            <a:r>
              <a:rPr lang="en-US" sz="8000" dirty="0" smtClean="0"/>
              <a:t>Unit </a:t>
            </a:r>
            <a:r>
              <a:rPr lang="en-US" sz="8000" dirty="0"/>
              <a:t>6: Being Prepared for Field Instruction and Supervision </a:t>
            </a:r>
            <a:endParaRPr lang="en-US" sz="8000" dirty="0" smtClean="0"/>
          </a:p>
          <a:p>
            <a:pPr marL="0" indent="0">
              <a:buNone/>
            </a:pPr>
            <a:r>
              <a:rPr lang="en-US" sz="8000" dirty="0" smtClean="0"/>
              <a:t>Unit </a:t>
            </a:r>
            <a:r>
              <a:rPr lang="en-US" sz="8000" dirty="0"/>
              <a:t>7: Use of Self:  Compassion Satisfaction and Compassion Fatigue </a:t>
            </a:r>
            <a:endParaRPr lang="en-US" sz="8000" dirty="0" smtClean="0"/>
          </a:p>
          <a:p>
            <a:pPr marL="0" indent="0">
              <a:buNone/>
            </a:pPr>
            <a:r>
              <a:rPr lang="en-US" sz="8000" dirty="0" smtClean="0"/>
              <a:t>Unit </a:t>
            </a:r>
            <a:r>
              <a:rPr lang="en-US" sz="8000" dirty="0"/>
              <a:t>8: Ethical Responsibilities for Professional Social </a:t>
            </a:r>
            <a:r>
              <a:rPr lang="en-US" sz="8000" dirty="0" smtClean="0"/>
              <a:t>Work            </a:t>
            </a:r>
            <a:endParaRPr lang="en-US" sz="8000" dirty="0"/>
          </a:p>
          <a:p>
            <a:pPr marL="0" indent="0">
              <a:buNone/>
            </a:pPr>
            <a:r>
              <a:rPr lang="en-US" sz="8000" dirty="0"/>
              <a:t>	</a:t>
            </a:r>
            <a:endParaRPr lang="en-US" sz="7200" dirty="0" smtClean="0"/>
          </a:p>
          <a:p>
            <a:pPr marL="0" indent="0">
              <a:buNone/>
            </a:pPr>
            <a:r>
              <a:rPr lang="en-US" sz="8000" dirty="0" smtClean="0"/>
              <a:t>Students were instructed to upload their </a:t>
            </a:r>
            <a:r>
              <a:rPr lang="en-US" sz="8000" b="1" dirty="0" smtClean="0"/>
              <a:t>Certificate of Completion</a:t>
            </a:r>
            <a:r>
              <a:rPr lang="en-US" sz="8000" dirty="0" smtClean="0"/>
              <a:t>                           onto their Electronic Field Notebook after completing all the videos</a:t>
            </a:r>
            <a:endParaRPr lang="en-US" sz="8000" dirty="0"/>
          </a:p>
          <a:p>
            <a:endParaRPr lang="en-US" sz="8000" dirty="0"/>
          </a:p>
          <a:p>
            <a:endParaRPr lang="en-US" dirty="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200508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991600" cy="2657475"/>
          </a:xfrm>
        </p:spPr>
        <p:txBody>
          <a:bodyPr rtlCol="0">
            <a:normAutofit/>
          </a:bodyPr>
          <a:lstStyle/>
          <a:p>
            <a:pPr eaLnBrk="1" fontAlgn="auto" hangingPunct="1">
              <a:spcAft>
                <a:spcPts val="0"/>
              </a:spcAft>
              <a:buFont typeface="Arial" pitchFamily="34" charset="0"/>
              <a:buNone/>
              <a:defRPr/>
            </a:pPr>
            <a:r>
              <a:rPr lang="en-US" sz="2400" u="sng" dirty="0" smtClean="0"/>
              <a:t>FIELD INSTRUCTOR </a:t>
            </a:r>
            <a:r>
              <a:rPr lang="en-US" sz="2400" dirty="0" smtClean="0"/>
              <a:t>with concerns:</a:t>
            </a:r>
            <a:endParaRPr lang="en-US" sz="2400" dirty="0"/>
          </a:p>
          <a:p>
            <a:pPr eaLnBrk="1" fontAlgn="auto" hangingPunct="1">
              <a:spcAft>
                <a:spcPts val="0"/>
              </a:spcAft>
              <a:buFont typeface="Arial" pitchFamily="34" charset="0"/>
              <a:buNone/>
              <a:defRPr/>
            </a:pPr>
            <a:r>
              <a:rPr lang="en-US" sz="2400" dirty="0"/>
              <a:t>1.	Contact your </a:t>
            </a:r>
            <a:r>
              <a:rPr lang="en-US" sz="2400" dirty="0" smtClean="0"/>
              <a:t>liaison </a:t>
            </a:r>
            <a:r>
              <a:rPr lang="en-US" sz="2400" dirty="0"/>
              <a:t>to discuss concerns</a:t>
            </a:r>
          </a:p>
          <a:p>
            <a:pPr marL="457200" indent="-457200" eaLnBrk="1" fontAlgn="auto" hangingPunct="1">
              <a:spcAft>
                <a:spcPts val="0"/>
              </a:spcAft>
              <a:buFont typeface="Arial" pitchFamily="34" charset="0"/>
              <a:buAutoNum type="arabicPeriod" startAt="2"/>
              <a:defRPr/>
            </a:pPr>
            <a:r>
              <a:rPr lang="en-US" sz="2400" dirty="0" smtClean="0"/>
              <a:t>In </a:t>
            </a:r>
            <a:r>
              <a:rPr lang="en-US" sz="2400" dirty="0"/>
              <a:t>collaboration with the liaison, draft a </a:t>
            </a:r>
            <a:r>
              <a:rPr lang="en-US" sz="2400" dirty="0" smtClean="0"/>
              <a:t>Performance Improvement Plan (Instructions to find the Performance Improvement Plan will be provided in EFN w/ screenshot.)</a:t>
            </a:r>
          </a:p>
          <a:p>
            <a:pPr marL="457200" indent="-457200" eaLnBrk="1" fontAlgn="auto" hangingPunct="1">
              <a:spcAft>
                <a:spcPts val="0"/>
              </a:spcAft>
              <a:buFont typeface="Arial" pitchFamily="34" charset="0"/>
              <a:buAutoNum type="arabicPeriod" startAt="2"/>
              <a:defRPr/>
            </a:pPr>
            <a:r>
              <a:rPr lang="en-US" sz="2400" dirty="0" smtClean="0"/>
              <a:t>Submit </a:t>
            </a:r>
            <a:r>
              <a:rPr lang="en-US" sz="2400" dirty="0"/>
              <a:t>the plan through the EFN by </a:t>
            </a:r>
            <a:r>
              <a:rPr lang="en-US" sz="2400" dirty="0" smtClean="0"/>
              <a:t>(1 week)</a:t>
            </a:r>
            <a:endParaRPr lang="en-US" sz="2400"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
        <p:nvSpPr>
          <p:cNvPr id="24579" name="Title 3"/>
          <p:cNvSpPr>
            <a:spLocks noGrp="1"/>
          </p:cNvSpPr>
          <p:nvPr>
            <p:ph type="title"/>
          </p:nvPr>
        </p:nvSpPr>
        <p:spPr>
          <a:xfrm>
            <a:off x="457200" y="0"/>
            <a:ext cx="8229600" cy="1143000"/>
          </a:xfrm>
        </p:spPr>
        <p:txBody>
          <a:bodyPr>
            <a:normAutofit fontScale="90000"/>
          </a:bodyPr>
          <a:lstStyle/>
          <a:p>
            <a:pPr eaLnBrk="1" hangingPunct="1"/>
            <a:r>
              <a:rPr lang="en-US" altLang="en-US" sz="4000" dirty="0" smtClean="0"/>
              <a:t>Concerns about student’s skills/competencies/ performance </a:t>
            </a:r>
          </a:p>
        </p:txBody>
      </p:sp>
      <p:sp>
        <p:nvSpPr>
          <p:cNvPr id="5" name="Content Placeholder 2"/>
          <p:cNvSpPr txBox="1">
            <a:spLocks/>
          </p:cNvSpPr>
          <p:nvPr/>
        </p:nvSpPr>
        <p:spPr bwMode="auto">
          <a:xfrm>
            <a:off x="152400" y="3800475"/>
            <a:ext cx="8789988" cy="3057525"/>
          </a:xfrm>
          <a:prstGeom prst="rect">
            <a:avLst/>
          </a:prstGeom>
          <a:noFill/>
          <a:ln w="9525">
            <a:noFill/>
            <a:miter lim="800000"/>
            <a:headEnd/>
            <a:tailEnd/>
          </a:ln>
        </p:spPr>
        <p:txBody>
          <a:bodyPr>
            <a:normAutofit fontScale="25000" lnSpcReduction="20000"/>
          </a:bodyPr>
          <a:lstStyle/>
          <a:p>
            <a:pPr marL="342900" indent="-342900" fontAlgn="auto">
              <a:spcBef>
                <a:spcPct val="20000"/>
              </a:spcBef>
              <a:spcAft>
                <a:spcPts val="0"/>
              </a:spcAft>
              <a:buFont typeface="Arial"/>
              <a:buChar char="•"/>
              <a:defRPr/>
            </a:pPr>
            <a:endParaRPr lang="en-US" sz="3200" dirty="0">
              <a:latin typeface="+mn-lt"/>
              <a:cs typeface="+mn-cs"/>
            </a:endParaRPr>
          </a:p>
          <a:p>
            <a:pPr marL="342900" indent="-342900" fontAlgn="auto">
              <a:spcBef>
                <a:spcPct val="20000"/>
              </a:spcBef>
              <a:spcAft>
                <a:spcPts val="0"/>
              </a:spcAft>
              <a:defRPr/>
            </a:pPr>
            <a:r>
              <a:rPr lang="en-US" sz="9600" u="sng" dirty="0" smtClean="0"/>
              <a:t>Field LIAISONS</a:t>
            </a:r>
            <a:r>
              <a:rPr lang="en-US" sz="9600" dirty="0" smtClean="0"/>
              <a:t>: </a:t>
            </a:r>
            <a:r>
              <a:rPr lang="en-US" sz="8000" dirty="0">
                <a:latin typeface="+mn-lt"/>
                <a:cs typeface="+mn-cs"/>
              </a:rPr>
              <a:t>Before </a:t>
            </a:r>
            <a:r>
              <a:rPr lang="en-US" sz="8000" dirty="0" smtClean="0"/>
              <a:t>you can </a:t>
            </a:r>
            <a:r>
              <a:rPr lang="en-US" sz="8000" dirty="0" smtClean="0">
                <a:latin typeface="+mn-lt"/>
                <a:cs typeface="+mn-cs"/>
              </a:rPr>
              <a:t>accept </a:t>
            </a:r>
            <a:r>
              <a:rPr lang="en-US" sz="8000" dirty="0">
                <a:latin typeface="+mn-lt"/>
                <a:cs typeface="+mn-cs"/>
              </a:rPr>
              <a:t>the mid-semester evaluation</a:t>
            </a:r>
          </a:p>
          <a:p>
            <a:pPr marL="342900" indent="-342900" fontAlgn="auto">
              <a:spcBef>
                <a:spcPct val="20000"/>
              </a:spcBef>
              <a:spcAft>
                <a:spcPts val="0"/>
              </a:spcAft>
              <a:defRPr/>
            </a:pPr>
            <a:endParaRPr lang="en-US" sz="3200" dirty="0">
              <a:latin typeface="+mn-lt"/>
              <a:cs typeface="+mn-cs"/>
            </a:endParaRPr>
          </a:p>
          <a:p>
            <a:pPr marL="342900" indent="-342900" fontAlgn="auto">
              <a:spcBef>
                <a:spcPct val="20000"/>
              </a:spcBef>
              <a:spcAft>
                <a:spcPts val="0"/>
              </a:spcAft>
              <a:defRPr/>
            </a:pPr>
            <a:r>
              <a:rPr lang="en-US" sz="9600" dirty="0">
                <a:latin typeface="+mn-lt"/>
                <a:cs typeface="+mn-cs"/>
              </a:rPr>
              <a:t>Message: field instructor has concerns about this student’s performance in field and an email will be sent to them by EFN  </a:t>
            </a:r>
          </a:p>
          <a:p>
            <a:pPr marL="342900" indent="-342900" fontAlgn="auto">
              <a:spcBef>
                <a:spcPct val="20000"/>
              </a:spcBef>
              <a:spcAft>
                <a:spcPts val="0"/>
              </a:spcAft>
              <a:defRPr/>
            </a:pPr>
            <a:r>
              <a:rPr lang="en-US" sz="9600" dirty="0">
                <a:latin typeface="+mn-lt"/>
                <a:cs typeface="+mn-cs"/>
              </a:rPr>
              <a:t>1.	Contact the field instructor to discuss concerns</a:t>
            </a:r>
          </a:p>
          <a:p>
            <a:pPr marL="342900" indent="-342900" fontAlgn="auto">
              <a:spcBef>
                <a:spcPct val="20000"/>
              </a:spcBef>
              <a:spcAft>
                <a:spcPts val="0"/>
              </a:spcAft>
              <a:defRPr/>
            </a:pPr>
            <a:r>
              <a:rPr lang="en-US" sz="9600" dirty="0">
                <a:latin typeface="+mn-lt"/>
                <a:cs typeface="+mn-cs"/>
              </a:rPr>
              <a:t>2.	Assist the field instructor in drafting a performance improvement plan and support the instructor in implementing the plan.</a:t>
            </a:r>
          </a:p>
          <a:p>
            <a:pPr marL="342900" indent="-342900" fontAlgn="auto">
              <a:spcBef>
                <a:spcPct val="20000"/>
              </a:spcBef>
              <a:spcAft>
                <a:spcPts val="0"/>
              </a:spcAft>
              <a:defRPr/>
            </a:pPr>
            <a:endParaRPr lang="en-US" sz="9600" dirty="0">
              <a:latin typeface="+mn-lt"/>
              <a:cs typeface="+mn-cs"/>
            </a:endParaRPr>
          </a:p>
          <a:p>
            <a:pPr marL="342900" indent="-342900" fontAlgn="auto">
              <a:spcBef>
                <a:spcPct val="20000"/>
              </a:spcBef>
              <a:spcAft>
                <a:spcPts val="0"/>
              </a:spcAft>
              <a:buFont typeface="Arial"/>
              <a:buChar char="•"/>
              <a:defRPr/>
            </a:pPr>
            <a:endParaRPr lang="en-US" sz="7400" dirty="0">
              <a:latin typeface="+mn-lt"/>
              <a:cs typeface="+mn-cs"/>
            </a:endParaRPr>
          </a:p>
          <a:p>
            <a:pPr marL="342900" indent="-342900" fontAlgn="auto">
              <a:spcBef>
                <a:spcPct val="20000"/>
              </a:spcBef>
              <a:spcAft>
                <a:spcPts val="0"/>
              </a:spcAft>
              <a:buFont typeface="Arial"/>
              <a:buChar char="•"/>
              <a:defRPr/>
            </a:pPr>
            <a:endParaRPr lang="en-US" sz="3200" dirty="0">
              <a:latin typeface="+mn-lt"/>
              <a:cs typeface="+mn-cs"/>
            </a:endParaRPr>
          </a:p>
        </p:txBody>
      </p:sp>
    </p:spTree>
    <p:extLst>
      <p:ext uri="{BB962C8B-B14F-4D97-AF65-F5344CB8AC3E}">
        <p14:creationId xmlns:p14="http://schemas.microsoft.com/office/powerpoint/2010/main" val="3483356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62"/>
            <a:ext cx="8229600" cy="1143000"/>
          </a:xfrm>
        </p:spPr>
        <p:txBody>
          <a:bodyPr/>
          <a:lstStyle/>
          <a:p>
            <a:r>
              <a:rPr lang="en-US" dirty="0" smtClean="0"/>
              <a:t>Performance Improvement Plan</a:t>
            </a:r>
            <a:endParaRPr lang="en-US" dirty="0"/>
          </a:p>
        </p:txBody>
      </p:sp>
      <p:sp>
        <p:nvSpPr>
          <p:cNvPr id="3" name="Content Placeholder 2"/>
          <p:cNvSpPr>
            <a:spLocks noGrp="1"/>
          </p:cNvSpPr>
          <p:nvPr>
            <p:ph idx="1"/>
          </p:nvPr>
        </p:nvSpPr>
        <p:spPr>
          <a:xfrm>
            <a:off x="457200" y="1561962"/>
            <a:ext cx="8229600" cy="4095571"/>
          </a:xfrm>
        </p:spPr>
        <p:txBody>
          <a:bodyPr>
            <a:normAutofit fontScale="92500"/>
          </a:bodyPr>
          <a:lstStyle/>
          <a:p>
            <a:r>
              <a:rPr lang="en-US" dirty="0" smtClean="0"/>
              <a:t>A documented way to address a student’s ongoing pattern of behavior that if not corrected could lead to a failing grade and/or termination from the agency.</a:t>
            </a:r>
          </a:p>
          <a:p>
            <a:r>
              <a:rPr lang="en-US" dirty="0" smtClean="0"/>
              <a:t>It’s a written plan created by the field instructor</a:t>
            </a:r>
          </a:p>
          <a:p>
            <a:r>
              <a:rPr lang="en-US" dirty="0" smtClean="0"/>
              <a:t>Puts the responsibility on the student</a:t>
            </a:r>
          </a:p>
          <a:p>
            <a:r>
              <a:rPr lang="en-US" dirty="0" smtClean="0"/>
              <a:t>Should be done as early as possible when you notice change is not happening*</a:t>
            </a:r>
          </a:p>
          <a:p>
            <a:endParaRPr lang="en-US" dirty="0"/>
          </a:p>
        </p:txBody>
      </p:sp>
    </p:spTree>
    <p:extLst>
      <p:ext uri="{BB962C8B-B14F-4D97-AF65-F5344CB8AC3E}">
        <p14:creationId xmlns:p14="http://schemas.microsoft.com/office/powerpoint/2010/main" val="4020537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251460" y="354648"/>
            <a:ext cx="8686800" cy="825500"/>
          </a:xfrm>
        </p:spPr>
        <p:txBody>
          <a:bodyPr rtlCol="0">
            <a:normAutofit fontScale="90000"/>
          </a:bodyPr>
          <a:lstStyle/>
          <a:p>
            <a:pPr eaLnBrk="1" fontAlgn="auto" hangingPunct="1">
              <a:spcAft>
                <a:spcPts val="0"/>
              </a:spcAft>
              <a:defRPr/>
            </a:pPr>
            <a:r>
              <a:rPr lang="en-US" b="1" dirty="0" smtClean="0"/>
              <a:t>END OF SEMESTER: Student </a:t>
            </a:r>
            <a:r>
              <a:rPr lang="en-US" b="1" i="1" dirty="0" smtClean="0"/>
              <a:t>Assessment</a:t>
            </a:r>
            <a:br>
              <a:rPr lang="en-US" b="1" i="1" dirty="0" smtClean="0"/>
            </a:br>
            <a:endParaRPr lang="en-US" sz="3100" i="1" dirty="0" smtClean="0"/>
          </a:p>
        </p:txBody>
      </p:sp>
      <p:sp>
        <p:nvSpPr>
          <p:cNvPr id="2" name="Content Placeholder 1"/>
          <p:cNvSpPr>
            <a:spLocks noGrp="1"/>
          </p:cNvSpPr>
          <p:nvPr>
            <p:ph idx="1"/>
          </p:nvPr>
        </p:nvSpPr>
        <p:spPr>
          <a:xfrm>
            <a:off x="136525" y="1340485"/>
            <a:ext cx="9144000" cy="5189538"/>
          </a:xfrm>
        </p:spPr>
        <p:txBody>
          <a:bodyPr rtlCol="0">
            <a:normAutofit fontScale="92500" lnSpcReduction="20000"/>
          </a:bodyPr>
          <a:lstStyle/>
          <a:p>
            <a:pPr marL="566928" indent="-457200" eaLnBrk="1" fontAlgn="auto" hangingPunct="1">
              <a:spcAft>
                <a:spcPts val="0"/>
              </a:spcAft>
              <a:buFont typeface="Arial" panose="020B0604020202020204" pitchFamily="34" charset="0"/>
              <a:buChar char="•"/>
              <a:defRPr/>
            </a:pPr>
            <a:r>
              <a:rPr lang="en-US" sz="3500" dirty="0" smtClean="0">
                <a:cs typeface="Arial" panose="020B0604020202020204" pitchFamily="34" charset="0"/>
              </a:rPr>
              <a:t>Grade each semester: Pass or Fail</a:t>
            </a:r>
          </a:p>
          <a:p>
            <a:pPr marL="566928" indent="-457200" eaLnBrk="1" fontAlgn="auto" hangingPunct="1">
              <a:spcAft>
                <a:spcPts val="0"/>
              </a:spcAft>
              <a:buFont typeface="Arial" panose="020B0604020202020204" pitchFamily="34" charset="0"/>
              <a:buChar char="•"/>
              <a:defRPr/>
            </a:pPr>
            <a:r>
              <a:rPr lang="en-US" sz="3500" dirty="0" smtClean="0">
                <a:cs typeface="Arial" panose="020B0604020202020204" pitchFamily="34" charset="0"/>
              </a:rPr>
              <a:t>Pass also includes: </a:t>
            </a:r>
          </a:p>
          <a:p>
            <a:pPr marL="966978" lvl="1" indent="-457200">
              <a:buFont typeface="Arial" panose="020B0604020202020204" pitchFamily="34" charset="0"/>
              <a:buChar char="•"/>
              <a:defRPr/>
            </a:pPr>
            <a:r>
              <a:rPr lang="en-US" sz="2400" dirty="0" smtClean="0">
                <a:cs typeface="Arial" panose="020B0604020202020204" pitchFamily="34" charset="0"/>
              </a:rPr>
              <a:t>Liaison review of their required hours</a:t>
            </a:r>
          </a:p>
          <a:p>
            <a:pPr marL="966978" lvl="1" indent="-457200">
              <a:buFont typeface="Arial" panose="020B0604020202020204" pitchFamily="34" charset="0"/>
              <a:buChar char="•"/>
              <a:defRPr/>
            </a:pPr>
            <a:r>
              <a:rPr lang="en-US" sz="2400" dirty="0" smtClean="0">
                <a:cs typeface="Arial" panose="020B0604020202020204" pitchFamily="34" charset="0"/>
              </a:rPr>
              <a:t>Three Process Recordings completed</a:t>
            </a:r>
          </a:p>
          <a:p>
            <a:pPr marL="966978" lvl="1" indent="-457200">
              <a:buFont typeface="Arial" panose="020B0604020202020204" pitchFamily="34" charset="0"/>
              <a:buChar char="•"/>
              <a:defRPr/>
            </a:pPr>
            <a:r>
              <a:rPr lang="en-US" sz="2400" dirty="0" smtClean="0">
                <a:cs typeface="Arial" panose="020B0604020202020204" pitchFamily="34" charset="0"/>
              </a:rPr>
              <a:t>Monthly reports Completed</a:t>
            </a:r>
          </a:p>
          <a:p>
            <a:pPr marL="566928" indent="-457200" eaLnBrk="1" fontAlgn="auto" hangingPunct="1">
              <a:spcAft>
                <a:spcPts val="0"/>
              </a:spcAft>
              <a:buFont typeface="Arial" panose="020B0604020202020204" pitchFamily="34" charset="0"/>
              <a:buChar char="•"/>
              <a:defRPr/>
            </a:pPr>
            <a:r>
              <a:rPr lang="en-US" sz="3500" dirty="0" smtClean="0">
                <a:cs typeface="Arial" panose="020B0604020202020204" pitchFamily="34" charset="0"/>
              </a:rPr>
              <a:t>Accomplishment of the competencies are</a:t>
            </a:r>
          </a:p>
          <a:p>
            <a:pPr marL="1367028" lvl="2" indent="-457200" eaLnBrk="1" fontAlgn="auto" hangingPunct="1">
              <a:spcAft>
                <a:spcPts val="0"/>
              </a:spcAft>
              <a:buFont typeface="Arial" panose="020B0604020202020204" pitchFamily="34" charset="0"/>
              <a:buChar char="•"/>
              <a:defRPr/>
            </a:pPr>
            <a:r>
              <a:rPr lang="en-US" dirty="0" smtClean="0">
                <a:cs typeface="Arial" panose="020B0604020202020204" pitchFamily="34" charset="0"/>
              </a:rPr>
              <a:t>Measureable, behavioral, observable</a:t>
            </a:r>
          </a:p>
          <a:p>
            <a:pPr marL="1367028" lvl="2" indent="-457200" eaLnBrk="1" fontAlgn="auto" hangingPunct="1">
              <a:spcAft>
                <a:spcPts val="0"/>
              </a:spcAft>
              <a:buFont typeface="Arial" panose="020B0604020202020204" pitchFamily="34" charset="0"/>
              <a:buChar char="•"/>
              <a:defRPr/>
            </a:pPr>
            <a:r>
              <a:rPr lang="en-US" dirty="0" smtClean="0">
                <a:cs typeface="Arial" panose="020B0604020202020204" pitchFamily="34" charset="0"/>
              </a:rPr>
              <a:t>Relate to competency demonstrated </a:t>
            </a:r>
          </a:p>
          <a:p>
            <a:pPr marL="566928" indent="-457200">
              <a:buFont typeface="Arial" panose="020B0604020202020204" pitchFamily="34" charset="0"/>
              <a:buChar char="•"/>
              <a:defRPr/>
            </a:pPr>
            <a:r>
              <a:rPr lang="en-US" sz="3500" dirty="0" smtClean="0">
                <a:cs typeface="Arial" panose="020B0604020202020204" pitchFamily="34" charset="0"/>
              </a:rPr>
              <a:t>After fall assessment is complete look for </a:t>
            </a:r>
            <a:r>
              <a:rPr lang="en-US" sz="3500" b="1" u="sng" dirty="0" smtClean="0">
                <a:cs typeface="Arial" panose="020B0604020202020204" pitchFamily="34" charset="0"/>
              </a:rPr>
              <a:t>“No Opportunity” </a:t>
            </a:r>
            <a:r>
              <a:rPr lang="en-US" sz="3500" dirty="0" smtClean="0">
                <a:cs typeface="Arial" panose="020B0604020202020204" pitchFamily="34" charset="0"/>
              </a:rPr>
              <a:t>and “</a:t>
            </a:r>
            <a:r>
              <a:rPr lang="en-US" sz="3500" b="1" u="sng" dirty="0" smtClean="0">
                <a:cs typeface="Arial" panose="020B0604020202020204" pitchFamily="34" charset="0"/>
              </a:rPr>
              <a:t>Needs Improvement” </a:t>
            </a:r>
            <a:r>
              <a:rPr lang="en-US" sz="3500" dirty="0" smtClean="0">
                <a:cs typeface="Arial" panose="020B0604020202020204" pitchFamily="34" charset="0"/>
              </a:rPr>
              <a:t>or “</a:t>
            </a:r>
            <a:r>
              <a:rPr lang="en-US" sz="3500" b="1" u="sng" dirty="0" smtClean="0">
                <a:cs typeface="Arial" panose="020B0604020202020204" pitchFamily="34" charset="0"/>
              </a:rPr>
              <a:t>Unsatisfactory”</a:t>
            </a:r>
            <a:r>
              <a:rPr lang="en-US" sz="3500" dirty="0" smtClean="0">
                <a:cs typeface="Arial" panose="020B0604020202020204" pitchFamily="34" charset="0"/>
              </a:rPr>
              <a:t> and follow up with FI and student </a:t>
            </a:r>
          </a:p>
          <a:p>
            <a:pPr marL="365760" indent="-256032"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3888880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4111640"/>
              </p:ext>
            </p:extLst>
          </p:nvPr>
        </p:nvGraphicFramePr>
        <p:xfrm>
          <a:off x="346075" y="348271"/>
          <a:ext cx="8797925" cy="6384926"/>
        </p:xfrm>
        <a:graphic>
          <a:graphicData uri="http://schemas.openxmlformats.org/drawingml/2006/table">
            <a:tbl>
              <a:tblPr firstRow="1" firstCol="1" bandRow="1">
                <a:tableStyleId>{21E4AEA4-8DFA-4A89-87EB-49C32662AFE0}</a:tableStyleId>
              </a:tblPr>
              <a:tblGrid>
                <a:gridCol w="2012081">
                  <a:extLst>
                    <a:ext uri="{9D8B030D-6E8A-4147-A177-3AD203B41FA5}">
                      <a16:colId xmlns:a16="http://schemas.microsoft.com/office/drawing/2014/main" val="20000"/>
                    </a:ext>
                  </a:extLst>
                </a:gridCol>
                <a:gridCol w="6785844">
                  <a:extLst>
                    <a:ext uri="{9D8B030D-6E8A-4147-A177-3AD203B41FA5}">
                      <a16:colId xmlns:a16="http://schemas.microsoft.com/office/drawing/2014/main" val="20001"/>
                    </a:ext>
                  </a:extLst>
                </a:gridCol>
              </a:tblGrid>
              <a:tr h="704364">
                <a:tc>
                  <a:txBody>
                    <a:bodyPr/>
                    <a:lstStyle/>
                    <a:p>
                      <a:pPr marL="0" marR="0" algn="ctr">
                        <a:spcBef>
                          <a:spcPts val="0"/>
                        </a:spcBef>
                        <a:spcAft>
                          <a:spcPts val="0"/>
                        </a:spcAft>
                      </a:pPr>
                      <a:r>
                        <a:rPr lang="en-US" sz="2000" dirty="0">
                          <a:solidFill>
                            <a:schemeClr val="tx1"/>
                          </a:solidFill>
                          <a:effectLst/>
                        </a:rPr>
                        <a:t>Rating</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rPr>
                        <a:t>Definition</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04364">
                <a:tc>
                  <a:txBody>
                    <a:bodyPr/>
                    <a:lstStyle/>
                    <a:p>
                      <a:pPr marL="0" marR="0">
                        <a:spcBef>
                          <a:spcPts val="0"/>
                        </a:spcBef>
                        <a:spcAft>
                          <a:spcPts val="0"/>
                        </a:spcAft>
                      </a:pPr>
                      <a:r>
                        <a:rPr lang="en-US" sz="2400">
                          <a:solidFill>
                            <a:schemeClr val="tx1"/>
                          </a:solidFill>
                          <a:effectLst/>
                        </a:rPr>
                        <a:t>Outstanding</a:t>
                      </a:r>
                      <a:endParaRPr lang="en-US" sz="240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Student </a:t>
                      </a:r>
                      <a:r>
                        <a:rPr lang="en-US" sz="2000" b="1" dirty="0">
                          <a:solidFill>
                            <a:schemeClr val="tx1"/>
                          </a:solidFill>
                          <a:effectLst/>
                        </a:rPr>
                        <a:t>CONSISTENTLY EXCEEDS </a:t>
                      </a:r>
                      <a:r>
                        <a:rPr lang="en-US" sz="2000" dirty="0">
                          <a:solidFill>
                            <a:schemeClr val="tx1"/>
                          </a:solidFill>
                          <a:effectLst/>
                        </a:rPr>
                        <a:t>expectations related to the practice behavior.</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4364">
                <a:tc>
                  <a:txBody>
                    <a:bodyPr/>
                    <a:lstStyle/>
                    <a:p>
                      <a:pPr marL="0" marR="0">
                        <a:spcBef>
                          <a:spcPts val="0"/>
                        </a:spcBef>
                        <a:spcAft>
                          <a:spcPts val="0"/>
                        </a:spcAft>
                      </a:pPr>
                      <a:r>
                        <a:rPr lang="en-US" sz="2400">
                          <a:solidFill>
                            <a:schemeClr val="tx1"/>
                          </a:solidFill>
                          <a:effectLst/>
                        </a:rPr>
                        <a:t>Proficient</a:t>
                      </a:r>
                      <a:endParaRPr lang="en-US" sz="240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Student </a:t>
                      </a:r>
                      <a:r>
                        <a:rPr lang="en-US" sz="2000" b="1" dirty="0">
                          <a:solidFill>
                            <a:schemeClr val="tx1"/>
                          </a:solidFill>
                          <a:effectLst/>
                        </a:rPr>
                        <a:t>CONSISTENTLY MEETS </a:t>
                      </a:r>
                      <a:r>
                        <a:rPr lang="en-US" sz="2000" dirty="0">
                          <a:solidFill>
                            <a:schemeClr val="tx1"/>
                          </a:solidFill>
                          <a:effectLst/>
                        </a:rPr>
                        <a:t>expectations related to the practice behavior.</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70096">
                <a:tc>
                  <a:txBody>
                    <a:bodyPr/>
                    <a:lstStyle/>
                    <a:p>
                      <a:pPr marL="0" marR="0">
                        <a:spcBef>
                          <a:spcPts val="0"/>
                        </a:spcBef>
                        <a:spcAft>
                          <a:spcPts val="0"/>
                        </a:spcAft>
                      </a:pPr>
                      <a:r>
                        <a:rPr lang="en-US" sz="2400">
                          <a:solidFill>
                            <a:schemeClr val="tx1"/>
                          </a:solidFill>
                          <a:effectLst/>
                        </a:rPr>
                        <a:t>Developing</a:t>
                      </a:r>
                      <a:endParaRPr lang="en-US" sz="240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Student </a:t>
                      </a:r>
                      <a:r>
                        <a:rPr lang="en-US" sz="2000" b="1" dirty="0">
                          <a:solidFill>
                            <a:schemeClr val="tx1"/>
                          </a:solidFill>
                          <a:effectLst/>
                        </a:rPr>
                        <a:t>GENERALLY MEET</a:t>
                      </a:r>
                      <a:r>
                        <a:rPr lang="en-US" sz="2000" dirty="0">
                          <a:solidFill>
                            <a:schemeClr val="tx1"/>
                          </a:solidFill>
                          <a:effectLst/>
                        </a:rPr>
                        <a:t>S expectations related to the practice behavior.</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76486">
                <a:tc>
                  <a:txBody>
                    <a:bodyPr/>
                    <a:lstStyle/>
                    <a:p>
                      <a:pPr marL="0" marR="0">
                        <a:spcBef>
                          <a:spcPts val="0"/>
                        </a:spcBef>
                        <a:spcAft>
                          <a:spcPts val="0"/>
                        </a:spcAft>
                      </a:pPr>
                      <a:r>
                        <a:rPr lang="en-US" sz="2400">
                          <a:solidFill>
                            <a:schemeClr val="tx1"/>
                          </a:solidFill>
                          <a:effectLst/>
                        </a:rPr>
                        <a:t>Needs Improvement</a:t>
                      </a:r>
                      <a:endParaRPr lang="en-US" sz="240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Student </a:t>
                      </a:r>
                      <a:r>
                        <a:rPr lang="en-US" sz="2000" b="1" dirty="0">
                          <a:solidFill>
                            <a:schemeClr val="tx1"/>
                          </a:solidFill>
                          <a:effectLst/>
                        </a:rPr>
                        <a:t>INCONSISTENTLY MEETS </a:t>
                      </a:r>
                      <a:r>
                        <a:rPr lang="en-US" sz="2000" dirty="0">
                          <a:solidFill>
                            <a:schemeClr val="tx1"/>
                          </a:solidFill>
                          <a:effectLst/>
                        </a:rPr>
                        <a:t>expectations related to the practice behavior.  There are performance indicators that the student can meet the expectations with additional guidance and direction.  </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23690">
                <a:tc>
                  <a:txBody>
                    <a:bodyPr/>
                    <a:lstStyle/>
                    <a:p>
                      <a:pPr marL="0" marR="0">
                        <a:spcBef>
                          <a:spcPts val="0"/>
                        </a:spcBef>
                        <a:spcAft>
                          <a:spcPts val="0"/>
                        </a:spcAft>
                      </a:pPr>
                      <a:r>
                        <a:rPr lang="en-US" sz="2400">
                          <a:solidFill>
                            <a:schemeClr val="tx1"/>
                          </a:solidFill>
                          <a:effectLst/>
                        </a:rPr>
                        <a:t>Unsatisfactory</a:t>
                      </a:r>
                      <a:endParaRPr lang="en-US" sz="240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Despite being given opportunities, student </a:t>
                      </a:r>
                      <a:r>
                        <a:rPr lang="en-US" sz="2000" b="1" dirty="0">
                          <a:solidFill>
                            <a:schemeClr val="tx1"/>
                          </a:solidFill>
                          <a:effectLst/>
                        </a:rPr>
                        <a:t>NEVER or RARELY MEETS</a:t>
                      </a:r>
                      <a:r>
                        <a:rPr lang="en-US" sz="2000" dirty="0">
                          <a:solidFill>
                            <a:schemeClr val="tx1"/>
                          </a:solidFill>
                          <a:effectLst/>
                        </a:rPr>
                        <a:t> expectations related to this practice behavior.</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201562">
                <a:tc>
                  <a:txBody>
                    <a:bodyPr/>
                    <a:lstStyle/>
                    <a:p>
                      <a:pPr marL="0" marR="0">
                        <a:spcBef>
                          <a:spcPts val="0"/>
                        </a:spcBef>
                        <a:spcAft>
                          <a:spcPts val="0"/>
                        </a:spcAft>
                      </a:pPr>
                      <a:r>
                        <a:rPr lang="en-US" sz="2400" dirty="0">
                          <a:solidFill>
                            <a:schemeClr val="tx1"/>
                          </a:solidFill>
                          <a:effectLst/>
                        </a:rPr>
                        <a:t>NO OPPORTUNITY</a:t>
                      </a:r>
                      <a:endParaRPr lang="en-US" sz="24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000" dirty="0">
                          <a:solidFill>
                            <a:schemeClr val="tx1"/>
                          </a:solidFill>
                          <a:effectLst/>
                        </a:rPr>
                        <a:t>Student did not have an opportunity to demonstrate this practice behavior by the date of this evaluation.</a:t>
                      </a:r>
                      <a:endParaRPr lang="en-US" sz="2000" dirty="0">
                        <a:solidFill>
                          <a:schemeClr val="tx1"/>
                        </a:solidFill>
                        <a:effectLst/>
                        <a:latin typeface="Arial"/>
                        <a:ea typeface="Calibri"/>
                      </a:endParaRPr>
                    </a:p>
                  </a:txBody>
                  <a:tcPr marL="28574" marR="28574" marT="28578" marB="285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9461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9888" y="288925"/>
            <a:ext cx="8229600" cy="1143000"/>
          </a:xfrm>
        </p:spPr>
        <p:txBody>
          <a:bodyPr/>
          <a:lstStyle/>
          <a:p>
            <a:pPr eaLnBrk="1" hangingPunct="1"/>
            <a:r>
              <a:rPr lang="en-US" altLang="en-US" b="1" dirty="0" smtClean="0"/>
              <a:t>Rating Criteria</a:t>
            </a:r>
          </a:p>
        </p:txBody>
      </p:sp>
      <p:sp>
        <p:nvSpPr>
          <p:cNvPr id="3" name="Content Placeholder 2"/>
          <p:cNvSpPr>
            <a:spLocks noGrp="1"/>
          </p:cNvSpPr>
          <p:nvPr>
            <p:ph idx="1"/>
          </p:nvPr>
        </p:nvSpPr>
        <p:spPr>
          <a:xfrm>
            <a:off x="122238" y="1458913"/>
            <a:ext cx="8716962" cy="5303837"/>
          </a:xfrm>
        </p:spPr>
        <p:txBody>
          <a:bodyPr rtlCol="0">
            <a:noAutofit/>
          </a:bodyPr>
          <a:lstStyle/>
          <a:p>
            <a:pPr eaLnBrk="1" fontAlgn="auto" hangingPunct="1">
              <a:spcAft>
                <a:spcPts val="0"/>
              </a:spcAft>
              <a:buFont typeface="Arial"/>
              <a:buChar char="•"/>
              <a:defRPr/>
            </a:pPr>
            <a:r>
              <a:rPr lang="en-US" altLang="en-US" sz="2800" dirty="0" smtClean="0">
                <a:latin typeface="Arial" pitchFamily="34" charset="0"/>
                <a:cs typeface="Arial" pitchFamily="34" charset="0"/>
              </a:rPr>
              <a:t>Competency is Developmental and Life Long</a:t>
            </a:r>
          </a:p>
          <a:p>
            <a:pPr marL="0" indent="0" eaLnBrk="1" fontAlgn="auto" hangingPunct="1">
              <a:spcAft>
                <a:spcPts val="0"/>
              </a:spcAft>
              <a:buFont typeface="Arial"/>
              <a:buNone/>
              <a:defRPr/>
            </a:pPr>
            <a:endParaRPr lang="en-US" altLang="en-US" sz="2000" dirty="0" smtClean="0">
              <a:latin typeface="Arial" pitchFamily="34" charset="0"/>
              <a:cs typeface="Arial" pitchFamily="34" charset="0"/>
            </a:endParaRPr>
          </a:p>
          <a:p>
            <a:pPr eaLnBrk="1" fontAlgn="auto" hangingPunct="1">
              <a:spcAft>
                <a:spcPts val="0"/>
              </a:spcAft>
              <a:buFont typeface="Arial"/>
              <a:buChar char="•"/>
              <a:defRPr/>
            </a:pPr>
            <a:r>
              <a:rPr lang="en-US" altLang="en-US" sz="2800" dirty="0" smtClean="0">
                <a:solidFill>
                  <a:srgbClr val="222222"/>
                </a:solidFill>
                <a:latin typeface="Arial" panose="020B0604020202020204" pitchFamily="34" charset="0"/>
                <a:ea typeface="Calibri" pitchFamily="34" charset="0"/>
                <a:cs typeface="Arial" panose="020B0604020202020204" pitchFamily="34" charset="0"/>
              </a:rPr>
              <a:t>What stage </a:t>
            </a:r>
            <a:r>
              <a:rPr lang="en-US" altLang="en-US" sz="2800" dirty="0">
                <a:solidFill>
                  <a:srgbClr val="222222"/>
                </a:solidFill>
                <a:latin typeface="Arial" panose="020B0604020202020204" pitchFamily="34" charset="0"/>
                <a:ea typeface="Calibri" pitchFamily="34" charset="0"/>
                <a:cs typeface="Arial" panose="020B0604020202020204" pitchFamily="34" charset="0"/>
              </a:rPr>
              <a:t>of development </a:t>
            </a:r>
            <a:r>
              <a:rPr lang="en-US" altLang="en-US" sz="2800" dirty="0" smtClean="0">
                <a:solidFill>
                  <a:srgbClr val="222222"/>
                </a:solidFill>
                <a:latin typeface="Arial" panose="020B0604020202020204" pitchFamily="34" charset="0"/>
                <a:ea typeface="Calibri" pitchFamily="34" charset="0"/>
                <a:cs typeface="Arial" panose="020B0604020202020204" pitchFamily="34" charset="0"/>
              </a:rPr>
              <a:t>you would expect a social </a:t>
            </a:r>
            <a:r>
              <a:rPr lang="en-US" altLang="en-US" sz="2800" dirty="0">
                <a:solidFill>
                  <a:srgbClr val="222222"/>
                </a:solidFill>
                <a:latin typeface="Arial" panose="020B0604020202020204" pitchFamily="34" charset="0"/>
                <a:ea typeface="Calibri" pitchFamily="34" charset="0"/>
                <a:cs typeface="Arial" panose="020B0604020202020204" pitchFamily="34" charset="0"/>
              </a:rPr>
              <a:t>work</a:t>
            </a:r>
            <a:r>
              <a:rPr lang="en-US" altLang="en-US" sz="2800" b="1" dirty="0">
                <a:solidFill>
                  <a:srgbClr val="222222"/>
                </a:solidFill>
                <a:latin typeface="Arial" panose="020B0604020202020204" pitchFamily="34" charset="0"/>
                <a:ea typeface="Calibri" pitchFamily="34" charset="0"/>
                <a:cs typeface="Arial" panose="020B0604020202020204" pitchFamily="34" charset="0"/>
              </a:rPr>
              <a:t> </a:t>
            </a:r>
            <a:r>
              <a:rPr lang="en-US" altLang="en-US" sz="2800" dirty="0">
                <a:solidFill>
                  <a:srgbClr val="222222"/>
                </a:solidFill>
                <a:latin typeface="Arial" panose="020B0604020202020204" pitchFamily="34" charset="0"/>
                <a:ea typeface="Calibri" pitchFamily="34" charset="0"/>
                <a:cs typeface="Arial" panose="020B0604020202020204" pitchFamily="34" charset="0"/>
              </a:rPr>
              <a:t>student at the</a:t>
            </a:r>
            <a:r>
              <a:rPr lang="en-US" altLang="en-US" sz="2800" b="1" dirty="0">
                <a:solidFill>
                  <a:srgbClr val="222222"/>
                </a:solidFill>
                <a:latin typeface="Arial" panose="020B0604020202020204" pitchFamily="34" charset="0"/>
                <a:ea typeface="Calibri" pitchFamily="34" charset="0"/>
                <a:cs typeface="Arial" panose="020B0604020202020204" pitchFamily="34" charset="0"/>
              </a:rPr>
              <a:t> beginning practice </a:t>
            </a:r>
            <a:r>
              <a:rPr lang="en-US" altLang="en-US" sz="2800" b="1" dirty="0" smtClean="0">
                <a:solidFill>
                  <a:srgbClr val="222222"/>
                </a:solidFill>
                <a:latin typeface="Arial" panose="020B0604020202020204" pitchFamily="34" charset="0"/>
                <a:ea typeface="Calibri" pitchFamily="34" charset="0"/>
                <a:cs typeface="Arial" panose="020B0604020202020204" pitchFamily="34" charset="0"/>
              </a:rPr>
              <a:t>level OR advanced practice level (Cl or Macro)</a:t>
            </a:r>
          </a:p>
          <a:p>
            <a:pPr marL="0" indent="0" eaLnBrk="1" fontAlgn="auto" hangingPunct="1">
              <a:spcAft>
                <a:spcPts val="0"/>
              </a:spcAft>
              <a:buFont typeface="Arial"/>
              <a:buNone/>
              <a:defRPr/>
            </a:pPr>
            <a:endParaRPr lang="en-US" altLang="en-US" sz="2000" b="1" dirty="0" smtClean="0">
              <a:solidFill>
                <a:srgbClr val="222222"/>
              </a:solidFill>
              <a:latin typeface="Arial" panose="020B0604020202020204" pitchFamily="34" charset="0"/>
              <a:ea typeface="Calibri" pitchFamily="34" charset="0"/>
              <a:cs typeface="Arial" panose="020B0604020202020204" pitchFamily="34" charset="0"/>
            </a:endParaRPr>
          </a:p>
          <a:p>
            <a:pPr eaLnBrk="1" fontAlgn="auto" hangingPunct="1">
              <a:spcAft>
                <a:spcPts val="0"/>
              </a:spcAft>
              <a:buFont typeface="Arial"/>
              <a:buChar char="•"/>
              <a:defRPr/>
            </a:pPr>
            <a:r>
              <a:rPr lang="en-US" altLang="en-US" sz="2800" dirty="0">
                <a:latin typeface="Arial" pitchFamily="34" charset="0"/>
                <a:cs typeface="Arial" pitchFamily="34" charset="0"/>
              </a:rPr>
              <a:t>Identifies the level </a:t>
            </a:r>
            <a:r>
              <a:rPr lang="en-US" altLang="en-US" sz="2800" dirty="0">
                <a:solidFill>
                  <a:srgbClr val="222222"/>
                </a:solidFill>
                <a:latin typeface="Arial" panose="020B0604020202020204" pitchFamily="34" charset="0"/>
                <a:ea typeface="Calibri" pitchFamily="34" charset="0"/>
                <a:cs typeface="Arial" panose="020B0604020202020204" pitchFamily="34" charset="0"/>
              </a:rPr>
              <a:t>by which a student demonstrates the competency at </a:t>
            </a:r>
            <a:r>
              <a:rPr lang="en-US" altLang="en-US" sz="2800" dirty="0" smtClean="0">
                <a:solidFill>
                  <a:srgbClr val="222222"/>
                </a:solidFill>
                <a:latin typeface="Arial" panose="020B0604020202020204" pitchFamily="34" charset="0"/>
                <a:ea typeface="Calibri" pitchFamily="34" charset="0"/>
                <a:cs typeface="Arial" panose="020B0604020202020204" pitchFamily="34" charset="0"/>
              </a:rPr>
              <a:t>WHAT YOU WOULD EXPECT AT THE END OF EACH SEMESTER</a:t>
            </a:r>
          </a:p>
          <a:p>
            <a:pPr eaLnBrk="1" fontAlgn="auto" hangingPunct="1">
              <a:spcAft>
                <a:spcPts val="0"/>
              </a:spcAft>
              <a:buFont typeface="Arial"/>
              <a:buChar char="•"/>
              <a:defRPr/>
            </a:pPr>
            <a:r>
              <a:rPr lang="en-US" altLang="en-US" sz="2800" dirty="0" smtClean="0">
                <a:solidFill>
                  <a:srgbClr val="222222"/>
                </a:solidFill>
                <a:latin typeface="Arial" panose="020B0604020202020204" pitchFamily="34" charset="0"/>
                <a:ea typeface="Calibri" pitchFamily="34" charset="0"/>
                <a:cs typeface="Arial" panose="020B0604020202020204" pitchFamily="34" charset="0"/>
              </a:rPr>
              <a:t>We expect continued growth in second semester </a:t>
            </a:r>
            <a:endParaRPr lang="en-US" altLang="en-US" sz="2800" b="1" dirty="0" smtClean="0">
              <a:solidFill>
                <a:srgbClr val="222222"/>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52638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p:cNvSpPr>
            <a:spLocks/>
          </p:cNvSpPr>
          <p:nvPr>
            <p:custDataLst>
              <p:tags r:id="rId1"/>
            </p:custDataLst>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a:xfrm>
            <a:off x="838200" y="523875"/>
            <a:ext cx="8134350" cy="214313"/>
          </a:xfrm>
          <a:prstGeom prst="rect">
            <a:avLst/>
          </a:prstGeom>
          <a:solidFill>
            <a:schemeClr val="tx1">
              <a:lumMod val="65000"/>
              <a:lumOff val="35000"/>
            </a:schemeClr>
          </a:solidFill>
        </p:spPr>
        <p:txBody>
          <a:bodyPr>
            <a:spAutoFit/>
          </a:bodyPr>
          <a:lstStyle/>
          <a:p>
            <a:pPr>
              <a:defRPr/>
            </a:pPr>
            <a:r>
              <a:rPr lang="en-US" sz="800" dirty="0">
                <a:solidFill>
                  <a:schemeClr val="bg1"/>
                </a:solidFill>
              </a:rPr>
              <a:t>Competency #2  Engage Diversity and Difference in Practice</a:t>
            </a:r>
          </a:p>
        </p:txBody>
      </p:sp>
      <p:sp>
        <p:nvSpPr>
          <p:cNvPr id="29700" name="TextBox 10"/>
          <p:cNvSpPr txBox="1">
            <a:spLocks noChangeArrowheads="1"/>
          </p:cNvSpPr>
          <p:nvPr/>
        </p:nvSpPr>
        <p:spPr bwMode="auto">
          <a:xfrm>
            <a:off x="684213" y="-179388"/>
            <a:ext cx="9496425" cy="706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000"/>
          </a:p>
        </p:txBody>
      </p:sp>
      <p:pic>
        <p:nvPicPr>
          <p:cNvPr id="2970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738188"/>
            <a:ext cx="10480675" cy="7859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2" name="TextBox 2"/>
          <p:cNvSpPr txBox="1">
            <a:spLocks noChangeArrowheads="1"/>
          </p:cNvSpPr>
          <p:nvPr/>
        </p:nvSpPr>
        <p:spPr bwMode="auto">
          <a:xfrm>
            <a:off x="0" y="173831"/>
            <a:ext cx="11253788" cy="523875"/>
          </a:xfrm>
          <a:prstGeom prst="rect">
            <a:avLst/>
          </a:prstGeom>
          <a:solidFill>
            <a:schemeClr val="bg1"/>
          </a:solidFill>
          <a:ln>
            <a:noFill/>
          </a:ln>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bg1"/>
                </a:solidFill>
              </a:rPr>
              <a:t>         </a:t>
            </a:r>
            <a:r>
              <a:rPr lang="en-US" altLang="en-US" sz="2800" b="1" dirty="0"/>
              <a:t>Learning Agreement and Assessment are ONE form </a:t>
            </a:r>
          </a:p>
        </p:txBody>
      </p:sp>
    </p:spTree>
    <p:extLst>
      <p:ext uri="{BB962C8B-B14F-4D97-AF65-F5344CB8AC3E}">
        <p14:creationId xmlns:p14="http://schemas.microsoft.com/office/powerpoint/2010/main" val="542148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ctrTitle"/>
          </p:nvPr>
        </p:nvSpPr>
        <p:spPr>
          <a:xfrm>
            <a:off x="206375" y="1832695"/>
            <a:ext cx="8839200" cy="2974975"/>
          </a:xfrm>
        </p:spPr>
        <p:txBody>
          <a:bodyPr/>
          <a:lstStyle/>
          <a:p>
            <a:pPr eaLnBrk="1" hangingPunct="1"/>
            <a:r>
              <a:rPr lang="en-US" altLang="en-US" dirty="0" smtClean="0"/>
              <a:t>The Process Recording: </a:t>
            </a:r>
            <a:br>
              <a:rPr lang="en-US" altLang="en-US" dirty="0" smtClean="0"/>
            </a:br>
            <a:r>
              <a:rPr lang="en-US" altLang="en-US" dirty="0" smtClean="0"/>
              <a:t>The Social Work Student’s Reflection and Role Of Liaison </a:t>
            </a:r>
          </a:p>
        </p:txBody>
      </p:sp>
      <p:sp>
        <p:nvSpPr>
          <p:cNvPr id="37894" name="TextBox 7"/>
          <p:cNvSpPr txBox="1">
            <a:spLocks noChangeArrowheads="1"/>
          </p:cNvSpPr>
          <p:nvPr/>
        </p:nvSpPr>
        <p:spPr bwMode="auto">
          <a:xfrm rot="-1160076">
            <a:off x="1203325" y="3778250"/>
            <a:ext cx="58261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37896" name="TextBox 15"/>
          <p:cNvSpPr txBox="1">
            <a:spLocks noChangeArrowheads="1"/>
          </p:cNvSpPr>
          <p:nvPr/>
        </p:nvSpPr>
        <p:spPr bwMode="auto">
          <a:xfrm rot="-1160076">
            <a:off x="1584325" y="5183188"/>
            <a:ext cx="582613"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extLst>
      <p:ext uri="{BB962C8B-B14F-4D97-AF65-F5344CB8AC3E}">
        <p14:creationId xmlns:p14="http://schemas.microsoft.com/office/powerpoint/2010/main" val="2590541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dirty="0" smtClean="0">
                <a:solidFill>
                  <a:srgbClr val="E30F0F"/>
                </a:solidFill>
              </a:rPr>
              <a:t> </a:t>
            </a:r>
            <a:r>
              <a:rPr lang="en-US" b="1" dirty="0"/>
              <a:t>Requirements</a:t>
            </a:r>
            <a:br>
              <a:rPr lang="en-US" b="1" dirty="0"/>
            </a:br>
            <a:endParaRPr lang="en-US" b="1" dirty="0" smtClean="0"/>
          </a:p>
        </p:txBody>
      </p:sp>
      <p:sp>
        <p:nvSpPr>
          <p:cNvPr id="43011" name="Content Placeholder 1"/>
          <p:cNvSpPr>
            <a:spLocks noGrp="1"/>
          </p:cNvSpPr>
          <p:nvPr>
            <p:ph idx="1"/>
          </p:nvPr>
        </p:nvSpPr>
        <p:spPr>
          <a:xfrm>
            <a:off x="457200" y="1103313"/>
            <a:ext cx="8512175" cy="5172075"/>
          </a:xfrm>
        </p:spPr>
        <p:txBody>
          <a:bodyPr/>
          <a:lstStyle/>
          <a:p>
            <a:pPr eaLnBrk="1" hangingPunct="1"/>
            <a:r>
              <a:rPr lang="en-US" altLang="en-US" dirty="0" smtClean="0"/>
              <a:t>All students are REQUIRED to complete </a:t>
            </a:r>
            <a:r>
              <a:rPr lang="en-US" altLang="en-US" u="sng" dirty="0" smtClean="0"/>
              <a:t>at least</a:t>
            </a:r>
            <a:r>
              <a:rPr lang="en-US" altLang="en-US" dirty="0" smtClean="0"/>
              <a:t> 3 process recordings per semester</a:t>
            </a:r>
          </a:p>
          <a:p>
            <a:pPr eaLnBrk="1" hangingPunct="1"/>
            <a:r>
              <a:rPr lang="en-US" altLang="en-US" dirty="0" smtClean="0"/>
              <a:t>Foundation students at least ONE (of the 6) must reflect an intervention with a group or organization (macro system)</a:t>
            </a:r>
          </a:p>
          <a:p>
            <a:pPr eaLnBrk="1" hangingPunct="1"/>
            <a:r>
              <a:rPr lang="en-US" altLang="en-US" dirty="0" smtClean="0"/>
              <a:t>Process Recordings must be submitted with field instructor’s comments by the 5</a:t>
            </a:r>
            <a:r>
              <a:rPr lang="en-US" altLang="en-US" baseline="30000" dirty="0" smtClean="0"/>
              <a:t>th</a:t>
            </a:r>
            <a:r>
              <a:rPr lang="en-US" altLang="en-US" dirty="0" smtClean="0"/>
              <a:t> of the month to their faculty liaison</a:t>
            </a:r>
          </a:p>
          <a:p>
            <a:pPr eaLnBrk="1" hangingPunct="1"/>
            <a:r>
              <a:rPr lang="en-US" altLang="en-US" dirty="0" smtClean="0"/>
              <a:t>Support the importance of Process Recordings</a:t>
            </a:r>
          </a:p>
          <a:p>
            <a:pPr eaLnBrk="1" hangingPunct="1"/>
            <a:endParaRPr lang="en-US" altLang="en-US" sz="900" dirty="0" smtClean="0"/>
          </a:p>
        </p:txBody>
      </p:sp>
    </p:spTree>
    <p:extLst>
      <p:ext uri="{BB962C8B-B14F-4D97-AF65-F5344CB8AC3E}">
        <p14:creationId xmlns:p14="http://schemas.microsoft.com/office/powerpoint/2010/main" val="3455334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887413"/>
            <a:ext cx="8229600" cy="1143000"/>
          </a:xfrm>
        </p:spPr>
        <p:txBody>
          <a:bodyPr/>
          <a:lstStyle/>
          <a:p>
            <a:endParaRPr lang="en-US" altLang="en-US" smtClean="0"/>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288" y="196850"/>
            <a:ext cx="10382251" cy="8609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TextBox 4"/>
          <p:cNvSpPr txBox="1">
            <a:spLocks noChangeArrowheads="1"/>
          </p:cNvSpPr>
          <p:nvPr/>
        </p:nvSpPr>
        <p:spPr bwMode="auto">
          <a:xfrm>
            <a:off x="92075" y="2128838"/>
            <a:ext cx="66833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77443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3596564"/>
              </p:ext>
            </p:extLst>
          </p:nvPr>
        </p:nvGraphicFramePr>
        <p:xfrm>
          <a:off x="26988" y="15875"/>
          <a:ext cx="9117012" cy="6873057"/>
        </p:xfrm>
        <a:graphic>
          <a:graphicData uri="http://schemas.openxmlformats.org/drawingml/2006/table">
            <a:tbl>
              <a:tblPr firstRow="1" bandRow="1">
                <a:tableStyleId>{5C22544A-7EE6-4342-B048-85BDC9FD1C3A}</a:tableStyleId>
              </a:tblPr>
              <a:tblGrid>
                <a:gridCol w="1558050">
                  <a:extLst>
                    <a:ext uri="{9D8B030D-6E8A-4147-A177-3AD203B41FA5}">
                      <a16:colId xmlns:a16="http://schemas.microsoft.com/office/drawing/2014/main" val="20000"/>
                    </a:ext>
                  </a:extLst>
                </a:gridCol>
                <a:gridCol w="1428048">
                  <a:extLst>
                    <a:ext uri="{9D8B030D-6E8A-4147-A177-3AD203B41FA5}">
                      <a16:colId xmlns:a16="http://schemas.microsoft.com/office/drawing/2014/main" val="20001"/>
                    </a:ext>
                  </a:extLst>
                </a:gridCol>
                <a:gridCol w="1594521">
                  <a:extLst>
                    <a:ext uri="{9D8B030D-6E8A-4147-A177-3AD203B41FA5}">
                      <a16:colId xmlns:a16="http://schemas.microsoft.com/office/drawing/2014/main" val="20002"/>
                    </a:ext>
                  </a:extLst>
                </a:gridCol>
                <a:gridCol w="116839">
                  <a:extLst>
                    <a:ext uri="{9D8B030D-6E8A-4147-A177-3AD203B41FA5}">
                      <a16:colId xmlns:a16="http://schemas.microsoft.com/office/drawing/2014/main" val="20003"/>
                    </a:ext>
                  </a:extLst>
                </a:gridCol>
                <a:gridCol w="1396986">
                  <a:extLst>
                    <a:ext uri="{9D8B030D-6E8A-4147-A177-3AD203B41FA5}">
                      <a16:colId xmlns:a16="http://schemas.microsoft.com/office/drawing/2014/main" val="20004"/>
                    </a:ext>
                  </a:extLst>
                </a:gridCol>
                <a:gridCol w="1511284">
                  <a:extLst>
                    <a:ext uri="{9D8B030D-6E8A-4147-A177-3AD203B41FA5}">
                      <a16:colId xmlns:a16="http://schemas.microsoft.com/office/drawing/2014/main" val="20005"/>
                    </a:ext>
                  </a:extLst>
                </a:gridCol>
                <a:gridCol w="1511284">
                  <a:extLst>
                    <a:ext uri="{9D8B030D-6E8A-4147-A177-3AD203B41FA5}">
                      <a16:colId xmlns:a16="http://schemas.microsoft.com/office/drawing/2014/main" val="20006"/>
                    </a:ext>
                  </a:extLst>
                </a:gridCol>
              </a:tblGrid>
              <a:tr h="365746">
                <a:tc gridSpan="7">
                  <a:txBody>
                    <a:bodyPr/>
                    <a:lstStyle/>
                    <a:p>
                      <a:pPr algn="ctr"/>
                      <a:r>
                        <a:rPr lang="en-US" sz="1800" b="1" kern="1200" dirty="0" smtClean="0">
                          <a:solidFill>
                            <a:sysClr val="windowText" lastClr="000000"/>
                          </a:solidFill>
                          <a:effectLst/>
                          <a:latin typeface="+mn-lt"/>
                          <a:ea typeface="+mn-ea"/>
                          <a:cs typeface="+mn-cs"/>
                        </a:rPr>
                        <a:t>PROCESS RECORDING (Individual System)</a:t>
                      </a:r>
                      <a:endParaRPr lang="en-US" sz="1800" dirty="0">
                        <a:solidFill>
                          <a:sysClr val="windowText" lastClr="000000"/>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274161">
                <a:tc gridSpan="3">
                  <a:txBody>
                    <a:bodyPr/>
                    <a:lstStyle/>
                    <a:p>
                      <a:r>
                        <a:rPr lang="en-US" sz="1800" b="1" dirty="0" smtClean="0"/>
                        <a:t>Student:</a:t>
                      </a:r>
                      <a:endParaRPr lang="en-US" sz="1800" b="1"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r>
                        <a:rPr lang="en-US" sz="1800" b="1" kern="1200" dirty="0" smtClean="0">
                          <a:solidFill>
                            <a:schemeClr val="dk1"/>
                          </a:solidFill>
                          <a:effectLst/>
                          <a:latin typeface="+mn-lt"/>
                          <a:ea typeface="+mn-ea"/>
                          <a:cs typeface="+mn-cs"/>
                        </a:rPr>
                        <a:t>Date</a:t>
                      </a:r>
                      <a:r>
                        <a:rPr lang="en-US" sz="1800" kern="1200" dirty="0" smtClean="0">
                          <a:solidFill>
                            <a:schemeClr val="dk1"/>
                          </a:solidFill>
                          <a:effectLst/>
                          <a:latin typeface="+mn-lt"/>
                          <a:ea typeface="+mn-ea"/>
                          <a:cs typeface="+mn-cs"/>
                        </a:rPr>
                        <a:t>: Date of interview</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65746">
                <a:tc gridSpan="3">
                  <a:txBody>
                    <a:bodyPr/>
                    <a:lstStyle/>
                    <a:p>
                      <a:r>
                        <a:rPr lang="en-US" sz="1800" b="1" kern="1200" dirty="0" smtClean="0">
                          <a:solidFill>
                            <a:schemeClr val="dk1"/>
                          </a:solidFill>
                          <a:effectLst/>
                          <a:latin typeface="+mn-lt"/>
                          <a:ea typeface="+mn-ea"/>
                          <a:cs typeface="+mn-cs"/>
                        </a:rPr>
                        <a:t>Agency:</a:t>
                      </a:r>
                      <a:r>
                        <a:rPr lang="en-US" sz="1800" kern="1200" dirty="0" smtClean="0">
                          <a:solidFill>
                            <a:schemeClr val="dk1"/>
                          </a:solidFill>
                          <a:effectLst/>
                          <a:latin typeface="+mn-lt"/>
                          <a:ea typeface="+mn-ea"/>
                          <a:cs typeface="+mn-cs"/>
                        </a:rPr>
                        <a:t> (Full)</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Name of Field Agency </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r>
                        <a:rPr lang="en-US" sz="1800" b="1" dirty="0" smtClean="0"/>
                        <a:t>Client System</a:t>
                      </a:r>
                      <a:r>
                        <a:rPr lang="en-US" sz="1800" dirty="0" smtClean="0"/>
                        <a:t>: Individual, Couple, Family…</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00051">
                <a:tc gridSpan="7">
                  <a:txBody>
                    <a:bodyPr/>
                    <a:lstStyle/>
                    <a:p>
                      <a:r>
                        <a:rPr lang="en-US" sz="1800" b="1" kern="1200" dirty="0" smtClean="0">
                          <a:solidFill>
                            <a:schemeClr val="dk1"/>
                          </a:solidFill>
                          <a:effectLst/>
                          <a:latin typeface="+mn-lt"/>
                          <a:ea typeface="+mn-ea"/>
                          <a:cs typeface="+mn-cs"/>
                        </a:rPr>
                        <a:t>Presenting Issue</a:t>
                      </a:r>
                      <a:r>
                        <a:rPr lang="en-US" sz="1800" kern="1200" dirty="0" smtClean="0">
                          <a:solidFill>
                            <a:schemeClr val="dk1"/>
                          </a:solidFill>
                          <a:effectLst/>
                          <a:latin typeface="+mn-lt"/>
                          <a:ea typeface="+mn-ea"/>
                          <a:cs typeface="+mn-cs"/>
                        </a:rPr>
                        <a:t>: </a:t>
                      </a:r>
                      <a:r>
                        <a:rPr lang="en-US" sz="1800" u="sng" kern="1200" dirty="0" smtClean="0">
                          <a:solidFill>
                            <a:schemeClr val="dk1"/>
                          </a:solidFill>
                          <a:effectLst/>
                          <a:latin typeface="+mn-lt"/>
                          <a:ea typeface="+mn-ea"/>
                          <a:cs typeface="+mn-cs"/>
                        </a:rPr>
                        <a:t>Specific</a:t>
                      </a:r>
                      <a:r>
                        <a:rPr lang="en-US" sz="1800" kern="1200" dirty="0" smtClean="0">
                          <a:solidFill>
                            <a:schemeClr val="dk1"/>
                          </a:solidFill>
                          <a:effectLst/>
                          <a:latin typeface="+mn-lt"/>
                          <a:ea typeface="+mn-ea"/>
                          <a:cs typeface="+mn-cs"/>
                        </a:rPr>
                        <a:t> presenting issue for the client. Why the client is getting services? </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311041">
                <a:tc gridSpan="7">
                  <a:txBody>
                    <a:bodyPr/>
                    <a:lstStyle/>
                    <a:p>
                      <a:r>
                        <a:rPr lang="en-US" sz="1800" b="1" kern="1200" dirty="0" smtClean="0">
                          <a:solidFill>
                            <a:schemeClr val="dk1"/>
                          </a:solidFill>
                          <a:effectLst/>
                          <a:latin typeface="+mn-lt"/>
                          <a:ea typeface="+mn-ea"/>
                          <a:cs typeface="+mn-cs"/>
                        </a:rPr>
                        <a:t>Purpose</a:t>
                      </a:r>
                      <a:r>
                        <a:rPr lang="en-US" sz="1800" kern="1200" dirty="0" smtClean="0">
                          <a:solidFill>
                            <a:schemeClr val="dk1"/>
                          </a:solidFill>
                          <a:effectLst/>
                          <a:latin typeface="+mn-lt"/>
                          <a:ea typeface="+mn-ea"/>
                          <a:cs typeface="+mn-cs"/>
                        </a:rPr>
                        <a:t>: Specific reason for THIS intervention. Connection of this meeting to goals/service plan  </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402954">
                <a:tc gridSpan="7">
                  <a:txBody>
                    <a:bodyPr/>
                    <a:lstStyle/>
                    <a:p>
                      <a:r>
                        <a:rPr lang="en-US" sz="1800" b="1" dirty="0" smtClean="0"/>
                        <a:t>Diversity Pre-Reflection: </a:t>
                      </a:r>
                      <a:r>
                        <a:rPr lang="en-US" sz="1800" i="0" kern="1200" dirty="0" smtClean="0">
                          <a:solidFill>
                            <a:schemeClr val="dk1"/>
                          </a:solidFill>
                          <a:effectLst/>
                          <a:latin typeface="+mn-lt"/>
                          <a:ea typeface="+mn-ea"/>
                          <a:cs typeface="+mn-cs"/>
                        </a:rPr>
                        <a:t>What do you anticipate or note about the similarities and differences between you and your client that may have an impact on your interview?  </a:t>
                      </a:r>
                      <a:endParaRPr lang="en-US" sz="1800" i="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5184622"/>
                  </a:ext>
                </a:extLst>
              </a:tr>
              <a:tr h="277002">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Worker/Client </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Content</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800" b="1" dirty="0">
                          <a:effectLst/>
                          <a:latin typeface="Calibri"/>
                          <a:ea typeface="Calibri"/>
                          <a:cs typeface="Times New Roman"/>
                        </a:rPr>
                        <a:t>Skills Used</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Gut Reaction</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Analysis</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FI Comment</a:t>
                      </a:r>
                      <a:endParaRPr lang="en-US" sz="18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3388">
                <a:tc>
                  <a:txBody>
                    <a:bodyPr/>
                    <a:lstStyle/>
                    <a:p>
                      <a:pPr marL="0" marR="0" algn="ctr">
                        <a:lnSpc>
                          <a:spcPct val="115000"/>
                        </a:lnSpc>
                        <a:spcBef>
                          <a:spcPts val="0"/>
                        </a:spcBef>
                        <a:spcAft>
                          <a:spcPts val="0"/>
                        </a:spcAft>
                      </a:pPr>
                      <a:r>
                        <a:rPr lang="en-US" sz="1700" dirty="0">
                          <a:effectLst/>
                          <a:latin typeface="Calibri"/>
                          <a:ea typeface="Calibri"/>
                          <a:cs typeface="Times New Roman"/>
                        </a:rPr>
                        <a:t>Identify who the content is generated </a:t>
                      </a:r>
                      <a:r>
                        <a:rPr lang="en-US" sz="1700" dirty="0" smtClean="0">
                          <a:effectLst/>
                          <a:latin typeface="Calibri"/>
                          <a:ea typeface="Calibri"/>
                          <a:cs typeface="Times New Roman"/>
                        </a:rPr>
                        <a:t>from.</a:t>
                      </a:r>
                      <a:endParaRPr lang="en-US" sz="1700" dirty="0">
                        <a:effectLst/>
                        <a:latin typeface="Calibri"/>
                        <a:ea typeface="Calibri"/>
                        <a:cs typeface="Times New Roman"/>
                      </a:endParaRPr>
                    </a:p>
                    <a:p>
                      <a:pPr marL="0" marR="0" algn="ctr">
                        <a:lnSpc>
                          <a:spcPct val="115000"/>
                        </a:lnSpc>
                        <a:spcBef>
                          <a:spcPts val="0"/>
                        </a:spcBef>
                        <a:spcAft>
                          <a:spcPts val="0"/>
                        </a:spcAft>
                      </a:pPr>
                      <a:r>
                        <a:rPr lang="en-US" sz="1700" dirty="0" smtClean="0">
                          <a:effectLst/>
                          <a:latin typeface="Calibri"/>
                          <a:ea typeface="Calibri"/>
                          <a:cs typeface="Times New Roman"/>
                        </a:rPr>
                        <a:t>No</a:t>
                      </a:r>
                      <a:r>
                        <a:rPr lang="en-US" sz="1700" baseline="0" dirty="0" smtClean="0">
                          <a:effectLst/>
                          <a:latin typeface="Calibri"/>
                          <a:ea typeface="Calibri"/>
                          <a:cs typeface="Times New Roman"/>
                        </a:rPr>
                        <a:t> names</a:t>
                      </a:r>
                      <a:endParaRPr lang="en-US" sz="1700" dirty="0" smtClean="0">
                        <a:effectLst/>
                        <a:latin typeface="Calibri"/>
                        <a:ea typeface="Calibri"/>
                        <a:cs typeface="Times New Roman"/>
                      </a:endParaRPr>
                    </a:p>
                    <a:p>
                      <a:pPr marL="0" marR="0" algn="ctr">
                        <a:lnSpc>
                          <a:spcPct val="115000"/>
                        </a:lnSpc>
                        <a:spcBef>
                          <a:spcPts val="0"/>
                        </a:spcBef>
                        <a:spcAft>
                          <a:spcPts val="0"/>
                        </a:spcAft>
                      </a:pPr>
                      <a:r>
                        <a:rPr lang="en-US" sz="1700" baseline="0" dirty="0" smtClean="0">
                          <a:effectLst/>
                          <a:latin typeface="Calibri"/>
                          <a:ea typeface="Calibri"/>
                          <a:cs typeface="Times New Roman"/>
                        </a:rPr>
                        <a:t>Minimum rows</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To the best of their ability they </a:t>
                      </a:r>
                      <a:r>
                        <a:rPr lang="en-US" sz="1700" dirty="0" smtClean="0">
                          <a:effectLst/>
                          <a:latin typeface="Calibri"/>
                          <a:ea typeface="Calibri"/>
                          <a:cs typeface="Times New Roman"/>
                        </a:rPr>
                        <a:t>record </a:t>
                      </a:r>
                      <a:r>
                        <a:rPr lang="en-US" sz="1700" dirty="0">
                          <a:effectLst/>
                          <a:latin typeface="Calibri"/>
                          <a:ea typeface="Calibri"/>
                          <a:cs typeface="Times New Roman"/>
                        </a:rPr>
                        <a:t>verbatim the </a:t>
                      </a:r>
                      <a:r>
                        <a:rPr lang="en-US" sz="1700" dirty="0" smtClean="0">
                          <a:effectLst/>
                          <a:latin typeface="Calibri"/>
                          <a:ea typeface="Calibri"/>
                          <a:cs typeface="Times New Roman"/>
                        </a:rPr>
                        <a:t>dialogue</a:t>
                      </a:r>
                      <a:r>
                        <a:rPr lang="en-US" sz="1700" baseline="0" dirty="0" smtClean="0">
                          <a:effectLst/>
                          <a:latin typeface="Calibri"/>
                          <a:ea typeface="Calibri"/>
                          <a:cs typeface="Times New Roman"/>
                        </a:rPr>
                        <a:t> and interaction</a:t>
                      </a:r>
                      <a:r>
                        <a:rPr lang="en-US" sz="1700" dirty="0" smtClean="0">
                          <a:effectLst/>
                          <a:latin typeface="Calibri"/>
                          <a:ea typeface="Calibri"/>
                          <a:cs typeface="Times New Roman"/>
                        </a:rPr>
                        <a:t>  </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700" dirty="0" smtClean="0">
                          <a:effectLst/>
                          <a:latin typeface="Calibri"/>
                          <a:ea typeface="Calibri"/>
                          <a:cs typeface="Times New Roman"/>
                        </a:rPr>
                        <a:t>(REAL) Social</a:t>
                      </a:r>
                      <a:r>
                        <a:rPr lang="en-US" sz="1700" baseline="0" dirty="0" smtClean="0">
                          <a:effectLst/>
                          <a:latin typeface="Calibri"/>
                          <a:ea typeface="Calibri"/>
                          <a:cs typeface="Times New Roman"/>
                        </a:rPr>
                        <a:t> work </a:t>
                      </a:r>
                      <a:r>
                        <a:rPr lang="en-US" sz="1700" dirty="0" smtClean="0">
                          <a:effectLst/>
                          <a:latin typeface="Calibri"/>
                          <a:ea typeface="Calibri"/>
                          <a:cs typeface="Times New Roman"/>
                        </a:rPr>
                        <a:t>skill used </a:t>
                      </a:r>
                      <a:r>
                        <a:rPr lang="en-US" sz="1700" dirty="0">
                          <a:effectLst/>
                          <a:latin typeface="Calibri"/>
                          <a:ea typeface="Calibri"/>
                          <a:cs typeface="Times New Roman"/>
                        </a:rPr>
                        <a:t>for each of their rows of </a:t>
                      </a:r>
                      <a:r>
                        <a:rPr lang="en-US" sz="1700" dirty="0" smtClean="0">
                          <a:effectLst/>
                          <a:latin typeface="Calibri"/>
                          <a:ea typeface="Calibri"/>
                          <a:cs typeface="Times New Roman"/>
                        </a:rPr>
                        <a:t>content</a:t>
                      </a:r>
                    </a:p>
                    <a:p>
                      <a:pPr marL="0" marR="0" algn="ctr">
                        <a:lnSpc>
                          <a:spcPct val="115000"/>
                        </a:lnSpc>
                        <a:spcBef>
                          <a:spcPts val="0"/>
                        </a:spcBef>
                        <a:spcAft>
                          <a:spcPts val="0"/>
                        </a:spcAft>
                      </a:pPr>
                      <a:r>
                        <a:rPr lang="en-US" sz="1700" dirty="0" smtClean="0">
                          <a:effectLst/>
                          <a:latin typeface="Calibri"/>
                          <a:ea typeface="Calibri"/>
                          <a:cs typeface="Times New Roman"/>
                        </a:rPr>
                        <a:t>REAL:Cournoyer, MI, CBT, etc.</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smtClean="0">
                          <a:effectLst/>
                          <a:latin typeface="Calibri"/>
                          <a:ea typeface="Calibri"/>
                          <a:cs typeface="Times New Roman"/>
                        </a:rPr>
                        <a:t>THEIR </a:t>
                      </a:r>
                      <a:r>
                        <a:rPr lang="en-US" sz="1700" dirty="0">
                          <a:effectLst/>
                          <a:latin typeface="Calibri"/>
                          <a:ea typeface="Calibri"/>
                          <a:cs typeface="Times New Roman"/>
                        </a:rPr>
                        <a:t>gut </a:t>
                      </a:r>
                      <a:r>
                        <a:rPr lang="en-US" sz="1700" dirty="0" smtClean="0">
                          <a:effectLst/>
                          <a:latin typeface="Calibri"/>
                          <a:ea typeface="Calibri"/>
                          <a:cs typeface="Times New Roman"/>
                        </a:rPr>
                        <a:t>reaction.</a:t>
                      </a:r>
                    </a:p>
                    <a:p>
                      <a:pPr marL="0" marR="0" algn="ctr">
                        <a:lnSpc>
                          <a:spcPct val="115000"/>
                        </a:lnSpc>
                        <a:spcBef>
                          <a:spcPts val="0"/>
                        </a:spcBef>
                        <a:spcAft>
                          <a:spcPts val="0"/>
                        </a:spcAft>
                      </a:pPr>
                      <a:r>
                        <a:rPr lang="en-US" sz="1700" dirty="0" smtClean="0">
                          <a:effectLst/>
                          <a:latin typeface="Calibri"/>
                          <a:ea typeface="Calibri"/>
                          <a:cs typeface="Times New Roman"/>
                        </a:rPr>
                        <a:t>Name their feelings</a:t>
                      </a:r>
                    </a:p>
                    <a:p>
                      <a:pPr marL="0" marR="0" algn="ctr">
                        <a:lnSpc>
                          <a:spcPct val="115000"/>
                        </a:lnSpc>
                        <a:spcBef>
                          <a:spcPts val="0"/>
                        </a:spcBef>
                        <a:spcAft>
                          <a:spcPts val="0"/>
                        </a:spcAft>
                      </a:pPr>
                      <a:r>
                        <a:rPr lang="en-US" sz="1700" baseline="0" dirty="0" smtClean="0">
                          <a:effectLst/>
                          <a:latin typeface="Calibri"/>
                          <a:ea typeface="Calibri"/>
                          <a:cs typeface="Times New Roman"/>
                        </a:rPr>
                        <a:t>NOT client’s feelings</a:t>
                      </a:r>
                      <a:r>
                        <a:rPr lang="en-US" sz="1700" dirty="0" smtClean="0">
                          <a:effectLst/>
                          <a:latin typeface="Calibri"/>
                          <a:ea typeface="Calibri"/>
                          <a:cs typeface="Times New Roman"/>
                        </a:rPr>
                        <a:t> </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700" dirty="0" smtClean="0">
                          <a:effectLst/>
                          <a:latin typeface="Calibri"/>
                          <a:ea typeface="Calibri"/>
                          <a:cs typeface="Times New Roman"/>
                        </a:rPr>
                        <a:t>Thoughts  about the skill chosen,</a:t>
                      </a:r>
                      <a:r>
                        <a:rPr lang="en-US" sz="1700" baseline="0" dirty="0" smtClean="0">
                          <a:effectLst/>
                          <a:latin typeface="Calibri"/>
                          <a:ea typeface="Calibri"/>
                          <a:cs typeface="Times New Roman"/>
                        </a:rPr>
                        <a:t> </a:t>
                      </a:r>
                      <a:r>
                        <a:rPr lang="en-US" sz="1700" dirty="0" smtClean="0">
                          <a:effectLst/>
                          <a:latin typeface="Calibri"/>
                          <a:ea typeface="Calibri"/>
                          <a:cs typeface="Times New Roman"/>
                        </a:rPr>
                        <a:t>effectiveness,</a:t>
                      </a:r>
                      <a:r>
                        <a:rPr lang="en-US" sz="1700" baseline="0" dirty="0" smtClean="0">
                          <a:effectLst/>
                          <a:latin typeface="Calibri"/>
                          <a:ea typeface="Calibri"/>
                          <a:cs typeface="Times New Roman"/>
                        </a:rPr>
                        <a:t> client response, etc. </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700" dirty="0" smtClean="0">
                          <a:effectLst/>
                          <a:latin typeface="Calibri"/>
                          <a:ea typeface="Calibri"/>
                          <a:cs typeface="Times New Roman"/>
                        </a:rPr>
                        <a:t>Specific feedback on  columns to</a:t>
                      </a:r>
                      <a:r>
                        <a:rPr lang="en-US" sz="1700" baseline="0" dirty="0" smtClean="0">
                          <a:effectLst/>
                          <a:latin typeface="Calibri"/>
                          <a:ea typeface="Calibri"/>
                          <a:cs typeface="Times New Roman"/>
                        </a:rPr>
                        <a:t> left and adjacent rows</a:t>
                      </a:r>
                    </a:p>
                    <a:p>
                      <a:pPr marL="0" marR="0" algn="ctr">
                        <a:lnSpc>
                          <a:spcPct val="115000"/>
                        </a:lnSpc>
                        <a:spcBef>
                          <a:spcPts val="0"/>
                        </a:spcBef>
                        <a:spcAft>
                          <a:spcPts val="0"/>
                        </a:spcAft>
                      </a:pPr>
                      <a:r>
                        <a:rPr lang="en-US" sz="1700" baseline="0" dirty="0" smtClean="0">
                          <a:effectLst/>
                          <a:latin typeface="Calibri"/>
                          <a:ea typeface="Calibri"/>
                          <a:cs typeface="Times New Roman"/>
                        </a:rPr>
                        <a:t> </a:t>
                      </a:r>
                      <a:endParaRPr lang="en-US" sz="17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66">
                <a:tc gridSpan="7">
                  <a:txBody>
                    <a:bodyPr/>
                    <a:lstStyle/>
                    <a:p>
                      <a:r>
                        <a:rPr lang="en-US" sz="1800" b="1" dirty="0" smtClean="0"/>
                        <a:t>Student Assessment Narrative</a:t>
                      </a:r>
                      <a:r>
                        <a:rPr lang="en-US" sz="1800" dirty="0" smtClean="0"/>
                        <a:t>: Analyzes their overall effectiveness.</a:t>
                      </a:r>
                      <a:r>
                        <a:rPr lang="en-US" sz="1800" baseline="0" dirty="0" smtClean="0"/>
                        <a:t> </a:t>
                      </a:r>
                      <a:r>
                        <a:rPr lang="en-US" sz="1800" dirty="0" smtClean="0"/>
                        <a:t>Patterns, Dynamics, Types of Skills used, Insight, …AND  their “next steps” to continue moving toward the service goals. </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0519">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Diversity Post-Reflection:</a:t>
                      </a:r>
                      <a:r>
                        <a:rPr lang="en-US" sz="1800" b="1" kern="1200" baseline="0" dirty="0" smtClean="0">
                          <a:solidFill>
                            <a:schemeClr val="dk1"/>
                          </a:solidFill>
                          <a:effectLst/>
                          <a:latin typeface="+mn-lt"/>
                          <a:ea typeface="+mn-ea"/>
                          <a:cs typeface="+mn-cs"/>
                        </a:rPr>
                        <a:t> </a:t>
                      </a:r>
                      <a:r>
                        <a:rPr lang="en-US" sz="1800" i="0" kern="1200" dirty="0" smtClean="0">
                          <a:solidFill>
                            <a:schemeClr val="dk1"/>
                          </a:solidFill>
                          <a:effectLst/>
                          <a:latin typeface="+mn-lt"/>
                          <a:ea typeface="+mn-ea"/>
                          <a:cs typeface="+mn-cs"/>
                        </a:rPr>
                        <a:t>Consider what you anticipated about similarities and differences between you and your client. How did those similarities and differences impact the interview?  Did you do something to ensure similarities and differences were considered?</a:t>
                      </a: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0860071"/>
                  </a:ext>
                </a:extLst>
              </a:tr>
              <a:tr h="351372">
                <a:tc gridSpan="7">
                  <a:txBody>
                    <a:bodyPr/>
                    <a:lstStyle/>
                    <a:p>
                      <a:r>
                        <a:rPr lang="en-US" sz="1800" b="1" dirty="0" smtClean="0"/>
                        <a:t>Field Instructor Overall Comments: </a:t>
                      </a:r>
                      <a:r>
                        <a:rPr lang="en-US" sz="1800" dirty="0" smtClean="0"/>
                        <a:t>Think Developmental</a:t>
                      </a:r>
                      <a:r>
                        <a:rPr lang="en-US" sz="1800" baseline="0" dirty="0" smtClean="0"/>
                        <a:t>. Feedback on i</a:t>
                      </a:r>
                      <a:r>
                        <a:rPr lang="en-US" sz="1800" dirty="0" smtClean="0"/>
                        <a:t>ntervention as a whole.</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0943">
                <a:tc gridSpan="7">
                  <a:txBody>
                    <a:bodyPr/>
                    <a:lstStyle/>
                    <a:p>
                      <a:r>
                        <a:rPr lang="en-US" sz="1800" b="1" kern="1200" dirty="0" smtClean="0">
                          <a:solidFill>
                            <a:schemeClr val="dk1"/>
                          </a:solidFill>
                          <a:effectLst/>
                          <a:latin typeface="+mn-lt"/>
                          <a:ea typeface="+mn-ea"/>
                          <a:cs typeface="+mn-cs"/>
                        </a:rPr>
                        <a:t>Liaison Comments</a:t>
                      </a:r>
                      <a:r>
                        <a:rPr lang="en-US" sz="1800" kern="1200" dirty="0" smtClean="0">
                          <a:solidFill>
                            <a:schemeClr val="dk1"/>
                          </a:solidFill>
                          <a:effectLst/>
                          <a:latin typeface="+mn-lt"/>
                          <a:ea typeface="+mn-ea"/>
                          <a:cs typeface="+mn-cs"/>
                        </a:rPr>
                        <a:t>: usually after </a:t>
                      </a:r>
                      <a:r>
                        <a:rPr lang="en-US" sz="1800" dirty="0" smtClean="0"/>
                        <a:t>the field instructor comments </a:t>
                      </a:r>
                      <a:endParaRPr lang="en-US" sz="18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0062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3"/>
          <a:stretch>
            <a:fillRect/>
          </a:stretch>
        </p:blipFill>
        <p:spPr>
          <a:xfrm>
            <a:off x="0" y="233216"/>
            <a:ext cx="9038492" cy="6189783"/>
          </a:xfrm>
          <a:prstGeom prst="rect">
            <a:avLst/>
          </a:prstGeom>
        </p:spPr>
      </p:pic>
      <p:sp>
        <p:nvSpPr>
          <p:cNvPr id="5" name="Left Arrow 4"/>
          <p:cNvSpPr/>
          <p:nvPr/>
        </p:nvSpPr>
        <p:spPr>
          <a:xfrm rot="2390482">
            <a:off x="2548618" y="3105858"/>
            <a:ext cx="908050" cy="1397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DA0000"/>
              </a:solidFill>
            </a:endParaRPr>
          </a:p>
        </p:txBody>
      </p:sp>
      <p:sp>
        <p:nvSpPr>
          <p:cNvPr id="17415" name="TextBox 2"/>
          <p:cNvSpPr txBox="1">
            <a:spLocks noChangeArrowheads="1"/>
          </p:cNvSpPr>
          <p:nvPr/>
        </p:nvSpPr>
        <p:spPr bwMode="auto">
          <a:xfrm>
            <a:off x="4426194" y="4485360"/>
            <a:ext cx="1646360" cy="923330"/>
          </a:xfrm>
          <a:prstGeom prst="rect">
            <a:avLst/>
          </a:prstGeom>
          <a:solidFill>
            <a:srgbClr val="F6E8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Field </a:t>
            </a:r>
            <a:r>
              <a:rPr lang="en-US" altLang="en-US" sz="1800" dirty="0" smtClean="0"/>
              <a:t>Education page is </a:t>
            </a:r>
            <a:r>
              <a:rPr lang="en-US" altLang="en-US" sz="1800" dirty="0"/>
              <a:t>under </a:t>
            </a:r>
            <a:r>
              <a:rPr lang="en-US" altLang="en-US" sz="1800" b="1" i="1" dirty="0"/>
              <a:t>Academics</a:t>
            </a:r>
          </a:p>
        </p:txBody>
      </p:sp>
      <p:sp>
        <p:nvSpPr>
          <p:cNvPr id="8" name="Left Arrow 7"/>
          <p:cNvSpPr/>
          <p:nvPr/>
        </p:nvSpPr>
        <p:spPr>
          <a:xfrm rot="360331">
            <a:off x="6410229" y="3258257"/>
            <a:ext cx="908050" cy="139700"/>
          </a:xfrm>
          <a:prstGeom prst="leftArrow">
            <a:avLst/>
          </a:prstGeom>
          <a:solidFill>
            <a:srgbClr val="DE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DA0000"/>
              </a:solidFill>
            </a:endParaRPr>
          </a:p>
        </p:txBody>
      </p:sp>
      <p:sp>
        <p:nvSpPr>
          <p:cNvPr id="2" name="Rectangle 1"/>
          <p:cNvSpPr/>
          <p:nvPr/>
        </p:nvSpPr>
        <p:spPr>
          <a:xfrm>
            <a:off x="1230923" y="110332"/>
            <a:ext cx="7162799" cy="461665"/>
          </a:xfrm>
          <a:prstGeom prst="rect">
            <a:avLst/>
          </a:prstGeom>
          <a:solidFill>
            <a:schemeClr val="bg1"/>
          </a:solidFill>
        </p:spPr>
        <p:txBody>
          <a:bodyPr wrap="square">
            <a:spAutoFit/>
          </a:bodyPr>
          <a:lstStyle/>
          <a:p>
            <a:r>
              <a:rPr lang="en-US" sz="2400" b="1" dirty="0">
                <a:hlinkClick r:id="rId4"/>
              </a:rPr>
              <a:t>https://www.ssw.umaryland.edu/field-education/</a:t>
            </a:r>
            <a:endParaRPr lang="en-US" sz="2400" b="1" dirty="0"/>
          </a:p>
        </p:txBody>
      </p:sp>
    </p:spTree>
    <p:extLst>
      <p:ext uri="{BB962C8B-B14F-4D97-AF65-F5344CB8AC3E}">
        <p14:creationId xmlns:p14="http://schemas.microsoft.com/office/powerpoint/2010/main" val="345438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1086456"/>
              </p:ext>
            </p:extLst>
          </p:nvPr>
        </p:nvGraphicFramePr>
        <p:xfrm>
          <a:off x="303213" y="39688"/>
          <a:ext cx="8736012" cy="6778180"/>
        </p:xfrm>
        <a:graphic>
          <a:graphicData uri="http://schemas.openxmlformats.org/drawingml/2006/table">
            <a:tbl>
              <a:tblPr/>
              <a:tblGrid>
                <a:gridCol w="2724150">
                  <a:extLst>
                    <a:ext uri="{9D8B030D-6E8A-4147-A177-3AD203B41FA5}">
                      <a16:colId xmlns:a16="http://schemas.microsoft.com/office/drawing/2014/main" val="20000"/>
                    </a:ext>
                  </a:extLst>
                </a:gridCol>
                <a:gridCol w="6011862">
                  <a:extLst>
                    <a:ext uri="{9D8B030D-6E8A-4147-A177-3AD203B41FA5}">
                      <a16:colId xmlns:a16="http://schemas.microsoft.com/office/drawing/2014/main" val="20001"/>
                    </a:ext>
                  </a:extLst>
                </a:gridCol>
              </a:tblGrid>
              <a:tr h="35135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PROCESS RECORDING: Macro System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26629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Student: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Date</a:t>
                      </a:r>
                      <a:r>
                        <a:rPr kumimoji="0" lang="en-US" sz="1200" b="0" i="0" u="none" strike="noStrike" cap="none" normalizeH="0" baseline="0" smtClean="0">
                          <a:ln>
                            <a:noFill/>
                          </a:ln>
                          <a:solidFill>
                            <a:srgbClr val="000000"/>
                          </a:solidFill>
                          <a:effectLst/>
                          <a:latin typeface="Arial" pitchFamily="34" charset="0"/>
                          <a:cs typeface="Arial" pitchFamily="34" charset="0"/>
                        </a:rPr>
                        <a:t>: date of macro intervention/event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13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Agency</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 Describe the System</a:t>
                      </a:r>
                      <a:r>
                        <a:rPr kumimoji="0" lang="en-US" sz="1200" b="0" i="0" u="none" strike="noStrike" cap="none" normalizeH="0" baseline="0" dirty="0" smtClean="0">
                          <a:ln>
                            <a:noFill/>
                          </a:ln>
                          <a:solidFill>
                            <a:srgbClr val="000000"/>
                          </a:solidFill>
                          <a:effectLst/>
                          <a:latin typeface="Arial" pitchFamily="34" charset="0"/>
                          <a:cs typeface="Arial" pitchFamily="34" charset="0"/>
                        </a:rPr>
                        <a:t>:  (Examples: Committee, Coalition, Unit, Community) Include length of time this group has been gathering.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217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Identify and describe the event</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cs typeface="Arial" pitchFamily="34" charset="0"/>
                        </a:rPr>
                        <a:t>Include: purpose, time and length, specific location, who called or led the event, number in attendance and agencies/organizations represented. How were participants notified of event.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3"/>
                  </a:ext>
                </a:extLst>
              </a:tr>
              <a:tr h="477723">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Presenting Issue/Goal</a:t>
                      </a:r>
                      <a:r>
                        <a:rPr kumimoji="0" lang="en-US" sz="1200" b="0" i="0" u="none" strike="noStrike" cap="none" normalizeH="0" baseline="0" dirty="0" smtClean="0">
                          <a:ln>
                            <a:noFill/>
                          </a:ln>
                          <a:solidFill>
                            <a:srgbClr val="000000"/>
                          </a:solidFill>
                          <a:effectLst/>
                          <a:latin typeface="Arial" pitchFamily="34" charset="0"/>
                          <a:cs typeface="Arial" pitchFamily="34" charset="0"/>
                        </a:rPr>
                        <a:t>:  Describe the target goal/ presenting issue/Problem being addressed by the group</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4"/>
                  </a:ext>
                </a:extLst>
              </a:tr>
              <a:tr h="562172">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Purpose</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cs typeface="Arial" pitchFamily="34" charset="0"/>
                        </a:rPr>
                        <a:t>Specific reason for THIS event or intervention. The goal or expected outcome of this intervention and how is connected to the overall target goal. Was there an agenda?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5"/>
                  </a:ext>
                </a:extLst>
              </a:tr>
              <a:tr h="562172">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WHO</a:t>
                      </a:r>
                      <a:r>
                        <a:rPr kumimoji="0" lang="en-US" sz="1200" b="0" i="0" u="none" strike="noStrike" cap="none" normalizeH="0" baseline="0" dirty="0" smtClean="0">
                          <a:ln>
                            <a:noFill/>
                          </a:ln>
                          <a:solidFill>
                            <a:srgbClr val="000000"/>
                          </a:solidFill>
                          <a:effectLst/>
                          <a:latin typeface="Arial" pitchFamily="34" charset="0"/>
                          <a:cs typeface="Arial" pitchFamily="34" charset="0"/>
                        </a:rPr>
                        <a:t>: Identify the individuals present and their role/title. Identify their organization or role. Discuss the composition /diversity of the group (including gender, race, socioeconomic status, age, religion/spirituality, culture..)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6"/>
                  </a:ext>
                </a:extLst>
              </a:tr>
              <a:tr h="56217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Role of student </a:t>
                      </a:r>
                      <a:r>
                        <a:rPr kumimoji="0" lang="en-US" sz="1200" b="0" i="0" u="none" strike="noStrike" cap="none" normalizeH="0" baseline="0" smtClean="0">
                          <a:ln>
                            <a:noFill/>
                          </a:ln>
                          <a:solidFill>
                            <a:srgbClr val="000000"/>
                          </a:solidFill>
                          <a:effectLst/>
                          <a:latin typeface="Arial" pitchFamily="34" charset="0"/>
                          <a:cs typeface="Arial" pitchFamily="34" charset="0"/>
                        </a:rPr>
                        <a:t>. Describe your role and assigned tasks at this event and relationship to group. Self-assessment of your performance at event. Content learned about your macro practice from this event.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7"/>
                  </a:ext>
                </a:extLst>
              </a:tr>
              <a:tr h="636142">
                <a:tc gridSpan="2">
                  <a:txBody>
                    <a:bodyPr/>
                    <a:lstStyle/>
                    <a:p>
                      <a:pPr marL="0" marR="0" lvl="0" indent="0" algn="l" defTabSz="457200" rtl="0" eaLnBrk="1" fontAlgn="base" latinLnBrk="0" hangingPunct="1">
                        <a:lnSpc>
                          <a:spcPts val="6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 </a:t>
                      </a:r>
                    </a:p>
                    <a:p>
                      <a:pPr marL="0" marR="0" lvl="0" indent="0" algn="l" defTabSz="457200" rtl="0" eaLnBrk="1" fontAlgn="base" latinLnBrk="0" hangingPunct="1">
                        <a:lnSpc>
                          <a:spcPct val="100000"/>
                        </a:lnSpc>
                        <a:spcBef>
                          <a:spcPct val="0"/>
                        </a:spcBef>
                        <a:spcAft>
                          <a:spcPts val="288"/>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Content of the Event</a:t>
                      </a:r>
                      <a:r>
                        <a:rPr kumimoji="0" lang="en-US" sz="2000" b="0" i="0" u="none" strike="noStrike" cap="none" normalizeH="0" baseline="0" smtClean="0">
                          <a:ln>
                            <a:noFill/>
                          </a:ln>
                          <a:solidFill>
                            <a:srgbClr val="000000"/>
                          </a:solidFill>
                          <a:effectLst/>
                          <a:latin typeface="Arial" pitchFamily="34" charset="0"/>
                          <a:cs typeface="Arial" pitchFamily="34" charset="0"/>
                        </a:rPr>
                        <a:t>:  </a:t>
                      </a:r>
                      <a:r>
                        <a:rPr kumimoji="0" lang="en-US" sz="1200" b="0" i="0" u="none" strike="noStrike" cap="none" normalizeH="0" baseline="0" smtClean="0">
                          <a:ln>
                            <a:noFill/>
                          </a:ln>
                          <a:solidFill>
                            <a:srgbClr val="000000"/>
                          </a:solidFill>
                          <a:effectLst/>
                          <a:latin typeface="Arial" pitchFamily="34" charset="0"/>
                          <a:cs typeface="Arial" pitchFamily="34" charset="0"/>
                        </a:rPr>
                        <a:t>(1) Discussion Points (2) Action(s) taken/decisions made. (3) Action(s) Planned, persons identified as responsible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8"/>
                  </a:ext>
                </a:extLst>
              </a:tr>
              <a:tr h="4438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Feelings:  </a:t>
                      </a:r>
                      <a:r>
                        <a:rPr kumimoji="0" lang="en-US" sz="1200" b="0" i="0" u="none" strike="noStrike" cap="none" normalizeH="0" baseline="0" smtClean="0">
                          <a:ln>
                            <a:noFill/>
                          </a:ln>
                          <a:solidFill>
                            <a:srgbClr val="000000"/>
                          </a:solidFill>
                          <a:effectLst/>
                          <a:latin typeface="Arial" pitchFamily="34" charset="0"/>
                          <a:cs typeface="Arial" pitchFamily="34" charset="0"/>
                        </a:rPr>
                        <a:t>Identify (your) feelings and emotions generated by event, participants, issues, role.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9"/>
                  </a:ext>
                </a:extLst>
              </a:tr>
              <a:tr h="47772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Power: </a:t>
                      </a:r>
                      <a:r>
                        <a:rPr kumimoji="0" lang="en-US" sz="2000" b="0" i="0" u="none" strike="noStrike" cap="none" normalizeH="0" baseline="0" smtClean="0">
                          <a:ln>
                            <a:noFill/>
                          </a:ln>
                          <a:solidFill>
                            <a:srgbClr val="000000"/>
                          </a:solidFill>
                          <a:effectLst/>
                          <a:latin typeface="Arial" pitchFamily="34" charset="0"/>
                          <a:cs typeface="Arial" pitchFamily="34" charset="0"/>
                        </a:rPr>
                        <a:t> </a:t>
                      </a:r>
                      <a:r>
                        <a:rPr kumimoji="0" lang="en-US" sz="1200" b="0" i="0" u="none" strike="noStrike" cap="none" normalizeH="0" baseline="0" smtClean="0">
                          <a:ln>
                            <a:noFill/>
                          </a:ln>
                          <a:solidFill>
                            <a:srgbClr val="000000"/>
                          </a:solidFill>
                          <a:effectLst/>
                          <a:latin typeface="Arial" pitchFamily="34" charset="0"/>
                          <a:cs typeface="Arial" pitchFamily="34" charset="0"/>
                        </a:rPr>
                        <a:t>Dynamics of power and influence (who has it, how displayed). Multiculturalism and Oppression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10"/>
                  </a:ext>
                </a:extLst>
              </a:tr>
              <a:tr h="56217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Student Assessment Narrative</a:t>
                      </a:r>
                      <a:r>
                        <a:rPr kumimoji="0" lang="en-US" sz="1200" b="0" i="0" u="none" strike="noStrike" cap="none" normalizeH="0" baseline="0" smtClean="0">
                          <a:ln>
                            <a:noFill/>
                          </a:ln>
                          <a:solidFill>
                            <a:srgbClr val="000000"/>
                          </a:solidFill>
                          <a:effectLst/>
                          <a:latin typeface="Arial" pitchFamily="34" charset="0"/>
                          <a:cs typeface="Arial" pitchFamily="34" charset="0"/>
                        </a:rPr>
                        <a:t>: Analyzes overall effectiveness of the event - what went well and what could have been improved and how. Patterns, Dynamics, Types of Skills used and observed. Formal and informal leadership.</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11"/>
                  </a:ext>
                </a:extLst>
              </a:tr>
              <a:tr h="56217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Next Steps</a:t>
                      </a:r>
                      <a:r>
                        <a:rPr kumimoji="0" lang="en-US" sz="1200" b="0" i="0" u="none" strike="noStrike" cap="none" normalizeH="0" baseline="0" dirty="0" smtClean="0">
                          <a:ln>
                            <a:noFill/>
                          </a:ln>
                          <a:solidFill>
                            <a:srgbClr val="000000"/>
                          </a:solidFill>
                          <a:effectLst/>
                          <a:latin typeface="Arial" pitchFamily="34" charset="0"/>
                          <a:cs typeface="Arial" pitchFamily="34" charset="0"/>
                        </a:rPr>
                        <a:t>:  Identify the “next steps” you suggest to continue moving toward the goals identified above.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09803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4288"/>
            <a:ext cx="8229600" cy="1143000"/>
          </a:xfrm>
        </p:spPr>
        <p:txBody>
          <a:bodyPr/>
          <a:lstStyle/>
          <a:p>
            <a:pPr eaLnBrk="1" hangingPunct="1"/>
            <a:r>
              <a:rPr lang="en-US" altLang="en-US" dirty="0" smtClean="0"/>
              <a:t>Field Instructor PR Comments </a:t>
            </a:r>
          </a:p>
        </p:txBody>
      </p:sp>
      <p:sp>
        <p:nvSpPr>
          <p:cNvPr id="3" name="Content Placeholder 2"/>
          <p:cNvSpPr>
            <a:spLocks noGrp="1"/>
          </p:cNvSpPr>
          <p:nvPr>
            <p:ph idx="1"/>
          </p:nvPr>
        </p:nvSpPr>
        <p:spPr>
          <a:xfrm>
            <a:off x="0" y="887413"/>
            <a:ext cx="8950325" cy="5627687"/>
          </a:xfrm>
        </p:spPr>
        <p:txBody>
          <a:bodyPr rtlCol="0">
            <a:normAutofit fontScale="85000" lnSpcReduction="10000"/>
          </a:bodyPr>
          <a:lstStyle/>
          <a:p>
            <a:pPr eaLnBrk="1" fontAlgn="auto" hangingPunct="1">
              <a:spcAft>
                <a:spcPts val="0"/>
              </a:spcAft>
              <a:buFont typeface="Arial"/>
              <a:buChar char="•"/>
              <a:defRPr/>
            </a:pPr>
            <a:r>
              <a:rPr lang="en-US" dirty="0" smtClean="0"/>
              <a:t>EFN: Enter comments opposite the material recorded in the content/dialogue column and overall comments at the end</a:t>
            </a:r>
          </a:p>
          <a:p>
            <a:pPr eaLnBrk="1" fontAlgn="auto" hangingPunct="1">
              <a:spcAft>
                <a:spcPts val="0"/>
              </a:spcAft>
              <a:buFont typeface="Arial"/>
              <a:buChar char="•"/>
              <a:defRPr/>
            </a:pPr>
            <a:r>
              <a:rPr lang="en-US" dirty="0" smtClean="0"/>
              <a:t>Liaison cannot enter grade unless FI Comments are provided</a:t>
            </a:r>
          </a:p>
          <a:p>
            <a:pPr eaLnBrk="1" fontAlgn="t" hangingPunct="1">
              <a:spcAft>
                <a:spcPts val="0"/>
              </a:spcAft>
              <a:buFont typeface="Arial"/>
              <a:buChar char="•"/>
              <a:defRPr/>
            </a:pPr>
            <a:r>
              <a:rPr lang="en-US" dirty="0" smtClean="0"/>
              <a:t>Field </a:t>
            </a:r>
            <a:r>
              <a:rPr lang="en-US" u="sng" dirty="0" smtClean="0"/>
              <a:t>INSTRUCTOR </a:t>
            </a:r>
            <a:r>
              <a:rPr lang="en-US" dirty="0" smtClean="0"/>
              <a:t>Comments:</a:t>
            </a:r>
          </a:p>
          <a:p>
            <a:pPr lvl="1" eaLnBrk="1" fontAlgn="t" hangingPunct="1">
              <a:spcAft>
                <a:spcPts val="0"/>
              </a:spcAft>
              <a:buFont typeface="Arial"/>
              <a:buChar char="–"/>
              <a:defRPr/>
            </a:pPr>
            <a:r>
              <a:rPr lang="en-US" dirty="0" smtClean="0"/>
              <a:t> May refer to statements in the </a:t>
            </a:r>
            <a:r>
              <a:rPr lang="en-US" b="1" dirty="0"/>
              <a:t>Skills </a:t>
            </a:r>
            <a:r>
              <a:rPr lang="en-US" b="1" dirty="0" smtClean="0"/>
              <a:t>Used, Gut Reaction or Analysis </a:t>
            </a:r>
            <a:r>
              <a:rPr lang="en-US" dirty="0" smtClean="0"/>
              <a:t>column or</a:t>
            </a:r>
            <a:r>
              <a:rPr lang="en-US" b="1" dirty="0"/>
              <a:t> Presenting </a:t>
            </a:r>
            <a:r>
              <a:rPr lang="en-US" b="1" dirty="0" smtClean="0"/>
              <a:t>Issue, Purpose</a:t>
            </a:r>
            <a:r>
              <a:rPr lang="en-US" dirty="0" smtClean="0"/>
              <a:t>, or </a:t>
            </a:r>
            <a:r>
              <a:rPr lang="en-US" b="1" dirty="0"/>
              <a:t>Student Assessment </a:t>
            </a:r>
            <a:r>
              <a:rPr lang="en-US" b="1" dirty="0" smtClean="0"/>
              <a:t>Narrative</a:t>
            </a:r>
          </a:p>
          <a:p>
            <a:pPr lvl="1" eaLnBrk="1" fontAlgn="t" hangingPunct="1">
              <a:spcAft>
                <a:spcPts val="0"/>
              </a:spcAft>
              <a:buFont typeface="Arial"/>
              <a:buChar char="–"/>
              <a:defRPr/>
            </a:pPr>
            <a:r>
              <a:rPr lang="en-US" dirty="0"/>
              <a:t>M</a:t>
            </a:r>
            <a:r>
              <a:rPr lang="en-US" dirty="0" smtClean="0"/>
              <a:t>ay refer to patterns or themes you notice in their work; client system dynamics or indicators; variety of possible options for feelings or actions individual displays; next steps </a:t>
            </a:r>
          </a:p>
          <a:p>
            <a:pPr lvl="1" eaLnBrk="1" fontAlgn="t" hangingPunct="1">
              <a:spcAft>
                <a:spcPts val="0"/>
              </a:spcAft>
              <a:buFont typeface="Arial"/>
              <a:buChar char="–"/>
              <a:defRPr/>
            </a:pPr>
            <a:r>
              <a:rPr lang="en-US" dirty="0" smtClean="0"/>
              <a:t>Identify strengths and areas for improvement </a:t>
            </a:r>
          </a:p>
          <a:p>
            <a:pPr lvl="1" eaLnBrk="1" fontAlgn="t" hangingPunct="1">
              <a:spcAft>
                <a:spcPts val="0"/>
              </a:spcAft>
              <a:buFont typeface="Arial"/>
              <a:buChar char="–"/>
              <a:defRPr/>
            </a:pPr>
            <a:r>
              <a:rPr lang="en-US" dirty="0" smtClean="0"/>
              <a:t>Specific</a:t>
            </a:r>
            <a:r>
              <a:rPr lang="en-US" dirty="0"/>
              <a:t> </a:t>
            </a:r>
            <a:r>
              <a:rPr lang="en-US" dirty="0" smtClean="0"/>
              <a:t>and concrete</a:t>
            </a:r>
          </a:p>
          <a:p>
            <a:pPr lvl="1" eaLnBrk="1" fontAlgn="t" hangingPunct="1">
              <a:spcAft>
                <a:spcPts val="0"/>
              </a:spcAft>
              <a:buFont typeface="Arial"/>
              <a:buChar char="–"/>
              <a:defRPr/>
            </a:pPr>
            <a:r>
              <a:rPr lang="en-US" dirty="0" smtClean="0"/>
              <a:t>Raise questions for the student to think about, suggest alternative responses or techniques, point out indicators </a:t>
            </a:r>
            <a:endParaRPr lang="en-US" dirty="0"/>
          </a:p>
        </p:txBody>
      </p:sp>
    </p:spTree>
    <p:extLst>
      <p:ext uri="{BB962C8B-B14F-4D97-AF65-F5344CB8AC3E}">
        <p14:creationId xmlns:p14="http://schemas.microsoft.com/office/powerpoint/2010/main" val="453714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12"/>
            <a:ext cx="8229600" cy="1143000"/>
          </a:xfrm>
          <a:solidFill>
            <a:schemeClr val="bg1"/>
          </a:solidFill>
        </p:spPr>
        <p:txBody>
          <a:bodyPr>
            <a:normAutofit fontScale="90000"/>
          </a:bodyPr>
          <a:lstStyle/>
          <a:p>
            <a:r>
              <a:rPr lang="en-US" dirty="0" smtClean="0"/>
              <a:t>Liaison Activities Concerning</a:t>
            </a:r>
            <a:br>
              <a:rPr lang="en-US" dirty="0" smtClean="0"/>
            </a:br>
            <a:r>
              <a:rPr lang="en-US" dirty="0" smtClean="0"/>
              <a:t> Process Recordings</a:t>
            </a:r>
            <a:endParaRPr lang="en-US" dirty="0"/>
          </a:p>
        </p:txBody>
      </p:sp>
      <p:sp>
        <p:nvSpPr>
          <p:cNvPr id="3" name="Content Placeholder 2"/>
          <p:cNvSpPr>
            <a:spLocks noGrp="1"/>
          </p:cNvSpPr>
          <p:nvPr>
            <p:ph idx="1"/>
          </p:nvPr>
        </p:nvSpPr>
        <p:spPr/>
        <p:txBody>
          <a:bodyPr/>
          <a:lstStyle/>
          <a:p>
            <a:r>
              <a:rPr lang="en-US" dirty="0" smtClean="0"/>
              <a:t>Reminders</a:t>
            </a:r>
          </a:p>
          <a:p>
            <a:r>
              <a:rPr lang="en-US" dirty="0" smtClean="0"/>
              <a:t>Identify class content </a:t>
            </a:r>
          </a:p>
          <a:p>
            <a:r>
              <a:rPr lang="en-US" dirty="0" smtClean="0"/>
              <a:t>Provide comments on length, patterns, not client effectiveness</a:t>
            </a:r>
          </a:p>
          <a:p>
            <a:r>
              <a:rPr lang="en-US" dirty="0" smtClean="0"/>
              <a:t>Build Capacity of  Field Instructor </a:t>
            </a:r>
          </a:p>
          <a:p>
            <a:r>
              <a:rPr lang="en-US" dirty="0" smtClean="0"/>
              <a:t>What to do when Field Instructor does not provide any comments</a:t>
            </a:r>
            <a:endParaRPr lang="en-US" dirty="0"/>
          </a:p>
        </p:txBody>
      </p:sp>
    </p:spTree>
    <p:extLst>
      <p:ext uri="{BB962C8B-B14F-4D97-AF65-F5344CB8AC3E}">
        <p14:creationId xmlns:p14="http://schemas.microsoft.com/office/powerpoint/2010/main" val="2521546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ctrTitle"/>
          </p:nvPr>
        </p:nvSpPr>
        <p:spPr>
          <a:xfrm>
            <a:off x="234341" y="2395538"/>
            <a:ext cx="8839200" cy="2974975"/>
          </a:xfrm>
        </p:spPr>
        <p:txBody>
          <a:bodyPr>
            <a:normAutofit fontScale="90000"/>
          </a:bodyPr>
          <a:lstStyle/>
          <a:p>
            <a:r>
              <a:rPr lang="en-US" altLang="en-US" dirty="0" smtClean="0"/>
              <a:t>Monthly Reports: </a:t>
            </a:r>
            <a:br>
              <a:rPr lang="en-US" altLang="en-US" dirty="0" smtClean="0"/>
            </a:br>
            <a:r>
              <a:rPr lang="en-US" altLang="en-US" dirty="0" smtClean="0"/>
              <a:t>Keeping </a:t>
            </a:r>
            <a:r>
              <a:rPr lang="en-US" altLang="en-US" dirty="0"/>
              <a:t>on </a:t>
            </a:r>
            <a:r>
              <a:rPr lang="en-US" altLang="en-US" dirty="0" smtClean="0"/>
              <a:t>Track </a:t>
            </a:r>
            <a:br>
              <a:rPr lang="en-US" altLang="en-US" dirty="0" smtClean="0"/>
            </a:br>
            <a:r>
              <a:rPr lang="en-US" altLang="en-US" dirty="0" smtClean="0"/>
              <a:t>And </a:t>
            </a:r>
            <a:r>
              <a:rPr lang="en-US" altLang="en-US" dirty="0"/>
              <a:t>Role Of Liaison</a:t>
            </a:r>
            <a:br>
              <a:rPr lang="en-US" altLang="en-US" dirty="0"/>
            </a:br>
            <a:r>
              <a:rPr lang="en-US" altLang="en-US" dirty="0"/>
              <a:t/>
            </a:r>
            <a:br>
              <a:rPr lang="en-US" altLang="en-US" dirty="0"/>
            </a:br>
            <a:r>
              <a:rPr lang="en-US" altLang="en-US" dirty="0" smtClean="0"/>
              <a:t> </a:t>
            </a:r>
            <a:br>
              <a:rPr lang="en-US" altLang="en-US" dirty="0" smtClean="0"/>
            </a:br>
            <a:endParaRPr lang="en-US" altLang="en-US" dirty="0" smtClean="0"/>
          </a:p>
        </p:txBody>
      </p:sp>
      <p:sp>
        <p:nvSpPr>
          <p:cNvPr id="62468" name="Title 1"/>
          <p:cNvSpPr txBox="1">
            <a:spLocks/>
          </p:cNvSpPr>
          <p:nvPr/>
        </p:nvSpPr>
        <p:spPr bwMode="auto">
          <a:xfrm>
            <a:off x="2185012" y="4057650"/>
            <a:ext cx="440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4400" dirty="0" smtClean="0">
              <a:solidFill>
                <a:srgbClr val="E30F0F"/>
              </a:solidFill>
            </a:endParaRPr>
          </a:p>
        </p:txBody>
      </p:sp>
    </p:spTree>
    <p:extLst>
      <p:ext uri="{BB962C8B-B14F-4D97-AF65-F5344CB8AC3E}">
        <p14:creationId xmlns:p14="http://schemas.microsoft.com/office/powerpoint/2010/main" val="930182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03388"/>
            <a:ext cx="4262438" cy="5502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Content Placeholder 1"/>
          <p:cNvSpPr txBox="1">
            <a:spLocks/>
          </p:cNvSpPr>
          <p:nvPr/>
        </p:nvSpPr>
        <p:spPr bwMode="auto">
          <a:xfrm>
            <a:off x="3886200" y="-12700"/>
            <a:ext cx="5867400" cy="7029450"/>
          </a:xfrm>
          <a:prstGeom prst="rect">
            <a:avLst/>
          </a:prstGeom>
          <a:solidFill>
            <a:schemeClr val="bg1"/>
          </a:solidFill>
          <a:ln>
            <a:noFill/>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9715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buFont typeface="Arial" charset="0"/>
              <a:buNone/>
              <a:defRPr/>
            </a:pPr>
            <a:r>
              <a:rPr lang="en-US" altLang="en-US" dirty="0" smtClean="0">
                <a:cs typeface="Arial" charset="0"/>
              </a:rPr>
              <a:t>Submitted in EFN</a:t>
            </a:r>
          </a:p>
          <a:p>
            <a:pPr marL="0" indent="0" algn="ctr" eaLnBrk="1" hangingPunct="1">
              <a:buFont typeface="Arial" charset="0"/>
              <a:buNone/>
              <a:defRPr/>
            </a:pPr>
            <a:r>
              <a:rPr lang="en-US" altLang="en-US" dirty="0" smtClean="0">
                <a:cs typeface="Arial" charset="0"/>
              </a:rPr>
              <a:t>Due 5</a:t>
            </a:r>
            <a:r>
              <a:rPr lang="en-US" altLang="en-US" baseline="30000" dirty="0" smtClean="0">
                <a:cs typeface="Arial" charset="0"/>
              </a:rPr>
              <a:t>th</a:t>
            </a:r>
            <a:r>
              <a:rPr lang="en-US" altLang="en-US" dirty="0" smtClean="0">
                <a:cs typeface="Arial" charset="0"/>
              </a:rPr>
              <a:t> of the month:</a:t>
            </a:r>
          </a:p>
          <a:p>
            <a:pPr lvl="1" eaLnBrk="1" hangingPunct="1">
              <a:buFont typeface="Calibri" pitchFamily="34" charset="0"/>
              <a:buAutoNum type="arabicPeriod"/>
              <a:defRPr/>
            </a:pPr>
            <a:r>
              <a:rPr lang="en-US" altLang="en-US" sz="2400" dirty="0" smtClean="0">
                <a:cs typeface="Arial" charset="0"/>
              </a:rPr>
              <a:t>Briefly describe activities</a:t>
            </a:r>
          </a:p>
          <a:p>
            <a:pPr lvl="1" eaLnBrk="1" hangingPunct="1">
              <a:buFont typeface="Calibri" pitchFamily="34" charset="0"/>
              <a:buAutoNum type="arabicPeriod"/>
              <a:defRPr/>
            </a:pPr>
            <a:r>
              <a:rPr lang="en-US" altLang="en-US" sz="2400" dirty="0" smtClean="0">
                <a:cs typeface="Arial" charset="0"/>
              </a:rPr>
              <a:t>Do you have enough cases?</a:t>
            </a:r>
          </a:p>
          <a:p>
            <a:pPr lvl="1" eaLnBrk="1" hangingPunct="1">
              <a:buFont typeface="Calibri" pitchFamily="34" charset="0"/>
              <a:buAutoNum type="arabicPeriod"/>
              <a:defRPr/>
            </a:pPr>
            <a:r>
              <a:rPr lang="en-US" altLang="en-US" sz="2400" dirty="0" smtClean="0">
                <a:cs typeface="Arial" charset="0"/>
              </a:rPr>
              <a:t>Biggest challenge/ success</a:t>
            </a:r>
          </a:p>
          <a:p>
            <a:pPr lvl="1" eaLnBrk="1" hangingPunct="1">
              <a:buFont typeface="Calibri" pitchFamily="34" charset="0"/>
              <a:buAutoNum type="arabicPeriod"/>
              <a:defRPr/>
            </a:pPr>
            <a:r>
              <a:rPr lang="en-US" altLang="en-US" sz="2400" dirty="0" smtClean="0">
                <a:cs typeface="Arial" charset="0"/>
              </a:rPr>
              <a:t>Integration of coursework &amp; field</a:t>
            </a:r>
          </a:p>
          <a:p>
            <a:pPr lvl="1" eaLnBrk="1" hangingPunct="1">
              <a:buFont typeface="Calibri" pitchFamily="34" charset="0"/>
              <a:buAutoNum type="arabicPeriod"/>
              <a:defRPr/>
            </a:pPr>
            <a:r>
              <a:rPr lang="en-US" sz="2400" dirty="0"/>
              <a:t>Reflect on experiences in your internship that relate to diversity, inclusion, </a:t>
            </a:r>
            <a:r>
              <a:rPr lang="en-US" sz="2400" dirty="0" smtClean="0"/>
              <a:t>oppression, privilege</a:t>
            </a:r>
            <a:r>
              <a:rPr lang="en-US" sz="2400" dirty="0"/>
              <a:t>. </a:t>
            </a:r>
            <a:endParaRPr lang="en-US" altLang="en-US" sz="2400" dirty="0" smtClean="0">
              <a:cs typeface="Arial" charset="0"/>
            </a:endParaRPr>
          </a:p>
          <a:p>
            <a:pPr lvl="1" eaLnBrk="1" hangingPunct="1">
              <a:buFont typeface="Calibri" pitchFamily="34" charset="0"/>
              <a:buAutoNum type="arabicPeriod"/>
              <a:defRPr/>
            </a:pPr>
            <a:r>
              <a:rPr lang="en-US" altLang="en-US" sz="2400" dirty="0" smtClean="0">
                <a:cs typeface="Arial" charset="0"/>
              </a:rPr>
              <a:t>Did you complete PR?</a:t>
            </a:r>
          </a:p>
          <a:p>
            <a:pPr lvl="1" eaLnBrk="1" hangingPunct="1">
              <a:buFont typeface="Calibri" pitchFamily="34" charset="0"/>
              <a:buAutoNum type="arabicPeriod"/>
              <a:defRPr/>
            </a:pPr>
            <a:r>
              <a:rPr lang="en-US" altLang="en-US" sz="2400" dirty="0" smtClean="0">
                <a:cs typeface="Arial" charset="0"/>
              </a:rPr>
              <a:t>Days in Field </a:t>
            </a:r>
          </a:p>
          <a:p>
            <a:pPr lvl="1" eaLnBrk="1" hangingPunct="1">
              <a:buFont typeface="Calibri" pitchFamily="34" charset="0"/>
              <a:buAutoNum type="arabicPeriod"/>
              <a:defRPr/>
            </a:pPr>
            <a:r>
              <a:rPr lang="en-US" altLang="en-US" sz="2400" b="1" dirty="0" smtClean="0">
                <a:cs typeface="Arial" charset="0"/>
              </a:rPr>
              <a:t>Supervision *</a:t>
            </a:r>
          </a:p>
          <a:p>
            <a:pPr lvl="1" eaLnBrk="1" hangingPunct="1">
              <a:buFont typeface="Calibri" pitchFamily="34" charset="0"/>
              <a:buAutoNum type="arabicPeriod"/>
              <a:defRPr/>
            </a:pPr>
            <a:r>
              <a:rPr lang="en-US" altLang="en-US" sz="2400" b="1" dirty="0" smtClean="0">
                <a:cs typeface="Arial" charset="0"/>
              </a:rPr>
              <a:t>Concerns *</a:t>
            </a:r>
          </a:p>
          <a:p>
            <a:pPr lvl="1" eaLnBrk="1" hangingPunct="1">
              <a:buFont typeface="Calibri" pitchFamily="34" charset="0"/>
              <a:buAutoNum type="arabicPeriod"/>
              <a:defRPr/>
            </a:pPr>
            <a:r>
              <a:rPr lang="en-US" altLang="en-US" sz="2400" b="1" dirty="0" smtClean="0">
                <a:cs typeface="Arial" charset="0"/>
              </a:rPr>
              <a:t>Anything to discuss *</a:t>
            </a:r>
          </a:p>
          <a:p>
            <a:pPr lvl="1" eaLnBrk="1" hangingPunct="1">
              <a:buFont typeface="Calibri" pitchFamily="34" charset="0"/>
              <a:buAutoNum type="arabicPeriod"/>
              <a:defRPr/>
            </a:pPr>
            <a:r>
              <a:rPr lang="en-US" altLang="en-US" sz="2400" b="1" dirty="0" smtClean="0">
                <a:cs typeface="Arial" charset="0"/>
              </a:rPr>
              <a:t>Overall* </a:t>
            </a:r>
          </a:p>
          <a:p>
            <a:pPr eaLnBrk="1" hangingPunct="1">
              <a:defRPr/>
            </a:pPr>
            <a:endParaRPr lang="en-US" altLang="en-US" sz="900" dirty="0" smtClean="0">
              <a:cs typeface="Arial" charset="0"/>
            </a:endParaRPr>
          </a:p>
        </p:txBody>
      </p:sp>
      <p:sp>
        <p:nvSpPr>
          <p:cNvPr id="17412" name="Title 1"/>
          <p:cNvSpPr>
            <a:spLocks noGrp="1"/>
          </p:cNvSpPr>
          <p:nvPr>
            <p:ph type="title"/>
          </p:nvPr>
        </p:nvSpPr>
        <p:spPr>
          <a:xfrm>
            <a:off x="0" y="0"/>
            <a:ext cx="4000500" cy="1890713"/>
          </a:xfrm>
          <a:solidFill>
            <a:schemeClr val="bg1"/>
          </a:solidFill>
        </p:spPr>
        <p:txBody>
          <a:bodyPr>
            <a:normAutofit fontScale="90000"/>
          </a:bodyPr>
          <a:lstStyle/>
          <a:p>
            <a:r>
              <a:rPr lang="en-US" altLang="en-US" sz="4000" dirty="0" smtClean="0"/>
              <a:t>Foundation &amp; Clinical </a:t>
            </a:r>
            <a:r>
              <a:rPr lang="en-US" altLang="en-US" dirty="0" smtClean="0"/>
              <a:t/>
            </a:r>
            <a:br>
              <a:rPr lang="en-US" altLang="en-US" dirty="0" smtClean="0"/>
            </a:br>
            <a:r>
              <a:rPr lang="en-US" altLang="en-US" dirty="0" smtClean="0"/>
              <a:t>Monthly Reports </a:t>
            </a:r>
          </a:p>
        </p:txBody>
      </p:sp>
    </p:spTree>
    <p:extLst>
      <p:ext uri="{BB962C8B-B14F-4D97-AF65-F5344CB8AC3E}">
        <p14:creationId xmlns:p14="http://schemas.microsoft.com/office/powerpoint/2010/main" val="3965411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1"/>
          <p:cNvSpPr txBox="1">
            <a:spLocks/>
          </p:cNvSpPr>
          <p:nvPr/>
        </p:nvSpPr>
        <p:spPr bwMode="auto">
          <a:xfrm>
            <a:off x="3667125" y="50800"/>
            <a:ext cx="5694363" cy="7029450"/>
          </a:xfrm>
          <a:prstGeom prst="rect">
            <a:avLst/>
          </a:prstGeom>
          <a:solidFill>
            <a:schemeClr val="bg1"/>
          </a:solidFill>
          <a:ln>
            <a:noFill/>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9715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buFont typeface="Arial" charset="0"/>
              <a:buNone/>
              <a:defRPr/>
            </a:pPr>
            <a:endParaRPr lang="en-US" altLang="en-US" dirty="0" smtClean="0">
              <a:cs typeface="Arial" charset="0"/>
            </a:endParaRPr>
          </a:p>
          <a:p>
            <a:pPr marL="0" indent="0" algn="ctr" eaLnBrk="1" hangingPunct="1">
              <a:buFont typeface="Arial" charset="0"/>
              <a:buNone/>
              <a:defRPr/>
            </a:pPr>
            <a:r>
              <a:rPr lang="en-US" altLang="en-US" dirty="0" smtClean="0">
                <a:cs typeface="Arial" charset="0"/>
              </a:rPr>
              <a:t>Due 5</a:t>
            </a:r>
            <a:r>
              <a:rPr lang="en-US" altLang="en-US" baseline="30000" dirty="0" smtClean="0">
                <a:cs typeface="Arial" charset="0"/>
              </a:rPr>
              <a:t>th</a:t>
            </a:r>
            <a:r>
              <a:rPr lang="en-US" altLang="en-US" dirty="0" smtClean="0">
                <a:cs typeface="Arial" charset="0"/>
              </a:rPr>
              <a:t> of the month</a:t>
            </a:r>
          </a:p>
          <a:p>
            <a:pPr lvl="1" eaLnBrk="1" hangingPunct="1">
              <a:buFont typeface="Calibri" pitchFamily="34" charset="0"/>
              <a:buAutoNum type="arabicPeriod"/>
              <a:defRPr/>
            </a:pPr>
            <a:r>
              <a:rPr lang="en-US" altLang="en-US" sz="2400" dirty="0" smtClean="0">
                <a:cs typeface="Arial" charset="0"/>
              </a:rPr>
              <a:t>Describe macro activities</a:t>
            </a:r>
          </a:p>
          <a:p>
            <a:pPr lvl="1" eaLnBrk="1" hangingPunct="1">
              <a:buFont typeface="Calibri" pitchFamily="34" charset="0"/>
              <a:buAutoNum type="arabicPeriod"/>
              <a:defRPr/>
            </a:pPr>
            <a:r>
              <a:rPr lang="en-US" altLang="en-US" sz="2400" dirty="0" smtClean="0">
                <a:cs typeface="Arial" charset="0"/>
              </a:rPr>
              <a:t>Biggest challenge/ success</a:t>
            </a:r>
          </a:p>
          <a:p>
            <a:pPr lvl="1" eaLnBrk="1" hangingPunct="1">
              <a:buFont typeface="Calibri" pitchFamily="34" charset="0"/>
              <a:buAutoNum type="arabicPeriod"/>
              <a:defRPr/>
            </a:pPr>
            <a:r>
              <a:rPr lang="en-US" altLang="en-US" sz="2400" dirty="0" smtClean="0">
                <a:cs typeface="Arial" charset="0"/>
              </a:rPr>
              <a:t>Integration of coursework &amp; field</a:t>
            </a:r>
          </a:p>
          <a:p>
            <a:pPr lvl="1" eaLnBrk="1" hangingPunct="1">
              <a:buFont typeface="Calibri" pitchFamily="34" charset="0"/>
              <a:buAutoNum type="arabicPeriod"/>
              <a:defRPr/>
            </a:pPr>
            <a:r>
              <a:rPr lang="en-US" altLang="en-US" sz="2400" dirty="0">
                <a:cs typeface="Arial" charset="0"/>
              </a:rPr>
              <a:t>Reflect on experiences in your internship that relate to diversity, inclusion, oppression and/or privilege. </a:t>
            </a:r>
            <a:endParaRPr lang="en-US" altLang="en-US" sz="2400" dirty="0" smtClean="0">
              <a:cs typeface="Arial" charset="0"/>
            </a:endParaRPr>
          </a:p>
          <a:p>
            <a:pPr lvl="1" eaLnBrk="1" hangingPunct="1">
              <a:buFont typeface="Calibri" pitchFamily="34" charset="0"/>
              <a:buAutoNum type="arabicPeriod"/>
              <a:defRPr/>
            </a:pPr>
            <a:r>
              <a:rPr lang="en-US" altLang="en-US" sz="2400" dirty="0" smtClean="0">
                <a:cs typeface="Arial" charset="0"/>
              </a:rPr>
              <a:t> Did you complete Macro PR?</a:t>
            </a:r>
          </a:p>
          <a:p>
            <a:pPr lvl="1" eaLnBrk="1" hangingPunct="1">
              <a:buFont typeface="Calibri" pitchFamily="34" charset="0"/>
              <a:buAutoNum type="arabicPeriod"/>
              <a:defRPr/>
            </a:pPr>
            <a:r>
              <a:rPr lang="en-US" altLang="en-US" sz="2400" dirty="0" smtClean="0">
                <a:cs typeface="Arial" charset="0"/>
              </a:rPr>
              <a:t>Days in Field </a:t>
            </a:r>
          </a:p>
          <a:p>
            <a:pPr lvl="1" eaLnBrk="1" hangingPunct="1">
              <a:buFont typeface="Calibri" pitchFamily="34" charset="0"/>
              <a:buAutoNum type="arabicPeriod"/>
              <a:defRPr/>
            </a:pPr>
            <a:r>
              <a:rPr lang="en-US" altLang="en-US" sz="2400" b="1" dirty="0" smtClean="0">
                <a:cs typeface="Arial" charset="0"/>
              </a:rPr>
              <a:t>Supervision *</a:t>
            </a:r>
          </a:p>
          <a:p>
            <a:pPr lvl="1" eaLnBrk="1" hangingPunct="1">
              <a:buFont typeface="Calibri" pitchFamily="34" charset="0"/>
              <a:buAutoNum type="arabicPeriod"/>
              <a:defRPr/>
            </a:pPr>
            <a:r>
              <a:rPr lang="en-US" altLang="en-US" sz="2400" b="1" dirty="0" smtClean="0">
                <a:cs typeface="Arial" charset="0"/>
              </a:rPr>
              <a:t>Concerns *</a:t>
            </a:r>
          </a:p>
          <a:p>
            <a:pPr lvl="1" eaLnBrk="1" hangingPunct="1">
              <a:buFont typeface="Calibri" pitchFamily="34" charset="0"/>
              <a:buAutoNum type="arabicPeriod"/>
              <a:defRPr/>
            </a:pPr>
            <a:r>
              <a:rPr lang="en-US" altLang="en-US" sz="2400" b="1" dirty="0" smtClean="0">
                <a:cs typeface="Arial" charset="0"/>
              </a:rPr>
              <a:t>Anything to discuss *</a:t>
            </a:r>
          </a:p>
          <a:p>
            <a:pPr lvl="1" eaLnBrk="1" hangingPunct="1">
              <a:buFont typeface="Calibri" pitchFamily="34" charset="0"/>
              <a:buAutoNum type="arabicPeriod"/>
              <a:defRPr/>
            </a:pPr>
            <a:r>
              <a:rPr lang="en-US" altLang="en-US" sz="2400" b="1" dirty="0" smtClean="0">
                <a:cs typeface="Arial" charset="0"/>
              </a:rPr>
              <a:t>Overall* </a:t>
            </a:r>
          </a:p>
          <a:p>
            <a:pPr eaLnBrk="1" hangingPunct="1">
              <a:defRPr/>
            </a:pPr>
            <a:endParaRPr lang="en-US" altLang="en-US" sz="900" dirty="0" smtClean="0">
              <a:cs typeface="Arial" charset="0"/>
            </a:endParaRPr>
          </a:p>
        </p:txBody>
      </p:sp>
      <p:sp>
        <p:nvSpPr>
          <p:cNvPr id="21507" name="Title 1"/>
          <p:cNvSpPr>
            <a:spLocks noGrp="1"/>
          </p:cNvSpPr>
          <p:nvPr>
            <p:ph type="title"/>
          </p:nvPr>
        </p:nvSpPr>
        <p:spPr>
          <a:xfrm>
            <a:off x="0" y="0"/>
            <a:ext cx="3905250" cy="1700213"/>
          </a:xfrm>
          <a:solidFill>
            <a:schemeClr val="bg1"/>
          </a:solidFill>
        </p:spPr>
        <p:txBody>
          <a:bodyPr/>
          <a:lstStyle/>
          <a:p>
            <a:r>
              <a:rPr lang="en-US" altLang="en-US" dirty="0" smtClean="0"/>
              <a:t>Macro Monthly Reports </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00213"/>
            <a:ext cx="3921125"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740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496888" y="-198438"/>
            <a:ext cx="8229600" cy="1143001"/>
          </a:xfrm>
        </p:spPr>
        <p:txBody>
          <a:bodyPr/>
          <a:lstStyle/>
          <a:p>
            <a:pPr eaLnBrk="1" hangingPunct="1"/>
            <a:r>
              <a:rPr lang="en-US" altLang="en-US" sz="3200" dirty="0" smtClean="0">
                <a:solidFill>
                  <a:srgbClr val="E30F0F"/>
                </a:solidFill>
              </a:rPr>
              <a:t>Suggested Readings</a:t>
            </a:r>
          </a:p>
        </p:txBody>
      </p:sp>
      <p:sp>
        <p:nvSpPr>
          <p:cNvPr id="49155" name="Content Placeholder 1"/>
          <p:cNvSpPr>
            <a:spLocks noGrp="1"/>
          </p:cNvSpPr>
          <p:nvPr>
            <p:ph idx="1"/>
          </p:nvPr>
        </p:nvSpPr>
        <p:spPr>
          <a:xfrm>
            <a:off x="0" y="790575"/>
            <a:ext cx="9247188" cy="5519738"/>
          </a:xfrm>
          <a:solidFill>
            <a:schemeClr val="bg1"/>
          </a:solidFill>
        </p:spPr>
        <p:txBody>
          <a:bodyPr>
            <a:normAutofit fontScale="92500" lnSpcReduction="10000"/>
          </a:bodyPr>
          <a:lstStyle/>
          <a:p>
            <a:pPr marL="365125" indent="-255588" eaLnBrk="1" hangingPunct="1">
              <a:buFont typeface="Wingdings 3" pitchFamily="18" charset="2"/>
              <a:buChar char=""/>
            </a:pPr>
            <a:r>
              <a:rPr lang="en-US" altLang="en-US" sz="2300" smtClean="0"/>
              <a:t>Bogo, M. &amp; Vayda, E. (1998). </a:t>
            </a:r>
            <a:r>
              <a:rPr lang="en-US" altLang="en-US" sz="2300" i="1" smtClean="0"/>
              <a:t>The practice of field instruction in social work: Theory and process</a:t>
            </a:r>
            <a:r>
              <a:rPr lang="en-US" altLang="en-US" sz="2300" smtClean="0"/>
              <a:t> (2</a:t>
            </a:r>
            <a:r>
              <a:rPr lang="en-US" altLang="en-US" sz="2300" baseline="30000" smtClean="0"/>
              <a:t>nd</a:t>
            </a:r>
            <a:r>
              <a:rPr lang="en-US" altLang="en-US" sz="2300" smtClean="0"/>
              <a:t> ed.). New York: Columbia Univ Press.</a:t>
            </a:r>
          </a:p>
          <a:p>
            <a:pPr marL="365125" indent="-255588" eaLnBrk="1" hangingPunct="1">
              <a:buFont typeface="Wingdings 3" pitchFamily="18" charset="2"/>
              <a:buChar char=""/>
            </a:pPr>
            <a:r>
              <a:rPr lang="en-US" altLang="en-US" sz="2300" smtClean="0"/>
              <a:t>Deal, K (2000). The usefulness of developmental stage models for clinical social work students: an exploratory  study. </a:t>
            </a:r>
            <a:r>
              <a:rPr lang="en-US" altLang="en-US" sz="2300" i="1" smtClean="0"/>
              <a:t>The Clinical Supervisor</a:t>
            </a:r>
            <a:r>
              <a:rPr lang="en-US" altLang="en-US" sz="2300" smtClean="0"/>
              <a:t>, 1-19.</a:t>
            </a:r>
          </a:p>
          <a:p>
            <a:pPr marL="365125" indent="-255588" eaLnBrk="1" hangingPunct="1">
              <a:buFont typeface="Wingdings 3" pitchFamily="18" charset="2"/>
              <a:buChar char=""/>
            </a:pPr>
            <a:r>
              <a:rPr lang="en-US" altLang="en-US" sz="2300" smtClean="0"/>
              <a:t>Hendricks, C. O., Finch, J. B., &amp; Franks, C. L. (2005). </a:t>
            </a:r>
            <a:r>
              <a:rPr lang="en-US" altLang="en-US" sz="2300" i="1" smtClean="0"/>
              <a:t>Learning to teach, teaching to learn</a:t>
            </a:r>
            <a:r>
              <a:rPr lang="en-US" altLang="en-US" sz="2300" smtClean="0"/>
              <a:t>. Alexandria, VA: Council on Social Work Education.</a:t>
            </a:r>
          </a:p>
          <a:p>
            <a:pPr marL="365125" indent="-255588" eaLnBrk="1" hangingPunct="1">
              <a:buFont typeface="Wingdings 3" pitchFamily="18" charset="2"/>
              <a:buChar char=""/>
            </a:pPr>
            <a:r>
              <a:rPr lang="en-US" altLang="en-US" sz="2300" smtClean="0"/>
              <a:t>Friedman, B. D. &amp; Neuman, K. M. (2001). Allegiances in social work education. </a:t>
            </a:r>
            <a:r>
              <a:rPr lang="en-US" altLang="en-US" sz="2300" i="1" smtClean="0"/>
              <a:t>Journal of Teaching in Social Work, 21</a:t>
            </a:r>
            <a:r>
              <a:rPr lang="en-US" altLang="en-US" sz="2300" smtClean="0"/>
              <a:t>(3/4), 123-135.</a:t>
            </a:r>
          </a:p>
          <a:p>
            <a:pPr marL="365125" indent="-255588" eaLnBrk="1" hangingPunct="1">
              <a:buFont typeface="Wingdings 3" pitchFamily="18" charset="2"/>
              <a:buChar char=""/>
            </a:pPr>
            <a:r>
              <a:rPr lang="en-US" altLang="en-US" sz="2300" smtClean="0"/>
              <a:t>Garthwait, C. L. (2011). </a:t>
            </a:r>
            <a:r>
              <a:rPr lang="en-US" altLang="en-US" sz="2300" i="1" smtClean="0"/>
              <a:t>The social work practicum: A guide and workbook for students</a:t>
            </a:r>
            <a:r>
              <a:rPr lang="en-US" altLang="en-US" sz="2300" smtClean="0"/>
              <a:t>. Boston: Allyn &amp; Bacon.</a:t>
            </a:r>
          </a:p>
          <a:p>
            <a:pPr marL="365125" indent="-255588" eaLnBrk="1" hangingPunct="1">
              <a:buFont typeface="Wingdings 3" pitchFamily="18" charset="2"/>
              <a:buChar char=""/>
            </a:pPr>
            <a:r>
              <a:rPr lang="en-US" altLang="en-US" sz="2300" smtClean="0"/>
              <a:t>Shulman, L. (1993) </a:t>
            </a:r>
            <a:r>
              <a:rPr lang="en-US" altLang="en-US" sz="2300" i="1" smtClean="0"/>
              <a:t>Teaching the helping skills</a:t>
            </a:r>
            <a:r>
              <a:rPr lang="en-US" altLang="en-US" sz="2300" smtClean="0"/>
              <a:t>. Council on Social Work Education; 2nd edition.</a:t>
            </a:r>
          </a:p>
          <a:p>
            <a:pPr marL="365125" indent="-255588" eaLnBrk="1" hangingPunct="1">
              <a:buFont typeface="Wingdings 3" pitchFamily="18" charset="2"/>
              <a:buChar char=""/>
            </a:pPr>
            <a:r>
              <a:rPr lang="en-US" altLang="en-US" sz="2300" smtClean="0"/>
              <a:t>Wilson, S. J. (1981). </a:t>
            </a:r>
            <a:r>
              <a:rPr lang="en-US" altLang="en-US" sz="2300" i="1" smtClean="0"/>
              <a:t>Field instruction: Techniques for supervisors</a:t>
            </a:r>
            <a:r>
              <a:rPr lang="en-US" altLang="en-US" sz="2300" smtClean="0"/>
              <a:t>. New York: The Free Press. </a:t>
            </a:r>
          </a:p>
          <a:p>
            <a:pPr marL="365125" indent="-255588" eaLnBrk="1" hangingPunct="1">
              <a:buFont typeface="Wingdings 3" pitchFamily="18" charset="2"/>
              <a:buChar char=""/>
            </a:pPr>
            <a:r>
              <a:rPr lang="en-US" altLang="en-US" sz="2300" smtClean="0"/>
              <a:t>Wilson, S. J. (1980). </a:t>
            </a:r>
            <a:r>
              <a:rPr lang="en-US" altLang="en-US" sz="2300" i="1" smtClean="0"/>
              <a:t>Recording: guidelines for social workers</a:t>
            </a:r>
            <a:r>
              <a:rPr lang="en-US" altLang="en-US" sz="2300" smtClean="0"/>
              <a:t>. New York: The Free Press.</a:t>
            </a:r>
          </a:p>
          <a:p>
            <a:pPr marL="365125" indent="-255588" eaLnBrk="1" hangingPunct="1">
              <a:buFont typeface="Wingdings 3" pitchFamily="18" charset="2"/>
              <a:buChar char=""/>
            </a:pPr>
            <a:endParaRPr lang="en-US" altLang="en-US" sz="2400" smtClean="0"/>
          </a:p>
        </p:txBody>
      </p:sp>
    </p:spTree>
    <p:extLst>
      <p:ext uri="{BB962C8B-B14F-4D97-AF65-F5344CB8AC3E}">
        <p14:creationId xmlns:p14="http://schemas.microsoft.com/office/powerpoint/2010/main" val="240983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099"/>
            <a:ext cx="8229600" cy="1143000"/>
          </a:xfrm>
        </p:spPr>
        <p:txBody>
          <a:bodyPr>
            <a:normAutofit/>
          </a:bodyPr>
          <a:lstStyle/>
          <a:p>
            <a:r>
              <a:rPr lang="en-US" dirty="0" smtClean="0"/>
              <a:t>Location of Videos &amp; Resources</a:t>
            </a:r>
            <a:endParaRPr lang="en-US" dirty="0"/>
          </a:p>
        </p:txBody>
      </p:sp>
      <p:pic>
        <p:nvPicPr>
          <p:cNvPr id="4" name="Content Placeholder 3"/>
          <p:cNvPicPr>
            <a:picLocks noGrp="1" noChangeAspect="1"/>
          </p:cNvPicPr>
          <p:nvPr>
            <p:ph idx="1"/>
          </p:nvPr>
        </p:nvPicPr>
        <p:blipFill rotWithShape="1">
          <a:blip r:embed="rId3"/>
          <a:srcRect l="4718" r="12578" b="10996"/>
          <a:stretch/>
        </p:blipFill>
        <p:spPr>
          <a:xfrm>
            <a:off x="303888" y="1281826"/>
            <a:ext cx="8536224" cy="5167378"/>
          </a:xfrm>
          <a:prstGeom prst="rect">
            <a:avLst/>
          </a:prstGeom>
        </p:spPr>
      </p:pic>
      <p:sp>
        <p:nvSpPr>
          <p:cNvPr id="6" name="Left Arrow 5"/>
          <p:cNvSpPr/>
          <p:nvPr/>
        </p:nvSpPr>
        <p:spPr>
          <a:xfrm rot="360331">
            <a:off x="4860518" y="5160024"/>
            <a:ext cx="3037478" cy="967638"/>
          </a:xfrm>
          <a:prstGeom prst="lef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DA0000"/>
              </a:solidFill>
            </a:endParaRPr>
          </a:p>
        </p:txBody>
      </p:sp>
      <p:sp>
        <p:nvSpPr>
          <p:cNvPr id="3" name="TextBox 2"/>
          <p:cNvSpPr txBox="1"/>
          <p:nvPr/>
        </p:nvSpPr>
        <p:spPr>
          <a:xfrm rot="311856">
            <a:off x="5287108" y="5439508"/>
            <a:ext cx="1922584" cy="369332"/>
          </a:xfrm>
          <a:prstGeom prst="rect">
            <a:avLst/>
          </a:prstGeom>
          <a:noFill/>
        </p:spPr>
        <p:txBody>
          <a:bodyPr wrap="square" rtlCol="0">
            <a:spAutoFit/>
          </a:bodyPr>
          <a:lstStyle/>
          <a:p>
            <a:r>
              <a:rPr lang="en-US" b="1" dirty="0" smtClean="0"/>
              <a:t>STUDENT VIDEOS</a:t>
            </a:r>
            <a:endParaRPr lang="en-US" b="1" dirty="0"/>
          </a:p>
        </p:txBody>
      </p:sp>
      <p:sp>
        <p:nvSpPr>
          <p:cNvPr id="7" name="Left Arrow 6"/>
          <p:cNvSpPr/>
          <p:nvPr/>
        </p:nvSpPr>
        <p:spPr>
          <a:xfrm rot="193371">
            <a:off x="2949656" y="3714603"/>
            <a:ext cx="3037478" cy="967638"/>
          </a:xfrm>
          <a:prstGeom prst="left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DA0000"/>
              </a:solidFill>
            </a:endParaRPr>
          </a:p>
        </p:txBody>
      </p:sp>
      <p:sp>
        <p:nvSpPr>
          <p:cNvPr id="8" name="TextBox 7"/>
          <p:cNvSpPr txBox="1"/>
          <p:nvPr/>
        </p:nvSpPr>
        <p:spPr>
          <a:xfrm rot="213740">
            <a:off x="3008258" y="4026882"/>
            <a:ext cx="3005690" cy="369332"/>
          </a:xfrm>
          <a:prstGeom prst="rect">
            <a:avLst/>
          </a:prstGeom>
          <a:noFill/>
        </p:spPr>
        <p:txBody>
          <a:bodyPr wrap="square" rtlCol="0">
            <a:spAutoFit/>
          </a:bodyPr>
          <a:lstStyle/>
          <a:p>
            <a:r>
              <a:rPr lang="en-US" b="1" dirty="0" smtClean="0"/>
              <a:t>FIELD INSTRUCTOR VIDEOS</a:t>
            </a:r>
            <a:endParaRPr lang="en-US" b="1" dirty="0"/>
          </a:p>
        </p:txBody>
      </p:sp>
    </p:spTree>
    <p:extLst>
      <p:ext uri="{BB962C8B-B14F-4D97-AF65-F5344CB8AC3E}">
        <p14:creationId xmlns:p14="http://schemas.microsoft.com/office/powerpoint/2010/main" val="237287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l="18674" t="19032" r="66069" b="10545"/>
          <a:stretch>
            <a:fillRect/>
          </a:stretch>
        </p:blipFill>
        <p:spPr bwMode="auto">
          <a:xfrm>
            <a:off x="3899646" y="2052953"/>
            <a:ext cx="2259108" cy="319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txBox="1">
            <a:spLocks/>
          </p:cNvSpPr>
          <p:nvPr/>
        </p:nvSpPr>
        <p:spPr bwMode="auto">
          <a:xfrm>
            <a:off x="3301546" y="349805"/>
            <a:ext cx="56774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smtClean="0"/>
              <a:t> </a:t>
            </a:r>
          </a:p>
          <a:p>
            <a:pPr algn="ctr">
              <a:spcBef>
                <a:spcPct val="0"/>
              </a:spcBef>
              <a:buFontTx/>
              <a:buNone/>
            </a:pPr>
            <a:endParaRPr lang="en-US" altLang="en-US" sz="4400" dirty="0"/>
          </a:p>
          <a:p>
            <a:pPr algn="ctr">
              <a:spcBef>
                <a:spcPct val="0"/>
              </a:spcBef>
              <a:buFontTx/>
              <a:buNone/>
            </a:pPr>
            <a:r>
              <a:rPr lang="en-US" altLang="en-US" sz="2000" b="1" i="1" dirty="0" smtClean="0"/>
              <a:t>Field at a Glance</a:t>
            </a:r>
            <a:r>
              <a:rPr lang="en-US" altLang="en-US" sz="2000" dirty="0" smtClean="0"/>
              <a:t>: two-page summary that includes definitions of terms, helpful resources, summary of field assignments, and our contact information </a:t>
            </a:r>
            <a:endParaRPr lang="en-US" altLang="en-US" sz="2000" dirty="0"/>
          </a:p>
        </p:txBody>
      </p:sp>
      <p:sp>
        <p:nvSpPr>
          <p:cNvPr id="6" name="Title 1"/>
          <p:cNvSpPr txBox="1">
            <a:spLocks/>
          </p:cNvSpPr>
          <p:nvPr/>
        </p:nvSpPr>
        <p:spPr bwMode="auto">
          <a:xfrm>
            <a:off x="-910577" y="326049"/>
            <a:ext cx="69236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smtClean="0"/>
              <a:t> Handouts on website: </a:t>
            </a:r>
          </a:p>
          <a:p>
            <a:pPr algn="ctr">
              <a:spcBef>
                <a:spcPct val="0"/>
              </a:spcBef>
              <a:buFontTx/>
              <a:buNone/>
            </a:pPr>
            <a:endParaRPr lang="en-US" altLang="en-US" sz="4400" dirty="0"/>
          </a:p>
          <a:p>
            <a:pPr algn="ctr">
              <a:spcBef>
                <a:spcPct val="0"/>
              </a:spcBef>
              <a:buFontTx/>
              <a:buNone/>
            </a:pPr>
            <a:endParaRPr lang="en-US" altLang="en-US" sz="2400" dirty="0"/>
          </a:p>
        </p:txBody>
      </p:sp>
      <p:pic>
        <p:nvPicPr>
          <p:cNvPr id="1026"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67598" y="3798606"/>
            <a:ext cx="3198674" cy="23990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5029200" y="5581783"/>
            <a:ext cx="2401635"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000" b="1" i="1" dirty="0" smtClean="0"/>
              <a:t>The Field Manual</a:t>
            </a:r>
            <a:r>
              <a:rPr lang="en-US" altLang="en-US" sz="2000" dirty="0" smtClean="0"/>
              <a:t> includes the SSW Field Policy for students and FI</a:t>
            </a:r>
            <a:endParaRPr lang="en-US" altLang="en-US" sz="2000" dirty="0"/>
          </a:p>
        </p:txBody>
      </p:sp>
      <p:pic>
        <p:nvPicPr>
          <p:cNvPr id="1028" name="Picture 4" descr="Image preview"/>
          <p:cNvPicPr>
            <a:picLocks noChangeAspect="1" noChangeArrowheads="1"/>
          </p:cNvPicPr>
          <p:nvPr/>
        </p:nvPicPr>
        <p:blipFill rotWithShape="1">
          <a:blip r:embed="rId5">
            <a:extLst>
              <a:ext uri="{28A0092B-C50C-407E-A947-70E740481C1C}">
                <a14:useLocalDpi xmlns:a14="http://schemas.microsoft.com/office/drawing/2010/main" val="0"/>
              </a:ext>
            </a:extLst>
          </a:blip>
          <a:srcRect l="11654" t="-2720" r="6119" b="2720"/>
          <a:stretch/>
        </p:blipFill>
        <p:spPr bwMode="auto">
          <a:xfrm rot="5400000">
            <a:off x="138277" y="1317732"/>
            <a:ext cx="3308689" cy="3017848"/>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Box 3"/>
          <p:cNvSpPr txBox="1">
            <a:spLocks noChangeArrowheads="1"/>
          </p:cNvSpPr>
          <p:nvPr/>
        </p:nvSpPr>
        <p:spPr bwMode="auto">
          <a:xfrm>
            <a:off x="628405" y="3628539"/>
            <a:ext cx="2506565"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i="1" dirty="0" smtClean="0"/>
              <a:t>The Field Instructor  Orientation Manual </a:t>
            </a:r>
            <a:r>
              <a:rPr lang="en-US" altLang="en-US" sz="2000" dirty="0" smtClean="0"/>
              <a:t>includes PowerPoints from this orientation and other helpful materials specifically developed for Field Instructors</a:t>
            </a:r>
            <a:endParaRPr lang="en-US" altLang="en-US" sz="2000" dirty="0"/>
          </a:p>
        </p:txBody>
      </p:sp>
      <p:sp>
        <p:nvSpPr>
          <p:cNvPr id="3" name="TextBox 2"/>
          <p:cNvSpPr txBox="1"/>
          <p:nvPr/>
        </p:nvSpPr>
        <p:spPr>
          <a:xfrm>
            <a:off x="5416062" y="2227385"/>
            <a:ext cx="813955"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292524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52"/>
            <a:ext cx="8229600" cy="1143000"/>
          </a:xfrm>
          <a:solidFill>
            <a:schemeClr val="bg1"/>
          </a:solidFill>
        </p:spPr>
        <p:txBody>
          <a:bodyPr/>
          <a:lstStyle/>
          <a:p>
            <a:r>
              <a:rPr lang="en-US" dirty="0" smtClean="0"/>
              <a:t>Faculty Field Liaison: Role</a:t>
            </a:r>
            <a:endParaRPr lang="en-US" dirty="0"/>
          </a:p>
        </p:txBody>
      </p:sp>
      <p:sp>
        <p:nvSpPr>
          <p:cNvPr id="3" name="Content Placeholder 2"/>
          <p:cNvSpPr>
            <a:spLocks noGrp="1"/>
          </p:cNvSpPr>
          <p:nvPr>
            <p:ph idx="1"/>
          </p:nvPr>
        </p:nvSpPr>
        <p:spPr>
          <a:xfrm>
            <a:off x="0" y="1367652"/>
            <a:ext cx="9063990" cy="5261748"/>
          </a:xfrm>
        </p:spPr>
        <p:txBody>
          <a:bodyPr>
            <a:normAutofit fontScale="85000" lnSpcReduction="10000"/>
          </a:bodyPr>
          <a:lstStyle/>
          <a:p>
            <a:pPr fontAlgn="t"/>
            <a:r>
              <a:rPr lang="en-US" dirty="0" smtClean="0"/>
              <a:t>Employee </a:t>
            </a:r>
            <a:r>
              <a:rPr lang="en-US" dirty="0"/>
              <a:t>of UMB: Social Worker hired to support the educational placement</a:t>
            </a:r>
          </a:p>
          <a:p>
            <a:pPr fontAlgn="t"/>
            <a:r>
              <a:rPr lang="en-US" dirty="0"/>
              <a:t>Connection between </a:t>
            </a:r>
            <a:r>
              <a:rPr lang="en-US" dirty="0" smtClean="0"/>
              <a:t>field </a:t>
            </a:r>
            <a:r>
              <a:rPr lang="en-US" dirty="0"/>
              <a:t>instructor, student  and </a:t>
            </a:r>
            <a:r>
              <a:rPr lang="en-US" dirty="0" smtClean="0"/>
              <a:t>UMB</a:t>
            </a:r>
          </a:p>
          <a:p>
            <a:pPr fontAlgn="t"/>
            <a:r>
              <a:rPr lang="en-US" dirty="0" smtClean="0"/>
              <a:t>Monitors progress </a:t>
            </a:r>
            <a:r>
              <a:rPr lang="en-US" dirty="0"/>
              <a:t>in field: </a:t>
            </a:r>
            <a:r>
              <a:rPr lang="en-US" dirty="0" smtClean="0"/>
              <a:t>reviews </a:t>
            </a:r>
            <a:r>
              <a:rPr lang="en-US" dirty="0"/>
              <a:t>work submitted in EFN and visit </a:t>
            </a:r>
            <a:r>
              <a:rPr lang="en-US" dirty="0" smtClean="0"/>
              <a:t>at least once a semester/visit </a:t>
            </a:r>
            <a:r>
              <a:rPr lang="en-US" dirty="0"/>
              <a:t>more often if </a:t>
            </a:r>
            <a:r>
              <a:rPr lang="en-US" dirty="0" smtClean="0"/>
              <a:t>needed</a:t>
            </a:r>
          </a:p>
          <a:p>
            <a:pPr fontAlgn="t"/>
            <a:r>
              <a:rPr lang="en-US" dirty="0" smtClean="0"/>
              <a:t>Determines </a:t>
            </a:r>
            <a:r>
              <a:rPr lang="en-US" dirty="0"/>
              <a:t>grade for </a:t>
            </a:r>
            <a:r>
              <a:rPr lang="en-US" dirty="0" smtClean="0"/>
              <a:t>field; assists to dev tasks to aid learning </a:t>
            </a:r>
          </a:p>
          <a:p>
            <a:pPr fontAlgn="t"/>
            <a:r>
              <a:rPr lang="en-US" dirty="0" smtClean="0"/>
              <a:t>FIRST level of SSW Problem </a:t>
            </a:r>
            <a:r>
              <a:rPr lang="en-US" dirty="0"/>
              <a:t>Solving </a:t>
            </a:r>
            <a:endParaRPr lang="en-US" dirty="0" smtClean="0"/>
          </a:p>
          <a:p>
            <a:pPr fontAlgn="t"/>
            <a:r>
              <a:rPr lang="en-US" dirty="0" smtClean="0"/>
              <a:t>Helps to make </a:t>
            </a:r>
            <a:r>
              <a:rPr lang="en-US" dirty="0"/>
              <a:t>the connection between course work and social work practice</a:t>
            </a:r>
          </a:p>
          <a:p>
            <a:pPr fontAlgn="t"/>
            <a:r>
              <a:rPr lang="en-US" dirty="0" smtClean="0"/>
              <a:t>Student use </a:t>
            </a:r>
            <a:r>
              <a:rPr lang="en-US" dirty="0"/>
              <a:t>the liaison as a resource for answering questions, discussing concerns</a:t>
            </a:r>
          </a:p>
          <a:p>
            <a:pPr marL="0" indent="0" fontAlgn="t">
              <a:buNone/>
            </a:pPr>
            <a:endParaRPr lang="en-US" dirty="0"/>
          </a:p>
          <a:p>
            <a:endParaRPr lang="en-US" dirty="0"/>
          </a:p>
        </p:txBody>
      </p:sp>
    </p:spTree>
    <p:extLst>
      <p:ext uri="{BB962C8B-B14F-4D97-AF65-F5344CB8AC3E}">
        <p14:creationId xmlns:p14="http://schemas.microsoft.com/office/powerpoint/2010/main" val="157476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62566722"/>
              </p:ext>
            </p:extLst>
          </p:nvPr>
        </p:nvGraphicFramePr>
        <p:xfrm>
          <a:off x="1051560" y="1348740"/>
          <a:ext cx="7235190" cy="5192737"/>
        </p:xfrm>
        <a:graphic>
          <a:graphicData uri="http://schemas.openxmlformats.org/drawingml/2006/table">
            <a:tbl>
              <a:tblPr firstRow="1" bandRow="1">
                <a:tableStyleId>{5C22544A-7EE6-4342-B048-85BDC9FD1C3A}</a:tableStyleId>
              </a:tblPr>
              <a:tblGrid>
                <a:gridCol w="7235190">
                  <a:extLst>
                    <a:ext uri="{9D8B030D-6E8A-4147-A177-3AD203B41FA5}">
                      <a16:colId xmlns:a16="http://schemas.microsoft.com/office/drawing/2014/main" val="20000"/>
                    </a:ext>
                  </a:extLst>
                </a:gridCol>
              </a:tblGrid>
              <a:tr h="9855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latin typeface="Arial" panose="020B0604020202020204" pitchFamily="34" charset="0"/>
                          <a:cs typeface="Arial" panose="020B0604020202020204" pitchFamily="34" charset="0"/>
                        </a:rPr>
                        <a:t>FACULTY</a:t>
                      </a:r>
                      <a:r>
                        <a:rPr lang="en-US" altLang="en-US" sz="2400" b="1" baseline="0" dirty="0" smtClean="0">
                          <a:solidFill>
                            <a:schemeClr val="tx1"/>
                          </a:solidFill>
                          <a:latin typeface="Arial" panose="020B0604020202020204" pitchFamily="34" charset="0"/>
                          <a:cs typeface="Arial" panose="020B0604020202020204" pitchFamily="34" charset="0"/>
                        </a:rPr>
                        <a:t> </a:t>
                      </a:r>
                      <a:r>
                        <a:rPr lang="en-US" altLang="en-US" sz="2400" b="1" dirty="0" smtClean="0">
                          <a:solidFill>
                            <a:schemeClr val="tx1"/>
                          </a:solidFill>
                          <a:latin typeface="Arial" panose="020B0604020202020204" pitchFamily="34" charset="0"/>
                          <a:cs typeface="Arial" panose="020B0604020202020204" pitchFamily="34" charset="0"/>
                        </a:rPr>
                        <a:t>FIELD LIAISON                                             </a:t>
                      </a:r>
                      <a:r>
                        <a:rPr lang="en-US" altLang="en-US" sz="2400" b="0" dirty="0" smtClean="0">
                          <a:solidFill>
                            <a:schemeClr val="tx1"/>
                          </a:solidFill>
                          <a:latin typeface="Arial" panose="020B0604020202020204" pitchFamily="34" charset="0"/>
                          <a:cs typeface="Arial" panose="020B0604020202020204" pitchFamily="34" charset="0"/>
                        </a:rPr>
                        <a:t>(Classroom Faculty or Adjunct Faculty) </a:t>
                      </a:r>
                      <a:endParaRPr lang="en-US" sz="2400" b="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344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en-US" sz="2400" b="1"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latin typeface="Arial" panose="020B0604020202020204" pitchFamily="34" charset="0"/>
                          <a:cs typeface="Arial" panose="020B0604020202020204" pitchFamily="34" charset="0"/>
                        </a:rPr>
                        <a:t>SSW FIELD COORDINATOR</a:t>
                      </a:r>
                      <a:endParaRPr lang="en-US" sz="2400" b="1" dirty="0" smtClean="0">
                        <a:solidFill>
                          <a:schemeClr val="tx1"/>
                        </a:solidFill>
                        <a:latin typeface="Arial" panose="020B0604020202020204" pitchFamily="34" charset="0"/>
                        <a:cs typeface="Arial" panose="020B0604020202020204" pitchFamily="34" charset="0"/>
                      </a:endParaRPr>
                    </a:p>
                    <a:p>
                      <a:pPr algn="ctr"/>
                      <a:endParaRPr lang="en-US" sz="2400" b="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2383">
                <a:tc>
                  <a:txBody>
                    <a:bodyPr/>
                    <a:lstStyle/>
                    <a:p>
                      <a:pPr algn="ctr"/>
                      <a:endParaRPr lang="en-US" altLang="en-US" sz="2400" b="1" dirty="0" smtClean="0">
                        <a:latin typeface="Arial" panose="020B0604020202020204" pitchFamily="34" charset="0"/>
                        <a:cs typeface="Arial" panose="020B0604020202020204" pitchFamily="34" charset="0"/>
                      </a:endParaRPr>
                    </a:p>
                    <a:p>
                      <a:pPr algn="ctr"/>
                      <a:r>
                        <a:rPr lang="en-US" altLang="en-US" sz="2400" b="1" dirty="0" smtClean="0">
                          <a:latin typeface="Arial" panose="020B0604020202020204" pitchFamily="34" charset="0"/>
                          <a:cs typeface="Arial" panose="020B0604020202020204" pitchFamily="34" charset="0"/>
                        </a:rPr>
                        <a:t>AGENCY FIELD INSTRUCTOR </a:t>
                      </a:r>
                      <a:endParaRPr lang="en-US" sz="2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45867">
                <a:tc>
                  <a:txBody>
                    <a:bodyPr/>
                    <a:lstStyle/>
                    <a:p>
                      <a:pPr algn="ctr"/>
                      <a:endParaRPr lang="en-US" sz="2400" b="1" dirty="0" smtClean="0">
                        <a:solidFill>
                          <a:schemeClr val="tx1"/>
                        </a:solidFill>
                        <a:latin typeface="Arial" panose="020B0604020202020204" pitchFamily="34" charset="0"/>
                        <a:cs typeface="Arial" panose="020B0604020202020204" pitchFamily="34" charset="0"/>
                      </a:endParaRPr>
                    </a:p>
                    <a:p>
                      <a:pPr algn="ctr"/>
                      <a:r>
                        <a:rPr lang="en-US" sz="2400" b="1" dirty="0" smtClean="0">
                          <a:solidFill>
                            <a:schemeClr val="tx1"/>
                          </a:solidFill>
                          <a:latin typeface="Arial" panose="020B0604020202020204" pitchFamily="34" charset="0"/>
                          <a:cs typeface="Arial" panose="020B0604020202020204" pitchFamily="34" charset="0"/>
                        </a:rPr>
                        <a:t>AGENCY TASK SUPERVISOR</a:t>
                      </a:r>
                      <a:endParaRPr lang="en-US" sz="2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84473">
                <a:tc>
                  <a:txBody>
                    <a:bodyPr/>
                    <a:lstStyle/>
                    <a:p>
                      <a:pPr algn="ctr"/>
                      <a:endParaRPr lang="en-US" sz="2400" b="1" dirty="0" smtClean="0">
                        <a:solidFill>
                          <a:schemeClr val="tx1"/>
                        </a:solidFill>
                        <a:latin typeface="Arial" panose="020B0604020202020204" pitchFamily="34" charset="0"/>
                        <a:cs typeface="Arial" panose="020B0604020202020204" pitchFamily="34" charset="0"/>
                      </a:endParaRPr>
                    </a:p>
                    <a:p>
                      <a:pPr algn="ctr"/>
                      <a:r>
                        <a:rPr lang="en-US" sz="2400" b="1" dirty="0" smtClean="0">
                          <a:solidFill>
                            <a:schemeClr val="tx1"/>
                          </a:solidFill>
                          <a:latin typeface="Arial" panose="020B0604020202020204" pitchFamily="34" charset="0"/>
                          <a:cs typeface="Arial" panose="020B0604020202020204" pitchFamily="34" charset="0"/>
                        </a:rPr>
                        <a:t>AGENCY</a:t>
                      </a:r>
                      <a:r>
                        <a:rPr lang="en-US" sz="2400" b="1" baseline="0"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FIELD COORDINATOR</a:t>
                      </a:r>
                      <a:endParaRPr lang="en-US" sz="2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2468880" y="477827"/>
            <a:ext cx="4583430" cy="461665"/>
          </a:xfrm>
          <a:prstGeom prst="rect">
            <a:avLst/>
          </a:prstGeom>
          <a:noFill/>
          <a:ln w="57150">
            <a:solidFill>
              <a:srgbClr val="C00000"/>
            </a:solidFill>
          </a:ln>
        </p:spPr>
        <p:txBody>
          <a:bodyPr wrap="square" rtlCol="0">
            <a:spAutoFit/>
          </a:bodyPr>
          <a:lstStyle/>
          <a:p>
            <a:pPr algn="ctr"/>
            <a:r>
              <a:rPr lang="en-US" sz="2400" b="1" dirty="0" smtClean="0">
                <a:latin typeface="Arial" panose="020B0604020202020204" pitchFamily="34" charset="0"/>
                <a:cs typeface="Arial" panose="020B0604020202020204" pitchFamily="34" charset="0"/>
              </a:rPr>
              <a:t>ROLES in FIELD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7517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MMPROD_UNIQUE_FOLDER" val="C:\Users\ajudson\Documents\EPAS ON LINE combined F Inst training revised3_ajc_pptx\Assets\Collaboration42932\"/>
  <p:tag name="MMPROD_INTERACTION_RESOURCE_COUNT" val="0"/>
  <p:tag name="MMPROD_SWF_SOURCE" val="C:\Program Files (x86)\Adobe\Adobe Presenter 9.0\gallery\interactions\Collaboration\Collaboration.swf"/>
  <p:tag name="MMPROD_NO_PUBLISH" val="TRUE"/>
  <p:tag name="MMPROD_IS_WIDGET" val="TRUE"/>
  <p:tag name="MMPROD_WIDGET_LIFETIME" val="RESTOFTHEPRESENTATION"/>
  <p:tag name="MMPROD_WIDGET_ISVISIBLE" val="FALSE"/>
  <p:tag name="MMPROD_WIDGET_ISCOLLABORATION" val="TRUE"/>
  <p:tag name="MMPROD_WIDGET_DATAXML" val="&lt;object&gt;&lt;property id=&quot;moduleID&quot;&gt;&lt;string&gt;ModuleID&lt;/string&gt;&lt;/property&gt;&lt;property id=&quot;moduleDesc&quot;&gt;&lt;null/&gt;&lt;/property&gt;&lt;property id=&quot;collaborationEnabled&quot;&gt;&lt;false/&gt;&lt;/property&gt;&lt;property id=&quot;m_AnalyticsEnabled&quot;&gt;&lt;true/&gt;&lt;/property&gt;&lt;property id=&quot;module_name&quot;&gt;&lt;string&gt;EPAS ON LINE combined F Inst training revised3_ajc&lt;/string&gt;&lt;/property&gt;&lt;property id=&quot;collabScore&quot;&gt;&lt;number&gt;0&lt;/number&gt;&lt;/property&gt;&lt;property id=&quot;sendData&quot;&gt;&lt;true/&gt;&lt;/property&gt;&lt;property id=&quot;serverurl&quot;&gt;&lt;string&gt;http://als.adobe.com/ALSServer/Services/DataGathererService.cfc?method=GatherData&lt;/string&gt;&lt;/property&gt;&lt;property id=&quot;adobeID&quot;&gt;&lt;string&gt;&lt;/string&gt;&lt;/property&gt;&lt;property id=&quot;registrationDone&quot;&gt;&lt;false/&gt;&lt;/property&gt;&lt;property id=&quot;moduleVersion&quot;&gt;&lt;null/&gt;&lt;/property&gt;&lt;/object&gt;"/>
  <p:tag name="MMPROD_WIDGET_ENABLECOLLABORATION" val="FALSE"/>
  <p:tag name="MMPROD_WIDGET_ENABLEANALYTICS" val="FALSE"/>
  <p:tag name="MMPROD_WIDGET_INCLUDEINQUIZ" val="FALSE"/>
  <p:tag name="MMPROD_WIDGET_PASSSCOREASPERCENT" val="TRUE"/>
  <p:tag name="MMPROD_WIDGET_COLLABORATIONPASSSCORE" val="0"/>
  <p:tag name="PRESENTER_SHAPETEXTINFO" val="&lt;ShapeTextInfo&gt;&lt;TableIndex row=&quot;-1&quot; col=&quot;-1&quot;&gt;&lt;linesCount val=&quot;0&quot;/&gt;&lt;/TableIndex&gt;&lt;/ShapeTextInfo&gt;"/>
  <p:tag name="MMPROD_SWF_FILE" val="0;C:\Users\ajudson\Dropbox\EPAS ON LINE combined F Inst training revised3_ajc2_pptx\Assets\Collaboration42932\Collaboration.sw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TotalTime>
  <Words>4402</Words>
  <Application>Microsoft Office PowerPoint</Application>
  <PresentationFormat>On-screen Show (4:3)</PresentationFormat>
  <Paragraphs>582</Paragraphs>
  <Slides>56</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Courier New</vt:lpstr>
      <vt:lpstr>Times New Roman</vt:lpstr>
      <vt:lpstr>Verdana</vt:lpstr>
      <vt:lpstr>Wingdings</vt:lpstr>
      <vt:lpstr>Wingdings 3</vt:lpstr>
      <vt:lpstr>Office Theme</vt:lpstr>
      <vt:lpstr>NEW Faculty Field Liaison Orientation 2020-2021  Gisele Ferretto, MSW,LCSW-C </vt:lpstr>
      <vt:lpstr>Announcements Regarding CEUs</vt:lpstr>
      <vt:lpstr>Please review the NEW Field Instructors videos</vt:lpstr>
      <vt:lpstr>Also please view the  NEW Student Field Orientation Videos</vt:lpstr>
      <vt:lpstr>PowerPoint Presentation</vt:lpstr>
      <vt:lpstr>Location of Videos &amp; Resources</vt:lpstr>
      <vt:lpstr>PowerPoint Presentation</vt:lpstr>
      <vt:lpstr>Faculty Field Liaison: Role</vt:lpstr>
      <vt:lpstr>PowerPoint Presentation</vt:lpstr>
      <vt:lpstr>PowerPoint Presentation</vt:lpstr>
      <vt:lpstr>Questions?</vt:lpstr>
      <vt:lpstr>FIELD is a COURSE</vt:lpstr>
      <vt:lpstr>You are supporting the field instructor and student  for the achieve of                                       9 Core Social Work Competencies  </vt:lpstr>
      <vt:lpstr>Refer to 2015  CSWE EPAS:       9 Core Competencies and Behaviors Handout </vt:lpstr>
      <vt:lpstr>PowerPoint Presentation</vt:lpstr>
      <vt:lpstr>Students have a  BLACKBOARD COURSE for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the Classroom-FOUNDATION</vt:lpstr>
      <vt:lpstr>Link to the Classroom- ADV</vt:lpstr>
      <vt:lpstr>Relationship Relationship Relationship</vt:lpstr>
      <vt:lpstr>THE LIAISON VISIT</vt:lpstr>
      <vt:lpstr>Field INSTRUCTION: Supervision </vt:lpstr>
      <vt:lpstr>Teachable Moments</vt:lpstr>
      <vt:lpstr>Some POSSIBLE situations to anticipate  the need  of the liaison  </vt:lpstr>
      <vt:lpstr>Concerns: student/agency</vt:lpstr>
      <vt:lpstr>Tools for Learning &amp; Liaison Role : 1. Learning Agreement 2. Assessments of Student Progress 3. Process Recordings 4. Monthly Reports</vt:lpstr>
      <vt:lpstr>PowerPoint Presentation</vt:lpstr>
      <vt:lpstr>PowerPoint Presentation</vt:lpstr>
      <vt:lpstr>PowerPoint Presentation</vt:lpstr>
      <vt:lpstr>PowerPoint Presentation</vt:lpstr>
      <vt:lpstr>PowerPoint Presentation</vt:lpstr>
      <vt:lpstr>Assessment of Student’s                  Level of Competency &amp; Liaison Role  </vt:lpstr>
      <vt:lpstr>PowerPoint Presentation</vt:lpstr>
      <vt:lpstr>Concerns about student’s skills/competencies/ performance </vt:lpstr>
      <vt:lpstr>Performance Improvement Plan</vt:lpstr>
      <vt:lpstr>END OF SEMESTER: Student Assessment </vt:lpstr>
      <vt:lpstr>PowerPoint Presentation</vt:lpstr>
      <vt:lpstr>Rating Criteria</vt:lpstr>
      <vt:lpstr>PowerPoint Presentation</vt:lpstr>
      <vt:lpstr>The Process Recording:  The Social Work Student’s Reflection and Role Of Liaison </vt:lpstr>
      <vt:lpstr> Requirements </vt:lpstr>
      <vt:lpstr>PowerPoint Presentation</vt:lpstr>
      <vt:lpstr>PowerPoint Presentation</vt:lpstr>
      <vt:lpstr>PowerPoint Presentation</vt:lpstr>
      <vt:lpstr>Field Instructor PR Comments </vt:lpstr>
      <vt:lpstr>Liaison Activities Concerning  Process Recordings</vt:lpstr>
      <vt:lpstr>Monthly Reports:  Keeping on Track  And Role Of Liaison    </vt:lpstr>
      <vt:lpstr>Foundation &amp; Clinical  Monthly Reports </vt:lpstr>
      <vt:lpstr>Macro Monthly Reports </vt:lpstr>
      <vt:lpstr>Suggested Readings</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SSW-550-008-13</cp:lastModifiedBy>
  <cp:revision>188</cp:revision>
  <cp:lastPrinted>2020-08-31T22:05:19Z</cp:lastPrinted>
  <dcterms:created xsi:type="dcterms:W3CDTF">2011-06-24T14:29:15Z</dcterms:created>
  <dcterms:modified xsi:type="dcterms:W3CDTF">2020-09-01T15:15:45Z</dcterms:modified>
</cp:coreProperties>
</file>