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</p:sldMasterIdLst>
  <p:notesMasterIdLst>
    <p:notesMasterId r:id="rId7"/>
  </p:notesMasterIdLst>
  <p:handoutMasterIdLst>
    <p:handoutMasterId r:id="rId8"/>
  </p:handoutMasterIdLst>
  <p:sldIdLst>
    <p:sldId id="398" r:id="rId2"/>
    <p:sldId id="399" r:id="rId3"/>
    <p:sldId id="400" r:id="rId4"/>
    <p:sldId id="401" r:id="rId5"/>
    <p:sldId id="402" r:id="rId6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9CD9539-6719-495B-9AE5-7F8E0A90A5A4}">
          <p14:sldIdLst>
            <p14:sldId id="398"/>
          </p14:sldIdLst>
        </p14:section>
        <p14:section name="Untitled Section" id="{476F1F20-B6F7-4B43-BB27-DE4D59CD5236}">
          <p14:sldIdLst>
            <p14:sldId id="399"/>
            <p14:sldId id="400"/>
            <p14:sldId id="401"/>
            <p14:sldId id="40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  <p15:guide id="3" orient="horz" pos="2904">
          <p15:clr>
            <a:srgbClr val="A4A3A4"/>
          </p15:clr>
        </p15:guide>
        <p15:guide id="4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lsh, Gerri" initials="GM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D1"/>
    <a:srgbClr val="233E66"/>
    <a:srgbClr val="3A7D9B"/>
    <a:srgbClr val="758348"/>
    <a:srgbClr val="FFD043"/>
    <a:srgbClr val="FFD969"/>
    <a:srgbClr val="FB483D"/>
    <a:srgbClr val="5C594C"/>
    <a:srgbClr val="9EC40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4" autoAdjust="0"/>
    <p:restoredTop sz="95992" autoAdjust="0"/>
  </p:normalViewPr>
  <p:slideViewPr>
    <p:cSldViewPr>
      <p:cViewPr varScale="1">
        <p:scale>
          <a:sx n="107" d="100"/>
          <a:sy n="107" d="100"/>
        </p:scale>
        <p:origin x="954" y="114"/>
      </p:cViewPr>
      <p:guideLst>
        <p:guide orient="horz" pos="1620"/>
        <p:guide pos="2880"/>
        <p:guide orient="horz" pos="2160"/>
      </p:guideLst>
    </p:cSldViewPr>
  </p:slideViewPr>
  <p:outlineViewPr>
    <p:cViewPr>
      <p:scale>
        <a:sx n="33" d="100"/>
        <a:sy n="33" d="100"/>
      </p:scale>
      <p:origin x="0" y="277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578" y="-91"/>
      </p:cViewPr>
      <p:guideLst>
        <p:guide orient="horz" pos="3024"/>
        <p:guide pos="2304"/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298" tIns="46148" rIns="92298" bIns="4614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298" tIns="46148" rIns="92298" bIns="46148" rtlCol="0"/>
          <a:lstStyle>
            <a:lvl1pPr algn="r">
              <a:defRPr sz="1200"/>
            </a:lvl1pPr>
          </a:lstStyle>
          <a:p>
            <a:fld id="{DB8C82DF-4414-4908-A15D-B94BF03DA320}" type="datetimeFigureOut">
              <a:rPr lang="en-US" smtClean="0"/>
              <a:t>1/3/2018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298" tIns="46148" rIns="92298" bIns="4614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298" tIns="46148" rIns="92298" bIns="46148" rtlCol="0" anchor="b"/>
          <a:lstStyle>
            <a:lvl1pPr algn="r">
              <a:defRPr sz="1200"/>
            </a:lvl1pPr>
          </a:lstStyle>
          <a:p>
            <a:fld id="{3BEB2A8A-575A-4EE7-B48C-CA8062469F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99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298" tIns="46148" rIns="92298" bIns="4614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298" tIns="46148" rIns="92298" bIns="46148" rtlCol="0"/>
          <a:lstStyle>
            <a:lvl1pPr algn="r">
              <a:defRPr sz="1200"/>
            </a:lvl1pPr>
          </a:lstStyle>
          <a:p>
            <a:fld id="{4533E6FA-165B-40E8-A136-A4DF8CB186BD}" type="datetimeFigureOut">
              <a:rPr lang="en-US" smtClean="0"/>
              <a:t>1/3/2018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8" tIns="46148" rIns="92298" bIns="4614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vert="horz" lIns="92298" tIns="46148" rIns="92298" bIns="4614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298" tIns="46148" rIns="92298" bIns="4614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298" tIns="46148" rIns="92298" bIns="46148" rtlCol="0" anchor="b"/>
          <a:lstStyle>
            <a:lvl1pPr algn="r">
              <a:defRPr sz="1200"/>
            </a:lvl1pPr>
          </a:lstStyle>
          <a:p>
            <a:fld id="{DED4E7F9-BA4B-42FC-8C9F-826FE4ED95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075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0412"/>
            <a:fld id="{CC34DA99-2C4F-4BC8-9F4A-BAFBC58B6896}" type="slidenum">
              <a:rPr lang="ja-JP" altLang="en-US" smtClean="0">
                <a:cs typeface="Arial" charset="0"/>
              </a:rPr>
              <a:pPr defTabSz="940412"/>
              <a:t>2</a:t>
            </a:fld>
            <a:endParaRPr lang="en-US" altLang="ja-JP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969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0412"/>
            <a:fld id="{CC34DA99-2C4F-4BC8-9F4A-BAFBC58B6896}" type="slidenum">
              <a:rPr lang="ja-JP" altLang="en-US" smtClean="0">
                <a:cs typeface="Arial" charset="0"/>
              </a:rPr>
              <a:pPr defTabSz="940412"/>
              <a:t>3</a:t>
            </a:fld>
            <a:endParaRPr lang="en-US" altLang="ja-JP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890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xfrm>
            <a:off x="943931" y="4446502"/>
            <a:ext cx="5189214" cy="4214663"/>
          </a:xfrm>
          <a:noFill/>
        </p:spPr>
        <p:txBody>
          <a:bodyPr lIns="94032" tIns="47014" rIns="94032" bIns="47014"/>
          <a:lstStyle/>
          <a:p>
            <a:pPr lvl="2"/>
            <a:r>
              <a:rPr lang="en-US" altLang="en-US" sz="1800"/>
              <a:t>Capture respondents’ money management cycle (sources of income, methods of receiving funds, participation in banking, methods of spending/bill paying)</a:t>
            </a:r>
          </a:p>
          <a:p>
            <a:pPr lvl="2"/>
            <a:r>
              <a:rPr lang="en-US" altLang="en-US" sz="1800"/>
              <a:t>Revise and update mortgage section</a:t>
            </a:r>
          </a:p>
          <a:p>
            <a:pPr lvl="2"/>
            <a:r>
              <a:rPr lang="en-US" altLang="en-US" sz="1800"/>
              <a:t>Additional debt questions</a:t>
            </a:r>
          </a:p>
          <a:p>
            <a:endParaRPr lang="en-US" altLang="en-US" smtClean="0"/>
          </a:p>
        </p:txBody>
      </p:sp>
      <p:sp>
        <p:nvSpPr>
          <p:cNvPr id="27652" name="Slide Number Placeholder 3"/>
          <p:cNvSpPr txBox="1">
            <a:spLocks noGrp="1"/>
          </p:cNvSpPr>
          <p:nvPr/>
        </p:nvSpPr>
        <p:spPr bwMode="auto">
          <a:xfrm>
            <a:off x="4009702" y="8894603"/>
            <a:ext cx="3067373" cy="468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032" tIns="47014" rIns="94032" bIns="47014" anchor="b"/>
          <a:lstStyle>
            <a:lvl1pPr algn="l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5013" indent="-282575" algn="l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30300" indent="-225425" algn="l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82738" indent="-225425" algn="l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35175" indent="-225425" algn="l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92375" indent="-225425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49575" indent="-225425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06775" indent="-225425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63975" indent="-225425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fld id="{B969CF2E-07D1-4670-A966-04D8E2E08381}" type="slidenum">
              <a:rPr lang="ja-JP" altLang="en-US">
                <a:cs typeface="Arial" charset="0"/>
              </a:rPr>
              <a:pPr algn="r">
                <a:spcBef>
                  <a:spcPct val="0"/>
                </a:spcBef>
              </a:pPr>
              <a:t>4</a:t>
            </a:fld>
            <a:endParaRPr lang="en-US" altLang="ja-JP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722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xfrm>
            <a:off x="943931" y="4446502"/>
            <a:ext cx="5189214" cy="4214663"/>
          </a:xfrm>
          <a:noFill/>
        </p:spPr>
        <p:txBody>
          <a:bodyPr lIns="94032" tIns="47014" rIns="94032" bIns="47014"/>
          <a:lstStyle/>
          <a:p>
            <a:pPr lvl="2"/>
            <a:r>
              <a:rPr lang="en-US" altLang="en-US" sz="1800"/>
              <a:t>Capture respondents’ money management cycle (sources of income, methods of receiving funds, participation in banking, methods of spending/bill paying)</a:t>
            </a:r>
          </a:p>
          <a:p>
            <a:pPr lvl="2"/>
            <a:r>
              <a:rPr lang="en-US" altLang="en-US" sz="1800"/>
              <a:t>Revise and update mortgage section</a:t>
            </a:r>
          </a:p>
          <a:p>
            <a:pPr lvl="2"/>
            <a:r>
              <a:rPr lang="en-US" altLang="en-US" sz="1800"/>
              <a:t>Additional debt questions</a:t>
            </a:r>
          </a:p>
          <a:p>
            <a:endParaRPr lang="en-US" altLang="en-US" smtClean="0"/>
          </a:p>
        </p:txBody>
      </p:sp>
      <p:sp>
        <p:nvSpPr>
          <p:cNvPr id="27652" name="Slide Number Placeholder 3"/>
          <p:cNvSpPr txBox="1">
            <a:spLocks noGrp="1"/>
          </p:cNvSpPr>
          <p:nvPr/>
        </p:nvSpPr>
        <p:spPr bwMode="auto">
          <a:xfrm>
            <a:off x="4009702" y="8894603"/>
            <a:ext cx="3067373" cy="468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032" tIns="47014" rIns="94032" bIns="47014" anchor="b"/>
          <a:lstStyle>
            <a:lvl1pPr algn="l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5013" indent="-282575" algn="l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30300" indent="-225425" algn="l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82738" indent="-225425" algn="l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35175" indent="-225425" algn="l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92375" indent="-225425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49575" indent="-225425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06775" indent="-225425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63975" indent="-225425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fld id="{B969CF2E-07D1-4670-A966-04D8E2E08381}" type="slidenum">
              <a:rPr lang="ja-JP" altLang="en-US">
                <a:cs typeface="Arial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ja-JP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576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62983"/>
            <a:ext cx="9144000" cy="2175620"/>
          </a:xfrm>
          <a:solidFill>
            <a:schemeClr val="accent3">
              <a:lumMod val="75000"/>
            </a:schemeClr>
          </a:solidFill>
        </p:spPr>
        <p:txBody>
          <a:bodyPr/>
          <a:lstStyle>
            <a:lvl1pPr>
              <a:defRPr b="0" i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41800"/>
            <a:ext cx="6400800" cy="1397000"/>
          </a:xfrm>
        </p:spPr>
        <p:txBody>
          <a:bodyPr>
            <a:normAutofit/>
          </a:bodyPr>
          <a:lstStyle>
            <a:lvl1pPr marL="0" indent="0" algn="ctr">
              <a:buNone/>
              <a:defRPr sz="2400" b="0" i="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416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Copyright FINRA 2016 | </a:t>
            </a:r>
            <a:fld id="{C5B4B70F-39B2-48CD-8970-8B162E173E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732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9860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9860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Copyright FINRA 2016 | </a:t>
            </a:r>
            <a:fld id="{C5B4B70F-39B2-48CD-8970-8B162E173E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63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Copyright FINRA 2016 | </a:t>
            </a:r>
            <a:fld id="{C5B4B70F-39B2-48CD-8970-8B162E173E5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2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Who Are We?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142237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4C2ED2C-9210-4800-B5B8-26F740026292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&lt;#&gt;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Copyright FINRA 2017 | </a:t>
            </a:r>
            <a:fld id="{C5B4B70F-39B2-48CD-8970-8B162E173E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999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&lt;#&gt;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Copyright FINRA 2016 | </a:t>
            </a:r>
            <a:fld id="{C5B4B70F-39B2-48CD-8970-8B162E173E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661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  <a:solidFill>
            <a:schemeClr val="accent3">
              <a:lumMod val="75000"/>
            </a:schemeClr>
          </a:solidFill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Copyright FINRA 2016 | </a:t>
            </a:r>
            <a:fld id="{C5B4B70F-39B2-48CD-8970-8B162E173E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458532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  <a:solidFill>
            <a:schemeClr val="accent3">
              <a:lumMod val="75000"/>
            </a:schemeClr>
          </a:solidFill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Copyright FINRA 2016 | </a:t>
            </a:r>
            <a:fld id="{C5B4B70F-39B2-48CD-8970-8B162E173E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270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21-23, 2017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D3AB-CFC8-4D16-81A1-45838328BA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51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Copyright FINRA 2016 | </a:t>
            </a:r>
            <a:fld id="{C5B4B70F-39B2-48CD-8970-8B162E173E5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26" name="Picture 2" descr="C:\Users\MottolaG\Desktop\finra-logo.png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91200"/>
            <a:ext cx="1714500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1084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317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75000"/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00200"/>
            <a:ext cx="9144000" cy="2438404"/>
          </a:xfrm>
        </p:spPr>
        <p:txBody>
          <a:bodyPr>
            <a:normAutofit/>
          </a:bodyPr>
          <a:lstStyle/>
          <a:p>
            <a:r>
              <a:rPr lang="en-US" b="1" dirty="0" smtClean="0"/>
              <a:t>The National Financial Capability Study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41800"/>
            <a:ext cx="6400800" cy="18542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b="1" dirty="0" smtClean="0"/>
              <a:t>Third annual Financial Capability and Asset Convening Event</a:t>
            </a:r>
          </a:p>
          <a:p>
            <a:pPr lvl="0"/>
            <a:endParaRPr lang="en-US" b="1" dirty="0"/>
          </a:p>
          <a:p>
            <a:pPr lvl="0"/>
            <a:r>
              <a:rPr lang="en-US" b="1" dirty="0" smtClean="0"/>
              <a:t>January 10, 2018</a:t>
            </a:r>
          </a:p>
          <a:p>
            <a:pPr lvl="0"/>
            <a:endParaRPr lang="en-US" b="1" dirty="0"/>
          </a:p>
          <a:p>
            <a:pPr lvl="0"/>
            <a:r>
              <a:rPr lang="en-US" b="1" dirty="0" smtClean="0"/>
              <a:t>Gary R. Mottola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095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36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National Financial Capability Study (NFCS)</a:t>
            </a:r>
            <a:endParaRPr lang="en-US" dirty="0"/>
          </a:p>
        </p:txBody>
      </p:sp>
      <p:sp>
        <p:nvSpPr>
          <p:cNvPr id="65136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524000"/>
            <a:ext cx="8229600" cy="4419600"/>
          </a:xfrm>
        </p:spPr>
        <p:txBody>
          <a:bodyPr>
            <a:normAutofit lnSpcReduction="10000"/>
          </a:bodyPr>
          <a:lstStyle/>
          <a:p>
            <a:pPr lvl="1" eaLnBrk="1" hangingPunct="1">
              <a:buClr>
                <a:schemeClr val="tx2">
                  <a:lumMod val="75000"/>
                </a:schemeClr>
              </a:buClr>
            </a:pPr>
            <a:r>
              <a:rPr lang="en-US" sz="2200" dirty="0" smtClean="0"/>
              <a:t>Monitor and better understand financial capability among adult (18+) Americans</a:t>
            </a:r>
          </a:p>
          <a:p>
            <a:pPr lvl="1" eaLnBrk="1" hangingPunct="1">
              <a:buClr>
                <a:schemeClr val="tx2">
                  <a:lumMod val="75000"/>
                </a:schemeClr>
              </a:buClr>
            </a:pPr>
            <a:r>
              <a:rPr lang="en-US" sz="2200" dirty="0" smtClean="0"/>
              <a:t>Four components of financial capability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altLang="en-US" sz="2200" dirty="0" smtClean="0"/>
              <a:t>Three </a:t>
            </a:r>
            <a:r>
              <a:rPr lang="en-US" altLang="en-US" sz="2200" dirty="0"/>
              <a:t>waves—2009, 2012, and </a:t>
            </a:r>
            <a:r>
              <a:rPr lang="en-US" altLang="en-US" sz="2200" dirty="0" smtClean="0"/>
              <a:t>2015 (2018 wave in process)</a:t>
            </a:r>
            <a:endParaRPr lang="en-US" altLang="en-US" sz="2200" dirty="0"/>
          </a:p>
          <a:p>
            <a:pPr lvl="1" eaLnBrk="1" hangingPunct="1">
              <a:buClr>
                <a:schemeClr val="tx2">
                  <a:lumMod val="75000"/>
                </a:schemeClr>
              </a:buClr>
            </a:pPr>
            <a:r>
              <a:rPr lang="en-US" sz="2200" dirty="0" smtClean="0"/>
              <a:t>National and Investor populations</a:t>
            </a:r>
          </a:p>
          <a:p>
            <a:pPr lvl="1" eaLnBrk="1" hangingPunct="1">
              <a:buClr>
                <a:schemeClr val="tx2">
                  <a:lumMod val="75000"/>
                </a:schemeClr>
              </a:buClr>
            </a:pPr>
            <a:r>
              <a:rPr lang="en-US" sz="2200" dirty="0" smtClean="0"/>
              <a:t>Funded by the FINRA Foundation</a:t>
            </a:r>
          </a:p>
          <a:p>
            <a:pPr lvl="1" eaLnBrk="1" hangingPunct="1">
              <a:buClr>
                <a:schemeClr val="tx2">
                  <a:lumMod val="75000"/>
                </a:schemeClr>
              </a:buClr>
            </a:pPr>
            <a:r>
              <a:rPr lang="en-US" sz="2200" dirty="0" smtClean="0"/>
              <a:t>Resources</a:t>
            </a:r>
          </a:p>
          <a:p>
            <a:pPr lvl="2">
              <a:buClr>
                <a:schemeClr val="tx2">
                  <a:lumMod val="75000"/>
                </a:schemeClr>
              </a:buClr>
            </a:pPr>
            <a:r>
              <a:rPr lang="en-US" sz="2000" b="1" dirty="0" smtClean="0">
                <a:solidFill>
                  <a:schemeClr val="tx2"/>
                </a:solidFill>
              </a:rPr>
              <a:t>www.USFinancialCapability.org</a:t>
            </a:r>
          </a:p>
          <a:p>
            <a:pPr lvl="2">
              <a:buClr>
                <a:schemeClr val="tx2">
                  <a:lumMod val="75000"/>
                </a:schemeClr>
              </a:buClr>
            </a:pPr>
            <a:r>
              <a:rPr lang="en-US" sz="2000" b="1" smtClean="0">
                <a:solidFill>
                  <a:schemeClr val="tx2"/>
                </a:solidFill>
              </a:rPr>
              <a:t>“Understanding </a:t>
            </a:r>
            <a:r>
              <a:rPr lang="en-US" sz="2000" b="1" dirty="0">
                <a:solidFill>
                  <a:schemeClr val="tx2"/>
                </a:solidFill>
              </a:rPr>
              <a:t>and Using Data from the National </a:t>
            </a:r>
            <a:r>
              <a:rPr lang="en-US" sz="2000" b="1" dirty="0" smtClean="0">
                <a:solidFill>
                  <a:schemeClr val="tx2"/>
                </a:solidFill>
              </a:rPr>
              <a:t>Financial </a:t>
            </a:r>
            <a:r>
              <a:rPr lang="en-US" sz="2000" b="1" smtClean="0">
                <a:solidFill>
                  <a:schemeClr val="tx2"/>
                </a:solidFill>
              </a:rPr>
              <a:t>Capability Study”</a:t>
            </a:r>
            <a:endParaRPr lang="en-US" sz="2000" b="1" dirty="0" smtClean="0">
              <a:solidFill>
                <a:schemeClr val="tx2"/>
              </a:solidFill>
            </a:endParaRPr>
          </a:p>
          <a:p>
            <a:pPr marL="1147763" lvl="2" indent="0">
              <a:buClr>
                <a:schemeClr val="tx2">
                  <a:lumMod val="75000"/>
                </a:schemeClr>
              </a:buClr>
              <a:buNone/>
            </a:pPr>
            <a:r>
              <a:rPr lang="en-US" sz="2000" i="1" dirty="0" smtClean="0"/>
              <a:t>Family </a:t>
            </a:r>
            <a:r>
              <a:rPr lang="en-US" sz="2000" i="1" dirty="0"/>
              <a:t>and Consumer Sciences Research Journal</a:t>
            </a:r>
            <a:r>
              <a:rPr lang="en-US" sz="2000" dirty="0"/>
              <a:t>, 46(1), 2017</a:t>
            </a:r>
          </a:p>
          <a:p>
            <a:pPr marL="1147763" lvl="2" indent="0">
              <a:buClr>
                <a:schemeClr val="tx2">
                  <a:lumMod val="75000"/>
                </a:schemeClr>
              </a:buClr>
              <a:buNone/>
            </a:pPr>
            <a:r>
              <a:rPr lang="en-US" sz="2000" dirty="0"/>
              <a:t>Mottola and Kieffer</a:t>
            </a:r>
          </a:p>
          <a:p>
            <a:pPr lvl="2">
              <a:buClr>
                <a:schemeClr val="tx2">
                  <a:lumMod val="75000"/>
                </a:schemeClr>
              </a:buClr>
            </a:pPr>
            <a:endParaRPr lang="en-US" sz="2200" dirty="0" smtClean="0"/>
          </a:p>
          <a:p>
            <a:pPr lvl="2">
              <a:buClr>
                <a:schemeClr val="tx2">
                  <a:lumMod val="75000"/>
                </a:schemeClr>
              </a:buClr>
            </a:pPr>
            <a:endParaRPr lang="en-US" sz="2000" dirty="0" smtClean="0"/>
          </a:p>
          <a:p>
            <a:pPr lvl="2">
              <a:buClr>
                <a:schemeClr val="tx2">
                  <a:lumMod val="75000"/>
                </a:schemeClr>
              </a:buClr>
            </a:pPr>
            <a:endParaRPr lang="en-US" sz="2000" dirty="0" smtClean="0"/>
          </a:p>
          <a:p>
            <a:pPr lvl="1">
              <a:buClr>
                <a:schemeClr val="tx2">
                  <a:lumMod val="75000"/>
                </a:schemeClr>
              </a:buClr>
            </a:pPr>
            <a:endParaRPr lang="en-US" altLang="en-US" sz="2400" dirty="0" smtClean="0"/>
          </a:p>
          <a:p>
            <a:pPr marL="457200" lvl="1" indent="0">
              <a:buClr>
                <a:schemeClr val="tx2">
                  <a:lumMod val="75000"/>
                </a:schemeClr>
              </a:buClr>
              <a:buNone/>
            </a:pPr>
            <a:endParaRPr lang="en-US" altLang="en-US" dirty="0" smtClean="0"/>
          </a:p>
          <a:p>
            <a:pPr lvl="1">
              <a:buClr>
                <a:schemeClr val="tx2">
                  <a:lumMod val="75000"/>
                </a:schemeClr>
              </a:buClr>
            </a:pPr>
            <a:endParaRPr lang="en-US" altLang="en-US" dirty="0" smtClean="0"/>
          </a:p>
          <a:p>
            <a:pPr lvl="1">
              <a:buClr>
                <a:schemeClr val="tx2">
                  <a:lumMod val="75000"/>
                </a:schemeClr>
              </a:buClr>
            </a:pPr>
            <a:endParaRPr lang="en-US" altLang="en-US" sz="2400" dirty="0"/>
          </a:p>
          <a:p>
            <a:pPr lvl="1" eaLnBrk="1" hangingPunct="1">
              <a:buClr>
                <a:schemeClr val="tx2">
                  <a:lumMod val="75000"/>
                </a:schemeClr>
              </a:buClr>
            </a:pPr>
            <a:endParaRPr lang="en-US" sz="2400" dirty="0" smtClean="0"/>
          </a:p>
          <a:p>
            <a:pPr lvl="1" eaLnBrk="1" hangingPunct="1">
              <a:buClr>
                <a:schemeClr val="tx2">
                  <a:lumMod val="75000"/>
                </a:schemeClr>
              </a:buClr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576426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3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3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36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Methodological Info</a:t>
            </a:r>
            <a:endParaRPr lang="en-US" dirty="0"/>
          </a:p>
        </p:txBody>
      </p:sp>
      <p:sp>
        <p:nvSpPr>
          <p:cNvPr id="65136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524000"/>
            <a:ext cx="8229600" cy="3962400"/>
          </a:xfrm>
        </p:spPr>
        <p:txBody>
          <a:bodyPr/>
          <a:lstStyle/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altLang="en-US" sz="2400" dirty="0" smtClean="0"/>
              <a:t>Surveys designed </a:t>
            </a:r>
            <a:r>
              <a:rPr lang="en-US" altLang="en-US" sz="2400" dirty="0"/>
              <a:t>by multidisciplinary </a:t>
            </a:r>
            <a:r>
              <a:rPr lang="en-US" altLang="en-US" sz="2400" dirty="0" smtClean="0"/>
              <a:t>teams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altLang="en-US" sz="2400" dirty="0" smtClean="0"/>
              <a:t>Surveys approx. 15 minutes in length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altLang="en-US" sz="2400" dirty="0" smtClean="0"/>
              <a:t>National sample size &gt; 25,000, approx. 500 per state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altLang="en-US" sz="2400" dirty="0" smtClean="0"/>
              <a:t>State, regional, and national weights based on ACS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altLang="en-US" sz="2400" dirty="0" smtClean="0"/>
              <a:t>Investor sample size = 2,000 (weight available)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altLang="en-US" sz="2400" dirty="0"/>
              <a:t>Online survey using non-probability panels and quota </a:t>
            </a:r>
            <a:r>
              <a:rPr lang="en-US" altLang="en-US" sz="2400" dirty="0" smtClean="0"/>
              <a:t>sampling</a:t>
            </a:r>
          </a:p>
          <a:p>
            <a:pPr lvl="1">
              <a:spcBef>
                <a:spcPts val="1200"/>
              </a:spcBef>
            </a:pPr>
            <a:r>
              <a:rPr lang="en-US" altLang="en-US" sz="2400" dirty="0"/>
              <a:t>SPSS and </a:t>
            </a:r>
            <a:r>
              <a:rPr lang="en-US" altLang="en-US" sz="2400" dirty="0" smtClean="0"/>
              <a:t>CSV </a:t>
            </a:r>
            <a:r>
              <a:rPr lang="en-US" altLang="en-US" sz="2400" dirty="0" smtClean="0"/>
              <a:t>formats (with robust documentation)</a:t>
            </a:r>
            <a:endParaRPr lang="en-US" altLang="en-US" sz="2400" dirty="0"/>
          </a:p>
          <a:p>
            <a:pPr marL="457200" lvl="1" indent="0">
              <a:spcBef>
                <a:spcPts val="1200"/>
              </a:spcBef>
              <a:buNone/>
            </a:pPr>
            <a:endParaRPr lang="en-US" altLang="en-US" sz="2400" dirty="0"/>
          </a:p>
          <a:p>
            <a:pPr lvl="1">
              <a:buClr>
                <a:schemeClr val="tx2">
                  <a:lumMod val="75000"/>
                </a:schemeClr>
              </a:buClr>
            </a:pPr>
            <a:endParaRPr lang="en-US" altLang="en-US" sz="2400" dirty="0" smtClean="0"/>
          </a:p>
          <a:p>
            <a:pPr lvl="1">
              <a:buClr>
                <a:schemeClr val="tx2">
                  <a:lumMod val="75000"/>
                </a:schemeClr>
              </a:buClr>
            </a:pPr>
            <a:endParaRPr lang="en-US" altLang="en-US" sz="2400" dirty="0"/>
          </a:p>
          <a:p>
            <a:pPr lvl="1">
              <a:buClr>
                <a:schemeClr val="tx2">
                  <a:lumMod val="75000"/>
                </a:schemeClr>
              </a:buClr>
            </a:pPr>
            <a:endParaRPr lang="en-US" altLang="en-US" dirty="0" smtClean="0"/>
          </a:p>
          <a:p>
            <a:pPr lvl="1">
              <a:buClr>
                <a:schemeClr val="tx2">
                  <a:lumMod val="75000"/>
                </a:schemeClr>
              </a:buClr>
            </a:pPr>
            <a:endParaRPr lang="en-US" altLang="en-US" dirty="0" smtClean="0"/>
          </a:p>
          <a:p>
            <a:pPr marL="457200" lvl="1" indent="0">
              <a:buClr>
                <a:schemeClr val="tx2">
                  <a:lumMod val="75000"/>
                </a:schemeClr>
              </a:buClr>
              <a:buNone/>
            </a:pPr>
            <a:endParaRPr lang="en-US" altLang="en-US" sz="3200" dirty="0" smtClean="0"/>
          </a:p>
          <a:p>
            <a:pPr lvl="1">
              <a:buClr>
                <a:schemeClr val="tx2">
                  <a:lumMod val="75000"/>
                </a:schemeClr>
              </a:buClr>
            </a:pPr>
            <a:endParaRPr lang="en-US" altLang="en-US" sz="3200" dirty="0" smtClean="0"/>
          </a:p>
          <a:p>
            <a:pPr lvl="1">
              <a:buClr>
                <a:schemeClr val="tx2">
                  <a:lumMod val="75000"/>
                </a:schemeClr>
              </a:buClr>
            </a:pPr>
            <a:endParaRPr lang="en-US" altLang="en-US" sz="2400" dirty="0"/>
          </a:p>
          <a:p>
            <a:pPr lvl="1" eaLnBrk="1" hangingPunct="1">
              <a:buClr>
                <a:schemeClr val="tx2">
                  <a:lumMod val="75000"/>
                </a:schemeClr>
              </a:buClr>
            </a:pPr>
            <a:endParaRPr lang="en-US" sz="2400" dirty="0" smtClean="0"/>
          </a:p>
          <a:p>
            <a:pPr lvl="1" eaLnBrk="1" hangingPunct="1">
              <a:buClr>
                <a:schemeClr val="tx2">
                  <a:lumMod val="75000"/>
                </a:schemeClr>
              </a:buClr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7519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5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5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5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5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5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3666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Inside Info</a:t>
            </a:r>
          </a:p>
        </p:txBody>
      </p:sp>
      <p:sp>
        <p:nvSpPr>
          <p:cNvPr id="6513667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457200" y="1447800"/>
            <a:ext cx="8307388" cy="4495800"/>
          </a:xfrm>
        </p:spPr>
        <p:txBody>
          <a:bodyPr>
            <a:normAutofit/>
          </a:bodyPr>
          <a:lstStyle/>
          <a:p>
            <a:pPr lvl="1" eaLnBrk="1" hangingPunct="1">
              <a:spcBef>
                <a:spcPts val="1200"/>
              </a:spcBef>
            </a:pPr>
            <a:r>
              <a:rPr lang="en-US" altLang="en-US" sz="2400" dirty="0" smtClean="0"/>
              <a:t>Survey is “wide and shallow”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en-US" sz="2400" dirty="0" smtClean="0"/>
              <a:t>Two-thirds of questions stable, one-third change wave to wave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en-US" sz="2400" dirty="0" smtClean="0"/>
              <a:t>Selected state oversamples (Municipal analysis is possible)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en-US" sz="2400" dirty="0" smtClean="0"/>
              <a:t>Public and “private” files available for free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en-US" sz="2400" dirty="0" smtClean="0"/>
              <a:t>Pre-packaged tracking data sets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en-US" sz="2400" dirty="0" smtClean="0"/>
              <a:t>NFCS in RAND American Life </a:t>
            </a:r>
            <a:r>
              <a:rPr lang="en-US" altLang="en-US" sz="2400" dirty="0" smtClean="0"/>
              <a:t>Panel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en-US" sz="2400" dirty="0" smtClean="0"/>
              <a:t>Coming soon—new education material and awards</a:t>
            </a:r>
            <a:endParaRPr lang="en-US" altLang="en-US" sz="2400" dirty="0" smtClean="0"/>
          </a:p>
          <a:p>
            <a:pPr marL="457200" lvl="1" indent="0" eaLnBrk="1" hangingPunct="1">
              <a:spcBef>
                <a:spcPts val="1200"/>
              </a:spcBef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3456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36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Selected NFCS Research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639762"/>
          </a:xfrm>
        </p:spPr>
        <p:txBody>
          <a:bodyPr/>
          <a:lstStyle/>
          <a:p>
            <a:r>
              <a:rPr lang="en-US" dirty="0" smtClean="0"/>
              <a:t>Populations Studied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905000"/>
            <a:ext cx="4040188" cy="3951288"/>
          </a:xfrm>
        </p:spPr>
        <p:txBody>
          <a:bodyPr/>
          <a:lstStyle/>
          <a:p>
            <a:r>
              <a:rPr lang="en-US" dirty="0" smtClean="0"/>
              <a:t>Millennials</a:t>
            </a:r>
          </a:p>
          <a:p>
            <a:r>
              <a:rPr lang="en-US" dirty="0" smtClean="0"/>
              <a:t>Renters</a:t>
            </a:r>
          </a:p>
          <a:p>
            <a:r>
              <a:rPr lang="en-US" dirty="0" smtClean="0"/>
              <a:t>Community College Students</a:t>
            </a:r>
          </a:p>
          <a:p>
            <a:r>
              <a:rPr lang="en-US" dirty="0" smtClean="0"/>
              <a:t>Retirees</a:t>
            </a:r>
          </a:p>
          <a:p>
            <a:r>
              <a:rPr lang="en-US" dirty="0" smtClean="0"/>
              <a:t>Investors</a:t>
            </a:r>
          </a:p>
          <a:p>
            <a:r>
              <a:rPr lang="en-US" dirty="0" smtClean="0"/>
              <a:t>Low Income households</a:t>
            </a:r>
          </a:p>
          <a:p>
            <a:r>
              <a:rPr lang="en-US" dirty="0" smtClean="0"/>
              <a:t>Native Americans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639762"/>
          </a:xfrm>
        </p:spPr>
        <p:txBody>
          <a:bodyPr/>
          <a:lstStyle/>
          <a:p>
            <a:r>
              <a:rPr lang="en-US" dirty="0" smtClean="0"/>
              <a:t>Topics Examined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645025" y="1905000"/>
            <a:ext cx="4041775" cy="39512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Financial Knowledge</a:t>
            </a:r>
          </a:p>
          <a:p>
            <a:r>
              <a:rPr lang="en-US" dirty="0" smtClean="0"/>
              <a:t>Student Loan Debt</a:t>
            </a:r>
          </a:p>
          <a:p>
            <a:r>
              <a:rPr lang="en-US" dirty="0" smtClean="0"/>
              <a:t>Financial Fragility</a:t>
            </a:r>
          </a:p>
          <a:p>
            <a:r>
              <a:rPr lang="en-US" dirty="0" smtClean="0"/>
              <a:t>Financial Advisor Usage</a:t>
            </a:r>
          </a:p>
          <a:p>
            <a:r>
              <a:rPr lang="en-US" dirty="0" smtClean="0"/>
              <a:t>Retirement Preparedness</a:t>
            </a:r>
          </a:p>
          <a:p>
            <a:r>
              <a:rPr lang="en-US" dirty="0" smtClean="0"/>
              <a:t>Credit Card Behavior</a:t>
            </a:r>
          </a:p>
          <a:p>
            <a:r>
              <a:rPr lang="en-US" dirty="0" smtClean="0"/>
              <a:t>AFS Usage</a:t>
            </a:r>
          </a:p>
          <a:p>
            <a:r>
              <a:rPr lang="en-US" dirty="0" smtClean="0"/>
              <a:t>Debt</a:t>
            </a:r>
          </a:p>
          <a:p>
            <a:r>
              <a:rPr lang="en-US" dirty="0" smtClean="0"/>
              <a:t>Investment Behavior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037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8">
      <a:dk1>
        <a:srgbClr val="000000"/>
      </a:dk1>
      <a:lt1>
        <a:srgbClr val="FFFFFF"/>
      </a:lt1>
      <a:dk2>
        <a:srgbClr val="233E66"/>
      </a:dk2>
      <a:lt2>
        <a:srgbClr val="EEECE1"/>
      </a:lt2>
      <a:accent1>
        <a:srgbClr val="0082D1"/>
      </a:accent1>
      <a:accent2>
        <a:srgbClr val="FB483C"/>
      </a:accent2>
      <a:accent3>
        <a:srgbClr val="93C305"/>
      </a:accent3>
      <a:accent4>
        <a:srgbClr val="233E66"/>
      </a:accent4>
      <a:accent5>
        <a:srgbClr val="3A7D9B"/>
      </a:accent5>
      <a:accent6>
        <a:srgbClr val="FFD043"/>
      </a:accent6>
      <a:hlink>
        <a:srgbClr val="0082D1"/>
      </a:hlink>
      <a:folHlink>
        <a:srgbClr val="9EC30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24745</TotalTime>
  <Words>317</Words>
  <Application>Microsoft Office PowerPoint</Application>
  <PresentationFormat>On-screen Show (4:3)</PresentationFormat>
  <Paragraphs>77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Calibri</vt:lpstr>
      <vt:lpstr>Courier New</vt:lpstr>
      <vt:lpstr>Office Theme</vt:lpstr>
      <vt:lpstr>The National Financial Capability Study</vt:lpstr>
      <vt:lpstr>National Financial Capability Study (NFCS)</vt:lpstr>
      <vt:lpstr>Methodological Info</vt:lpstr>
      <vt:lpstr>Inside Info</vt:lpstr>
      <vt:lpstr>Selected NFCS Research</vt:lpstr>
    </vt:vector>
  </TitlesOfParts>
  <Company>FINRA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Every Investor Needs to Know</dc:title>
  <dc:creator>Walsh, Gerri</dc:creator>
  <cp:lastModifiedBy>Mottola, Gary</cp:lastModifiedBy>
  <cp:revision>409</cp:revision>
  <cp:lastPrinted>2017-10-19T15:29:32Z</cp:lastPrinted>
  <dcterms:created xsi:type="dcterms:W3CDTF">2014-04-10T13:51:21Z</dcterms:created>
  <dcterms:modified xsi:type="dcterms:W3CDTF">2018-01-03T21:00:44Z</dcterms:modified>
</cp:coreProperties>
</file>