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61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B1F894-522B-D241-B712-4C414B71718C}" v="11" dt="2020-07-16T18:34:12.5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9"/>
    <p:restoredTop sz="96475"/>
  </p:normalViewPr>
  <p:slideViewPr>
    <p:cSldViewPr snapToGrid="0" snapToObjects="1">
      <p:cViewPr varScale="1">
        <p:scale>
          <a:sx n="69" d="100"/>
          <a:sy n="69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18186-B19D-5943-B230-1DA7662219F5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490D9-0C32-0548-9D6A-B00486FC5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2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C7FD6-6107-7D4C-A014-A727DF4CD602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ECB2A-AF0C-9A40-A0E7-2EDDDE85C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49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CB2A-AF0C-9A40-A0E7-2EDDDE85C5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3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CB2A-AF0C-9A40-A0E7-2EDDDE85C5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CB2A-AF0C-9A40-A0E7-2EDDDE85C5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7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14" y="6314300"/>
            <a:ext cx="1541433" cy="405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1807585" y="6139237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196" y="5449019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 userDrawn="1"/>
        </p:nvSpPr>
        <p:spPr>
          <a:xfrm>
            <a:off x="0" y="5403531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1680921" y="6107701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3463"/>
            <a:ext cx="1312559" cy="345145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120" y="528471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120" y="528471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196" y="5537126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96" y="5253659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 userDrawn="1"/>
        </p:nvSpPr>
        <p:spPr>
          <a:xfrm>
            <a:off x="326" y="5493864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2361"/>
            <a:ext cx="1654828" cy="4351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37023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412269"/>
            <a:ext cx="1312559" cy="345145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5" name="Rectangle 14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>
            <a:off x="-2459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-2459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-2383" y="554593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2" name="Rectangle 21"/>
          <p:cNvSpPr/>
          <p:nvPr userDrawn="1"/>
        </p:nvSpPr>
        <p:spPr>
          <a:xfrm>
            <a:off x="-2383" y="526246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 userDrawn="1"/>
        </p:nvSpPr>
        <p:spPr>
          <a:xfrm>
            <a:off x="-2253" y="550266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31" y="6314299"/>
            <a:ext cx="1541433" cy="4053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8" y="6445828"/>
            <a:ext cx="2785872" cy="146304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812008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4619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4423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1685344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460" y="6409888"/>
            <a:ext cx="1312559" cy="345145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>
            <a:off x="4543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 userDrawn="1"/>
        </p:nvSpPr>
        <p:spPr>
          <a:xfrm>
            <a:off x="4543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 userDrawn="1"/>
        </p:nvSpPr>
        <p:spPr>
          <a:xfrm>
            <a:off x="4619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4619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 userDrawn="1"/>
        </p:nvSpPr>
        <p:spPr>
          <a:xfrm>
            <a:off x="4749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27" y="6308786"/>
            <a:ext cx="1654828" cy="435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0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43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406013"/>
            <a:ext cx="1312559" cy="345145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5" name="Rectangle 14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76" y="554593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2" name="Rectangle 21"/>
          <p:cNvSpPr/>
          <p:nvPr userDrawn="1"/>
        </p:nvSpPr>
        <p:spPr>
          <a:xfrm>
            <a:off x="76" y="526246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 userDrawn="1"/>
        </p:nvSpPr>
        <p:spPr>
          <a:xfrm>
            <a:off x="206" y="550266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4299"/>
            <a:ext cx="1541433" cy="4053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5828"/>
            <a:ext cx="2785872" cy="146304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31" name="Freeform 30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424781"/>
            <a:ext cx="1312559" cy="345145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1" name="Rectangle 10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 userDrawn="1"/>
        </p:nvSpPr>
        <p:spPr>
          <a:xfrm>
            <a:off x="76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8" name="Rectangle 17"/>
          <p:cNvSpPr/>
          <p:nvPr userDrawn="1"/>
        </p:nvSpPr>
        <p:spPr>
          <a:xfrm>
            <a:off x="76" y="5262465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 userDrawn="1"/>
        </p:nvSpPr>
        <p:spPr>
          <a:xfrm>
            <a:off x="206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4300"/>
            <a:ext cx="1541433" cy="4053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5829"/>
            <a:ext cx="2785872" cy="146304"/>
          </a:xfrm>
          <a:prstGeom prst="rect">
            <a:avLst/>
          </a:prstGeom>
        </p:spPr>
      </p:pic>
      <p:sp>
        <p:nvSpPr>
          <p:cNvPr id="22" name="Freeform 21"/>
          <p:cNvSpPr/>
          <p:nvPr userDrawn="1"/>
        </p:nvSpPr>
        <p:spPr>
          <a:xfrm>
            <a:off x="1807585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196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 userDrawn="1"/>
        </p:nvSpPr>
        <p:spPr>
          <a:xfrm>
            <a:off x="0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 userDrawn="1"/>
        </p:nvSpPr>
        <p:spPr>
          <a:xfrm>
            <a:off x="1680921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12269"/>
            <a:ext cx="1312559" cy="345145"/>
          </a:xfrm>
          <a:prstGeom prst="rect">
            <a:avLst/>
          </a:prstGeom>
        </p:spPr>
      </p:pic>
      <p:sp>
        <p:nvSpPr>
          <p:cNvPr id="27" name="Freeform 26"/>
          <p:cNvSpPr/>
          <p:nvPr userDrawn="1"/>
        </p:nvSpPr>
        <p:spPr>
          <a:xfrm>
            <a:off x="12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120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 userDrawn="1"/>
        </p:nvSpPr>
        <p:spPr>
          <a:xfrm>
            <a:off x="196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196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 userDrawn="1"/>
        </p:nvSpPr>
        <p:spPr>
          <a:xfrm>
            <a:off x="326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11167"/>
            <a:ext cx="1654828" cy="4351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5829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8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343453"/>
            <a:ext cx="1312559" cy="345145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0" name="Rectangle 9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0" y="527704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0" y="527704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76" y="5529456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7" name="Rectangle 16"/>
          <p:cNvSpPr/>
          <p:nvPr userDrawn="1"/>
        </p:nvSpPr>
        <p:spPr>
          <a:xfrm>
            <a:off x="76" y="5245989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 userDrawn="1"/>
        </p:nvSpPr>
        <p:spPr>
          <a:xfrm>
            <a:off x="206" y="5486194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297824"/>
            <a:ext cx="1541433" cy="4053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29353"/>
            <a:ext cx="2785872" cy="146304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5578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7863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343453"/>
            <a:ext cx="1312559" cy="345145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0" name="Rectangle 9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4" name="Freeform 13"/>
          <p:cNvSpPr/>
          <p:nvPr userDrawn="1"/>
        </p:nvSpPr>
        <p:spPr>
          <a:xfrm>
            <a:off x="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 userDrawn="1"/>
        </p:nvSpPr>
        <p:spPr>
          <a:xfrm>
            <a:off x="7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7" name="Rectangle 16"/>
          <p:cNvSpPr/>
          <p:nvPr userDrawn="1"/>
        </p:nvSpPr>
        <p:spPr>
          <a:xfrm>
            <a:off x="76" y="526008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 userDrawn="1"/>
        </p:nvSpPr>
        <p:spPr>
          <a:xfrm>
            <a:off x="20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1919"/>
            <a:ext cx="1541433" cy="4053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3448"/>
            <a:ext cx="2785872" cy="146304"/>
          </a:xfrm>
          <a:prstGeom prst="rect">
            <a:avLst/>
          </a:prstGeom>
        </p:spPr>
      </p:pic>
      <p:sp>
        <p:nvSpPr>
          <p:cNvPr id="21" name="Freeform 20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Freeform 22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26" name="Freeform 25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8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343453"/>
            <a:ext cx="1312559" cy="345145"/>
          </a:xfrm>
          <a:prstGeom prst="rect">
            <a:avLst/>
          </a:prstGeom>
        </p:spPr>
      </p:pic>
      <p:sp>
        <p:nvSpPr>
          <p:cNvPr id="6" name="Freeform 5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9" name="Rectangle 8"/>
          <p:cNvSpPr/>
          <p:nvPr userDrawn="1"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0" y="6301408"/>
            <a:ext cx="1654828" cy="435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0" y="529351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/>
          <p:nvPr userDrawn="1"/>
        </p:nvSpPr>
        <p:spPr>
          <a:xfrm>
            <a:off x="76" y="554593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16" name="Rectangle 15"/>
          <p:cNvSpPr/>
          <p:nvPr userDrawn="1"/>
        </p:nvSpPr>
        <p:spPr>
          <a:xfrm>
            <a:off x="76" y="5262464"/>
            <a:ext cx="9144000" cy="746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 userDrawn="1"/>
        </p:nvSpPr>
        <p:spPr>
          <a:xfrm>
            <a:off x="206" y="550266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0" y="6314299"/>
            <a:ext cx="1541433" cy="4053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7" y="6445828"/>
            <a:ext cx="2785872" cy="146304"/>
          </a:xfrm>
          <a:prstGeom prst="rect">
            <a:avLst/>
          </a:prstGeom>
        </p:spPr>
      </p:pic>
      <p:sp>
        <p:nvSpPr>
          <p:cNvPr id="20" name="Freeform 19"/>
          <p:cNvSpPr/>
          <p:nvPr userDrawn="1"/>
        </p:nvSpPr>
        <p:spPr>
          <a:xfrm>
            <a:off x="1807585" y="6145662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 userDrawn="1"/>
        </p:nvSpPr>
        <p:spPr>
          <a:xfrm>
            <a:off x="196" y="5455444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 userDrawn="1"/>
        </p:nvSpPr>
        <p:spPr>
          <a:xfrm>
            <a:off x="0" y="5409956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 userDrawn="1"/>
        </p:nvSpPr>
        <p:spPr>
          <a:xfrm>
            <a:off x="1680921" y="6114126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37" y="6409888"/>
            <a:ext cx="1312559" cy="345145"/>
          </a:xfrm>
          <a:prstGeom prst="rect">
            <a:avLst/>
          </a:prstGeom>
        </p:spPr>
      </p:pic>
      <p:sp>
        <p:nvSpPr>
          <p:cNvPr id="25" name="Freeform 24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 userDrawn="1"/>
        </p:nvSpPr>
        <p:spPr>
          <a:xfrm>
            <a:off x="120" y="5291137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7" name="Freeform 26"/>
          <p:cNvSpPr/>
          <p:nvPr userDrawn="1"/>
        </p:nvSpPr>
        <p:spPr>
          <a:xfrm>
            <a:off x="196" y="5543551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196" y="5260084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326" y="5500289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UM_School_SocialWork_blac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204" y="6308786"/>
            <a:ext cx="1654828" cy="4351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7" y="6443448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5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392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437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3D30-FB03-460E-B2D0-E7E167761395}" type="datetimeFigureOut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44B2-89EB-4912-8EBB-A25471D897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M_School_SocialWork_white.gif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75" y="6356800"/>
            <a:ext cx="1411116" cy="371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7" y="6542331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7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callahan@ssw.umaryland.edu" TargetMode="External"/><Relationship Id="rId2" Type="http://schemas.openxmlformats.org/officeDocument/2006/relationships/hyperlink" Target="mailto:Adeitz@som.umaryland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benford@som.umaryland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LUNCH AND LEARN FROM UNIVERSITY OF MARYLAND, BALTIMORE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Allison </a:t>
            </a:r>
            <a:r>
              <a:rPr lang="en-US" dirty="0" err="1"/>
              <a:t>Deitz</a:t>
            </a:r>
            <a:r>
              <a:rPr lang="en-US" dirty="0"/>
              <a:t>, LMSW</a:t>
            </a:r>
          </a:p>
          <a:p>
            <a:r>
              <a:rPr lang="en-US" dirty="0"/>
              <a:t>Jewell </a:t>
            </a:r>
            <a:r>
              <a:rPr lang="en-US" dirty="0" err="1"/>
              <a:t>Benford</a:t>
            </a:r>
            <a:r>
              <a:rPr lang="en-US" dirty="0"/>
              <a:t>, LCSW-C</a:t>
            </a:r>
          </a:p>
          <a:p>
            <a:r>
              <a:rPr lang="en-US" dirty="0"/>
              <a:t>Christine Callahan, PhD, LCSW-C</a:t>
            </a:r>
          </a:p>
        </p:txBody>
      </p:sp>
      <p:sp>
        <p:nvSpPr>
          <p:cNvPr id="5" name="Freeform 4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M_School_SocialWork_black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1" y="6412269"/>
            <a:ext cx="1312559" cy="3451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87000">
                <a:schemeClr val="bg1">
                  <a:lumMod val="0"/>
                  <a:lumOff val="100000"/>
                </a:schemeClr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UM_School_SocialWork_black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008" y="6311167"/>
            <a:ext cx="1654828" cy="4351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1" y="6445829"/>
            <a:ext cx="2785872" cy="1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51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TOOLS TO AID INTERVENTIONS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“What's your money story?" </a:t>
            </a:r>
          </a:p>
          <a:p>
            <a:r>
              <a:rPr lang="en-US" dirty="0"/>
              <a:t>The importance of contingency planning/mitigating risk in relapse prevention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86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5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Allison </a:t>
            </a:r>
            <a:r>
              <a:rPr lang="en-US" dirty="0" err="1"/>
              <a:t>Deitz</a:t>
            </a:r>
            <a:r>
              <a:rPr lang="en-US" dirty="0"/>
              <a:t>, LMSW; </a:t>
            </a:r>
            <a:r>
              <a:rPr lang="en-US" dirty="0">
                <a:hlinkClick r:id="rId2"/>
              </a:rPr>
              <a:t>Adeitz@som.umaryland.edu</a:t>
            </a:r>
            <a:endParaRPr lang="en-US" dirty="0"/>
          </a:p>
          <a:p>
            <a:r>
              <a:rPr lang="en-US" dirty="0"/>
              <a:t>Christine Callahan, PhD, LCSW-C; </a:t>
            </a:r>
            <a:r>
              <a:rPr lang="en-US" dirty="0">
                <a:hlinkClick r:id="rId3"/>
              </a:rPr>
              <a:t>ccallahan@ssw.umaryland.edu</a:t>
            </a:r>
            <a:endParaRPr lang="en-US" dirty="0"/>
          </a:p>
          <a:p>
            <a:r>
              <a:rPr lang="en-US" dirty="0"/>
              <a:t>Jewell </a:t>
            </a:r>
            <a:r>
              <a:rPr lang="en-US" dirty="0" err="1"/>
              <a:t>Benford</a:t>
            </a:r>
            <a:r>
              <a:rPr lang="en-US" dirty="0"/>
              <a:t>, LCSW-C; </a:t>
            </a:r>
            <a:r>
              <a:rPr lang="en-US" dirty="0">
                <a:hlinkClick r:id="rId4"/>
              </a:rPr>
              <a:t>Jbenford@som.umaryland.edu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91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ADDRESSING FINANCIAL DISTRESS WITHIN HOME VISITING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Considering financial distress in human service programs, including child welfare and home visiting</a:t>
            </a:r>
          </a:p>
          <a:p>
            <a:r>
              <a:rPr lang="en-US" dirty="0"/>
              <a:t>Financial well-being with overall psychosocial well-being</a:t>
            </a:r>
          </a:p>
          <a:p>
            <a:r>
              <a:rPr lang="en-US" dirty="0"/>
              <a:t>Examples within home visiting</a:t>
            </a:r>
          </a:p>
        </p:txBody>
      </p:sp>
    </p:spTree>
    <p:extLst>
      <p:ext uri="{BB962C8B-B14F-4D97-AF65-F5344CB8AC3E}">
        <p14:creationId xmlns:p14="http://schemas.microsoft.com/office/powerpoint/2010/main" val="81606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BRIEF DESCRIPTION OF FINANCIAL LITERACY PILOT WITHIN </a:t>
            </a:r>
            <a:r>
              <a:rPr lang="en-US" sz="3600" i="1" dirty="0"/>
              <a:t>HEALTHY FAMILIES NEW YORK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35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PROJECT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5241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Disseminating a short survey on potential financial needs</a:t>
            </a:r>
          </a:p>
          <a:p>
            <a:r>
              <a:rPr lang="en-US" dirty="0"/>
              <a:t>Conducting several trainings</a:t>
            </a:r>
          </a:p>
          <a:p>
            <a:pPr lvl="1"/>
            <a:r>
              <a:rPr lang="en-US" dirty="0"/>
              <a:t>First for home visitors and their potential needs</a:t>
            </a:r>
          </a:p>
          <a:p>
            <a:pPr lvl="1"/>
            <a:r>
              <a:rPr lang="en-US" dirty="0"/>
              <a:t>Second on integrating content into home visiting</a:t>
            </a:r>
          </a:p>
          <a:p>
            <a:pPr lvl="1"/>
            <a:r>
              <a:rPr lang="en-US" dirty="0"/>
              <a:t>Weaving in some questions conversationally for more comprehensive picture of family finances</a:t>
            </a:r>
          </a:p>
          <a:p>
            <a:pPr lvl="1"/>
            <a:r>
              <a:rPr lang="en-US" dirty="0"/>
              <a:t>Tie-in with family financial stability and family goal planning</a:t>
            </a:r>
          </a:p>
          <a:p>
            <a:r>
              <a:rPr lang="en-US" dirty="0"/>
              <a:t>Crafting detailed resource guides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75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CRAFTING RESOURCE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9929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Career Development</a:t>
            </a:r>
          </a:p>
          <a:p>
            <a:pPr lvl="1"/>
            <a:r>
              <a:rPr lang="en-US" dirty="0"/>
              <a:t>Child Care Assistance/Child Support</a:t>
            </a:r>
          </a:p>
          <a:p>
            <a:pPr lvl="1"/>
            <a:r>
              <a:rPr lang="en-US" dirty="0"/>
              <a:t>Debt/Credit Counseling</a:t>
            </a:r>
          </a:p>
          <a:p>
            <a:pPr lvl="1"/>
            <a:r>
              <a:rPr lang="en-US" dirty="0"/>
              <a:t>DSS</a:t>
            </a:r>
          </a:p>
          <a:p>
            <a:pPr lvl="1"/>
            <a:r>
              <a:rPr lang="en-US" dirty="0"/>
              <a:t>Financial Education and Financial Coaching</a:t>
            </a:r>
          </a:p>
          <a:p>
            <a:pPr lvl="1"/>
            <a:r>
              <a:rPr lang="en-US" dirty="0"/>
              <a:t>Financial Services/Food Banks</a:t>
            </a:r>
          </a:p>
          <a:p>
            <a:pPr lvl="1"/>
            <a:r>
              <a:rPr lang="en-US" dirty="0"/>
              <a:t>Housing Assistance</a:t>
            </a:r>
          </a:p>
          <a:p>
            <a:pPr lvl="1"/>
            <a:r>
              <a:rPr lang="en-US" dirty="0"/>
              <a:t>Immigration Assistance</a:t>
            </a:r>
          </a:p>
          <a:p>
            <a:pPr lvl="1"/>
            <a:r>
              <a:rPr lang="en-US" dirty="0"/>
              <a:t>Income Support/Public Benefits</a:t>
            </a:r>
          </a:p>
          <a:p>
            <a:pPr lvl="1"/>
            <a:r>
              <a:rPr lang="en-US" dirty="0"/>
              <a:t>Intimate Partner Violence Resources</a:t>
            </a:r>
          </a:p>
          <a:p>
            <a:pPr lvl="1"/>
            <a:r>
              <a:rPr lang="en-US" dirty="0"/>
              <a:t>Legal Aid</a:t>
            </a:r>
          </a:p>
          <a:p>
            <a:pPr lvl="1"/>
            <a:r>
              <a:rPr lang="en-US" dirty="0"/>
              <a:t>Taxes (Free); VITA sites</a:t>
            </a:r>
          </a:p>
          <a:p>
            <a:pPr lvl="1"/>
            <a:r>
              <a:rPr lang="en-US" dirty="0"/>
              <a:t>Utility Assistance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24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DF48-D242-984A-A4A8-FAD48BAB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STIMULUS CHECKS: SCREENING FORM &amp; NEEDS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7215-F829-B549-8B68-D7CB1D52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886699" cy="4351338"/>
          </a:xfrm>
        </p:spPr>
        <p:txBody>
          <a:bodyPr/>
          <a:lstStyle/>
          <a:p>
            <a:r>
              <a:rPr lang="en-US" dirty="0"/>
              <a:t>Using it as a template/interview guide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3E759-760B-3E42-BA86-8FC3D8B3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6A7-A42D-0442-BCC8-1EEC84FA8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88" y="2261937"/>
            <a:ext cx="6968819" cy="29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7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DF48-D242-984A-A4A8-FAD48BAB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STIMULUS CHECKS: SCREENING FORM &amp; NEEDS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7215-F829-B549-8B68-D7CB1D52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844942" cy="3491093"/>
          </a:xfrm>
        </p:spPr>
        <p:txBody>
          <a:bodyPr/>
          <a:lstStyle/>
          <a:p>
            <a:r>
              <a:rPr lang="en-US" dirty="0"/>
              <a:t>Contextual adaptations</a:t>
            </a:r>
          </a:p>
          <a:p>
            <a:pPr lvl="1"/>
            <a:r>
              <a:rPr lang="en-US" dirty="0"/>
              <a:t>External local resources</a:t>
            </a:r>
          </a:p>
          <a:p>
            <a:pPr lvl="1"/>
            <a:r>
              <a:rPr lang="en-US" dirty="0"/>
              <a:t>Clinical documentation and other internal resources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3E759-760B-3E42-BA86-8FC3D8B3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B9C58-A696-7542-A550-5027B2A3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591" y="1630138"/>
            <a:ext cx="4572000" cy="35977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5EA3B8-D871-F144-ADAD-5CBA0D8B65C9}"/>
              </a:ext>
            </a:extLst>
          </p:cNvPr>
          <p:cNvSpPr/>
          <p:nvPr/>
        </p:nvSpPr>
        <p:spPr>
          <a:xfrm>
            <a:off x="8427192" y="1690689"/>
            <a:ext cx="374400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8FD3FA-110B-FD41-AF5D-84D346C27113}"/>
              </a:ext>
            </a:extLst>
          </p:cNvPr>
          <p:cNvSpPr/>
          <p:nvPr/>
        </p:nvSpPr>
        <p:spPr>
          <a:xfrm>
            <a:off x="6327912" y="1825625"/>
            <a:ext cx="1303271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4BBCE7-A103-5149-A447-37BE27E92028}"/>
              </a:ext>
            </a:extLst>
          </p:cNvPr>
          <p:cNvSpPr/>
          <p:nvPr/>
        </p:nvSpPr>
        <p:spPr>
          <a:xfrm>
            <a:off x="6431573" y="2001653"/>
            <a:ext cx="1059473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A73C0-1640-D842-AC37-3F294EBD301B}"/>
              </a:ext>
            </a:extLst>
          </p:cNvPr>
          <p:cNvSpPr/>
          <p:nvPr/>
        </p:nvSpPr>
        <p:spPr>
          <a:xfrm>
            <a:off x="7072434" y="2136589"/>
            <a:ext cx="849435" cy="1349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79FCC-49D5-1142-8D0A-28A64E4C9906}"/>
              </a:ext>
            </a:extLst>
          </p:cNvPr>
          <p:cNvSpPr/>
          <p:nvPr/>
        </p:nvSpPr>
        <p:spPr>
          <a:xfrm>
            <a:off x="7370330" y="3579588"/>
            <a:ext cx="1250528" cy="2494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4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03B6-FF6E-4048-8448-4FCC3903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INTERVENTIONS/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9F318-53D5-5C4F-8533-F28FEA0C0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Motivational Interviewing</a:t>
            </a:r>
          </a:p>
          <a:p>
            <a:pPr lvl="1"/>
            <a:r>
              <a:rPr lang="en-US" dirty="0"/>
              <a:t>Pros and cons of each spending choice</a:t>
            </a:r>
          </a:p>
          <a:p>
            <a:r>
              <a:rPr lang="en-US" dirty="0"/>
              <a:t>Quantify/Use tangible examples</a:t>
            </a:r>
          </a:p>
          <a:p>
            <a:pPr lvl="1"/>
            <a:r>
              <a:rPr lang="en-US" dirty="0"/>
              <a:t>Mental accounting</a:t>
            </a:r>
          </a:p>
          <a:p>
            <a:pPr lvl="1"/>
            <a:r>
              <a:rPr lang="en-US" dirty="0"/>
              <a:t>Probability discounting</a:t>
            </a:r>
          </a:p>
          <a:p>
            <a:r>
              <a:rPr lang="en-US"/>
              <a:t>Open-ended questions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3EA85-1BDD-4146-A349-497ABAFE1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9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</TotalTime>
  <Words>263</Words>
  <Application>Microsoft Office PowerPoint</Application>
  <PresentationFormat>On-screen Show (4:3)</PresentationFormat>
  <Paragraphs>57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LUNCH AND LEARN FROM UNIVERSITY OF MARYLAND, BALTIMORE</vt:lpstr>
      <vt:lpstr>INTRODUCTIONS</vt:lpstr>
      <vt:lpstr>ADDRESSING FINANCIAL DISTRESS WITHIN HOME VISITING</vt:lpstr>
      <vt:lpstr>BRIEF DESCRIPTION OF FINANCIAL LITERACY PILOT WITHIN HEALTHY FAMILIES NEW YORK</vt:lpstr>
      <vt:lpstr>PILOT PROJECT STEPS</vt:lpstr>
      <vt:lpstr>CRAFTING RESOURCE GUIDES</vt:lpstr>
      <vt:lpstr>STIMULUS CHECKS: SCREENING FORM &amp; NEEDS ASSESSMENT</vt:lpstr>
      <vt:lpstr>STIMULUS CHECKS: SCREENING FORM &amp; NEEDS ASSESSMENT</vt:lpstr>
      <vt:lpstr>POSSIBLE INTERVENTIONS/ TECHNIQUES</vt:lpstr>
      <vt:lpstr>OTHER TOOLS TO AID INTERVENTIONS</vt:lpstr>
      <vt:lpstr>QUESTIONS?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Callahan, Christine</dc:creator>
  <cp:lastModifiedBy>Callahan, Christine</cp:lastModifiedBy>
  <cp:revision>10</cp:revision>
  <dcterms:created xsi:type="dcterms:W3CDTF">2020-07-09T11:58:44Z</dcterms:created>
  <dcterms:modified xsi:type="dcterms:W3CDTF">2020-10-22T14:01:10Z</dcterms:modified>
</cp:coreProperties>
</file>