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8" r:id="rId3"/>
    <p:sldId id="272" r:id="rId4"/>
    <p:sldId id="277" r:id="rId5"/>
    <p:sldId id="292" r:id="rId6"/>
    <p:sldId id="259" r:id="rId7"/>
    <p:sldId id="260" r:id="rId8"/>
    <p:sldId id="261" r:id="rId9"/>
    <p:sldId id="304" r:id="rId10"/>
    <p:sldId id="264" r:id="rId11"/>
    <p:sldId id="307" r:id="rId12"/>
    <p:sldId id="303" r:id="rId13"/>
    <p:sldId id="306" r:id="rId14"/>
    <p:sldId id="279" r:id="rId15"/>
    <p:sldId id="274" r:id="rId16"/>
    <p:sldId id="305" r:id="rId17"/>
    <p:sldId id="282" r:id="rId18"/>
    <p:sldId id="297" r:id="rId19"/>
    <p:sldId id="296" r:id="rId20"/>
    <p:sldId id="295" r:id="rId21"/>
    <p:sldId id="287" r:id="rId22"/>
    <p:sldId id="298" r:id="rId23"/>
    <p:sldId id="299" r:id="rId24"/>
    <p:sldId id="290" r:id="rId25"/>
    <p:sldId id="300" r:id="rId26"/>
    <p:sldId id="270" r:id="rId27"/>
    <p:sldId id="278" r:id="rId28"/>
    <p:sldId id="301" r:id="rId29"/>
    <p:sldId id="293" r:id="rId30"/>
    <p:sldId id="302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cco, Paul" initials="SP" lastIdx="33" clrIdx="0">
    <p:extLst>
      <p:ext uri="{19B8F6BF-5375-455C-9EA6-DF929625EA0E}">
        <p15:presenceInfo xmlns:p15="http://schemas.microsoft.com/office/powerpoint/2012/main" userId="Sacco, Pau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41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218186-B19D-5943-B230-1DA7662219F5}" type="datetime1">
              <a:rPr lang="en-US" smtClean="0"/>
              <a:t>10/8/2018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490D9-0C32-0548-9D6A-B00486FC58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0621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C7FD6-6107-7D4C-A014-A727DF4CD602}" type="datetime1">
              <a:rPr lang="en-US" smtClean="0"/>
              <a:t>10/8/2018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EECB2A-AF0C-9A40-A0E7-2EDDDE85C5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14946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255D22-779C-41CF-8508-07083ED00E0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0570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255D22-779C-41CF-8508-07083ED00E07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896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255D22-779C-41CF-8508-07083ED00E0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8970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255D22-779C-41CF-8508-07083ED00E0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9357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255D22-779C-41CF-8508-07083ED00E07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584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255D22-779C-41CF-8508-07083ED00E07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8015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255D22-779C-41CF-8508-07083ED00E07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084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255D22-779C-41CF-8508-07083ED00E07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1016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255D22-779C-41CF-8508-07083ED00E07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0448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41394E-4750-4C62-BCC2-DFA92ECF5F78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61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13" descr="UM_School_SocialWork_black.eps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841" y="6343453"/>
            <a:ext cx="1312559" cy="3451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 userDrawn="1"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 userDrawn="1"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 userDrawn="1"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 userDrawn="1"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UM_School_SocialWork_black.eps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841" y="6412269"/>
            <a:ext cx="1312559" cy="3451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 userDrawn="1"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 userDrawn="1"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 userDrawn="1"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 userDrawn="1"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UM_School_SocialWork_black.eps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841" y="6406013"/>
            <a:ext cx="1312559" cy="3451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Picture 12" descr="UM_School_SocialWork_black.eps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841" y="6424781"/>
            <a:ext cx="1312559" cy="3451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 descr="UM_School_SocialWork_black.eps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841" y="6343453"/>
            <a:ext cx="1312559" cy="3451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2" name="Picture 11" descr="UM_School_SocialWork_black.eps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841" y="6412269"/>
            <a:ext cx="1312559" cy="3451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14" name="Picture 13" descr="UM_School_SocialWork_black.eps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841" y="6412269"/>
            <a:ext cx="1312559" cy="3451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UM_School_SocialWork_black.eps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841" y="6343453"/>
            <a:ext cx="1312559" cy="3451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UM_School_SocialWork_black.eps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841" y="6343453"/>
            <a:ext cx="1312559" cy="3451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2" name="Picture 11" descr="UM_School_SocialWork_black.eps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841" y="6343453"/>
            <a:ext cx="1312559" cy="3451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2" name="Picture 11" descr="UM_School_SocialWork_black.eps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841" y="6412269"/>
            <a:ext cx="1312559" cy="345145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3600" cap="all" spc="110" baseline="0">
                <a:solidFill>
                  <a:srgbClr val="4D4D4D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FSWI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UM_School_SocialWork_white.gif"/>
          <p:cNvPicPr>
            <a:picLocks noChangeAspect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3223" y="6449167"/>
            <a:ext cx="1264977" cy="332633"/>
          </a:xfrm>
          <a:prstGeom prst="rect">
            <a:avLst/>
          </a:prstGeom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mailto:jfrey@ssw.umaryland.edu" TargetMode="External"/><Relationship Id="rId2" Type="http://schemas.openxmlformats.org/officeDocument/2006/relationships/hyperlink" Target="mailto:psacco@ssw.umaryland.ed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ccallahan@ssw.umaryland.edu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tleX-bk_A5Q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2910840"/>
            <a:ext cx="3886200" cy="1524000"/>
          </a:xfrm>
        </p:spPr>
        <p:txBody>
          <a:bodyPr>
            <a:noAutofit/>
          </a:bodyPr>
          <a:lstStyle/>
          <a:p>
            <a:r>
              <a:rPr lang="en-US" sz="2400" i="1" dirty="0" smtClean="0"/>
              <a:t>Screening and brief intervention for clients in consumer </a:t>
            </a:r>
            <a:r>
              <a:rPr lang="en-US" sz="2400" i="1" dirty="0"/>
              <a:t>credit </a:t>
            </a:r>
            <a:r>
              <a:rPr lang="en-US" sz="2400" i="1" dirty="0" smtClean="0"/>
              <a:t>counseling</a:t>
            </a:r>
            <a:br>
              <a:rPr lang="en-US" sz="2400" i="1" dirty="0" smtClean="0"/>
            </a:br>
            <a:r>
              <a:rPr lang="en-US" sz="2400" i="1" dirty="0"/>
              <a:t/>
            </a:r>
            <a:br>
              <a:rPr lang="en-US" sz="2400" i="1" dirty="0"/>
            </a:br>
            <a:r>
              <a:rPr lang="en-US" sz="2400" dirty="0" smtClean="0"/>
              <a:t>NCRG </a:t>
            </a:r>
            <a:r>
              <a:rPr lang="en-US" sz="2400" dirty="0"/>
              <a:t>ANNUAL CONFERENCE</a:t>
            </a:r>
            <a:br>
              <a:rPr lang="en-US" sz="2400" dirty="0"/>
            </a:br>
            <a:r>
              <a:rPr lang="en-US" sz="2400" dirty="0"/>
              <a:t>October 7-8, 2018</a:t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8108" y="2920770"/>
            <a:ext cx="3886200" cy="1825625"/>
          </a:xfrm>
        </p:spPr>
        <p:txBody>
          <a:bodyPr>
            <a:normAutofit/>
          </a:bodyPr>
          <a:lstStyle/>
          <a:p>
            <a:r>
              <a:rPr lang="en-US" dirty="0" smtClean="0"/>
              <a:t>Christine Callahan, PhD, LCSW-C</a:t>
            </a:r>
          </a:p>
          <a:p>
            <a:r>
              <a:rPr lang="en-US" dirty="0" smtClean="0"/>
              <a:t>Research Assistant Professor</a:t>
            </a:r>
          </a:p>
          <a:p>
            <a:r>
              <a:rPr lang="en-US" dirty="0" smtClean="0"/>
              <a:t>University of Maryland School of Social Work/Financial Social Work Initiative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1631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463550" indent="0">
              <a:buNone/>
            </a:pPr>
            <a:r>
              <a:rPr lang="en-US" sz="4400" dirty="0" smtClean="0"/>
              <a:t>Aim 1:</a:t>
            </a:r>
          </a:p>
          <a:p>
            <a:pPr marL="1035050" indent="-571500"/>
            <a:r>
              <a:rPr lang="en-US" sz="4400" dirty="0" smtClean="0"/>
              <a:t>Single-item </a:t>
            </a:r>
            <a:r>
              <a:rPr lang="en-US" sz="4400" dirty="0"/>
              <a:t>Gambling </a:t>
            </a:r>
            <a:r>
              <a:rPr lang="en-US" sz="4400" dirty="0" smtClean="0"/>
              <a:t>Participation</a:t>
            </a:r>
          </a:p>
          <a:p>
            <a:pPr marL="1035050" indent="-571500"/>
            <a:r>
              <a:rPr lang="en-US" sz="4400" dirty="0" smtClean="0"/>
              <a:t>Brief </a:t>
            </a:r>
            <a:r>
              <a:rPr lang="en-US" sz="4400" dirty="0"/>
              <a:t>Biosocial Gambling Screen (</a:t>
            </a:r>
            <a:r>
              <a:rPr lang="en-US" sz="4400" dirty="0" smtClean="0"/>
              <a:t>BBGS)</a:t>
            </a:r>
            <a:r>
              <a:rPr lang="en-US" sz="4400" baseline="30000" dirty="0" smtClean="0"/>
              <a:t>7</a:t>
            </a:r>
          </a:p>
          <a:p>
            <a:pPr marL="1035050" indent="-571500"/>
            <a:r>
              <a:rPr lang="en-US" sz="4400" dirty="0" smtClean="0"/>
              <a:t>Sociodemographic </a:t>
            </a:r>
            <a:r>
              <a:rPr lang="en-US" sz="4400" dirty="0"/>
              <a:t>&amp; </a:t>
            </a:r>
            <a:r>
              <a:rPr lang="en-US" sz="4400" dirty="0" smtClean="0"/>
              <a:t>Financial </a:t>
            </a:r>
            <a:r>
              <a:rPr lang="en-US" sz="4400" dirty="0"/>
              <a:t>Status: age, gender, race/ethnicity, education level, marital status, bankruptcy, total </a:t>
            </a:r>
            <a:r>
              <a:rPr lang="en-US" sz="4400" dirty="0" smtClean="0"/>
              <a:t>debt</a:t>
            </a:r>
          </a:p>
          <a:p>
            <a:pPr marL="463550" indent="0">
              <a:buNone/>
            </a:pPr>
            <a:r>
              <a:rPr lang="en-US" sz="4400" dirty="0" smtClean="0"/>
              <a:t>Aim 2:</a:t>
            </a:r>
          </a:p>
          <a:p>
            <a:pPr marL="1035050" indent="-571500"/>
            <a:r>
              <a:rPr lang="en-US" sz="4400" dirty="0" smtClean="0"/>
              <a:t>Semi-structured interview guide </a:t>
            </a:r>
            <a:endParaRPr lang="en-US" sz="4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6432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Brief biosocial gambling screen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Pre-screening Question:  Have you gambled 5 or more times in any one year of your life? If yes,</a:t>
            </a:r>
          </a:p>
          <a:p>
            <a:pPr lvl="1"/>
            <a:r>
              <a:rPr lang="en-US" dirty="0" smtClean="0"/>
              <a:t>During the past 12 months have you become restless, irritable, or anxious when trying to stop/cut down on gambling?</a:t>
            </a:r>
          </a:p>
          <a:p>
            <a:pPr lvl="1"/>
            <a:r>
              <a:rPr lang="en-US" dirty="0" smtClean="0"/>
              <a:t>During the past 12 months have you tried to keep your family or friends from knowing how much you gambled?  </a:t>
            </a:r>
          </a:p>
          <a:p>
            <a:pPr lvl="1"/>
            <a:r>
              <a:rPr lang="en-US" dirty="0" smtClean="0"/>
              <a:t>During the past 12 months did you have such financial trouble as a result of your gambling that you had to get help with living expenses from family, friends or welfare?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8667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u="sng" dirty="0" smtClean="0"/>
              <a:t>Aim 1:</a:t>
            </a:r>
            <a:r>
              <a:rPr lang="en-US" sz="3200" dirty="0" smtClean="0"/>
              <a:t> </a:t>
            </a:r>
            <a:r>
              <a:rPr lang="en-US" sz="3200" dirty="0"/>
              <a:t>Initial </a:t>
            </a:r>
            <a:r>
              <a:rPr lang="en-US" sz="3200" dirty="0" smtClean="0"/>
              <a:t>callers </a:t>
            </a:r>
            <a:r>
              <a:rPr lang="en-US" sz="3200" dirty="0"/>
              <a:t>(</a:t>
            </a:r>
            <a:r>
              <a:rPr lang="en-US" sz="3200" i="1" dirty="0" smtClean="0"/>
              <a:t>n</a:t>
            </a:r>
            <a:r>
              <a:rPr lang="en-US" sz="3200" dirty="0" smtClean="0"/>
              <a:t>=2,438) </a:t>
            </a:r>
            <a:r>
              <a:rPr lang="en-US" sz="3200" dirty="0"/>
              <a:t>to a national consumer credit counseling agency from March 1, 2017 to </a:t>
            </a:r>
            <a:r>
              <a:rPr lang="en-US" sz="3200" dirty="0" smtClean="0"/>
              <a:t>February 28, 2018 </a:t>
            </a:r>
            <a:r>
              <a:rPr lang="en-US" sz="3200" dirty="0"/>
              <a:t>and the NESARC Survey (2001-2002</a:t>
            </a:r>
            <a:r>
              <a:rPr lang="en-US" sz="3200" dirty="0" smtClean="0"/>
              <a:t>).</a:t>
            </a:r>
            <a:r>
              <a:rPr lang="en-US" sz="3200" baseline="30000" dirty="0"/>
              <a:t>6</a:t>
            </a:r>
            <a:endParaRPr lang="en-US" sz="3200" baseline="30000" dirty="0" smtClean="0"/>
          </a:p>
          <a:p>
            <a:r>
              <a:rPr lang="en-US" sz="3200" u="sng" dirty="0"/>
              <a:t>Aim </a:t>
            </a:r>
            <a:r>
              <a:rPr lang="en-US" sz="3200" u="sng" dirty="0" smtClean="0"/>
              <a:t>2:</a:t>
            </a:r>
            <a:r>
              <a:rPr lang="en-US" sz="3200" dirty="0" smtClean="0"/>
              <a:t> Credit counselors (</a:t>
            </a:r>
            <a:r>
              <a:rPr lang="en-US" sz="3200" i="1" dirty="0" smtClean="0"/>
              <a:t>n</a:t>
            </a:r>
            <a:r>
              <a:rPr lang="en-US" sz="3200" dirty="0" smtClean="0"/>
              <a:t>=8) and administrative leaders of national consumer credit counseling agency (</a:t>
            </a:r>
            <a:r>
              <a:rPr lang="en-US" sz="3200" i="1" dirty="0" smtClean="0"/>
              <a:t>n=3)</a:t>
            </a:r>
            <a:endParaRPr lang="en-US" sz="3200" dirty="0" smtClean="0"/>
          </a:p>
          <a:p>
            <a:endParaRPr lang="en-US" sz="3200" baseline="30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2285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DESCRIPTION OF client SAMPLE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68% female</a:t>
            </a:r>
          </a:p>
          <a:p>
            <a:r>
              <a:rPr lang="en-US" dirty="0" smtClean="0"/>
              <a:t>Mean age of 48 years</a:t>
            </a:r>
          </a:p>
          <a:p>
            <a:r>
              <a:rPr lang="en-US" dirty="0" smtClean="0"/>
              <a:t>Slightly more than half were African American (39% White, 5.8% Hispanic, 3.3% Asian)</a:t>
            </a:r>
          </a:p>
          <a:p>
            <a:r>
              <a:rPr lang="en-US" dirty="0" smtClean="0"/>
              <a:t>57.2% college educated</a:t>
            </a:r>
          </a:p>
          <a:p>
            <a:r>
              <a:rPr lang="en-US" dirty="0" smtClean="0"/>
              <a:t>60,8% employed full-time</a:t>
            </a:r>
          </a:p>
          <a:p>
            <a:r>
              <a:rPr lang="en-US" dirty="0" smtClean="0"/>
              <a:t>Median income $39,354</a:t>
            </a:r>
          </a:p>
          <a:p>
            <a:r>
              <a:rPr lang="en-US" dirty="0" smtClean="0"/>
              <a:t>Median total debt $66,294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7692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0239383"/>
              </p:ext>
            </p:extLst>
          </p:nvPr>
        </p:nvGraphicFramePr>
        <p:xfrm>
          <a:off x="586854" y="990599"/>
          <a:ext cx="8106770" cy="51204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0060">
                  <a:extLst>
                    <a:ext uri="{9D8B030D-6E8A-4147-A177-3AD203B41FA5}">
                      <a16:colId xmlns:a16="http://schemas.microsoft.com/office/drawing/2014/main" val="3412884774"/>
                    </a:ext>
                  </a:extLst>
                </a:gridCol>
                <a:gridCol w="2108973">
                  <a:extLst>
                    <a:ext uri="{9D8B030D-6E8A-4147-A177-3AD203B41FA5}">
                      <a16:colId xmlns:a16="http://schemas.microsoft.com/office/drawing/2014/main" val="998367520"/>
                    </a:ext>
                  </a:extLst>
                </a:gridCol>
                <a:gridCol w="1403094">
                  <a:extLst>
                    <a:ext uri="{9D8B030D-6E8A-4147-A177-3AD203B41FA5}">
                      <a16:colId xmlns:a16="http://schemas.microsoft.com/office/drawing/2014/main" val="3623137486"/>
                    </a:ext>
                  </a:extLst>
                </a:gridCol>
                <a:gridCol w="1091296">
                  <a:extLst>
                    <a:ext uri="{9D8B030D-6E8A-4147-A177-3AD203B41FA5}">
                      <a16:colId xmlns:a16="http://schemas.microsoft.com/office/drawing/2014/main" val="757561297"/>
                    </a:ext>
                  </a:extLst>
                </a:gridCol>
                <a:gridCol w="1013347">
                  <a:extLst>
                    <a:ext uri="{9D8B030D-6E8A-4147-A177-3AD203B41FA5}">
                      <a16:colId xmlns:a16="http://schemas.microsoft.com/office/drawing/2014/main" val="1299445087"/>
                    </a:ext>
                  </a:extLst>
                </a:gridCol>
              </a:tblGrid>
              <a:tr h="523881">
                <a:tc>
                  <a:txBody>
                    <a:bodyPr/>
                    <a:lstStyle/>
                    <a:p>
                      <a:pPr algn="l"/>
                      <a:endParaRPr lang="en-US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4" marR="54334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Credit Counseling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N=2,438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4334" marR="54334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NESARC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N=42,038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4334" marR="54334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F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4334" marR="54334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p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4334" marR="54334" marT="0" marB="0"/>
                </a:tc>
                <a:extLst>
                  <a:ext uri="{0D108BD9-81ED-4DB2-BD59-A6C34878D82A}">
                    <a16:rowId xmlns:a16="http://schemas.microsoft.com/office/drawing/2014/main" val="2504316602"/>
                  </a:ext>
                </a:extLst>
              </a:tr>
              <a:tr h="67973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STEM QUESTION: Have you ever gambled at least 5 times in any one year of your life?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4334" marR="54334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17.1%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4334" marR="54334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27.8%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4334" marR="54334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135.58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4334" marR="54334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&lt;.001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4334" marR="54334" marT="0" marB="0"/>
                </a:tc>
                <a:extLst>
                  <a:ext uri="{0D108BD9-81ED-4DB2-BD59-A6C34878D82A}">
                    <a16:rowId xmlns:a16="http://schemas.microsoft.com/office/drawing/2014/main" val="3304848160"/>
                  </a:ext>
                </a:extLst>
              </a:tr>
              <a:tr h="33424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Brief Biosocial Gambling Screening Questions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4334" marR="54334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n=417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4334" marR="54334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n=11,138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4334" marR="54334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4334" marR="54334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4334" marR="54334" marT="0" marB="0"/>
                </a:tc>
                <a:extLst>
                  <a:ext uri="{0D108BD9-81ED-4DB2-BD59-A6C34878D82A}">
                    <a16:rowId xmlns:a16="http://schemas.microsoft.com/office/drawing/2014/main" val="4192717595"/>
                  </a:ext>
                </a:extLst>
              </a:tr>
              <a:tr h="102521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BBGS 1: During the past 12 months, have you become restless, irritable or anxious when trying to stop or cut down on gambling?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4334" marR="54334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6.3%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4334" marR="54334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1.2%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4334" marR="54334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1234.40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4334" marR="54334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&lt;.001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4334" marR="54334" marT="0" marB="0"/>
                </a:tc>
                <a:extLst>
                  <a:ext uri="{0D108BD9-81ED-4DB2-BD59-A6C34878D82A}">
                    <a16:rowId xmlns:a16="http://schemas.microsoft.com/office/drawing/2014/main" val="1199942387"/>
                  </a:ext>
                </a:extLst>
              </a:tr>
              <a:tr h="85247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BBGS 2: During the past 12 months, have you tried to keep your family or friends from knowing how much you gambled?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4334" marR="54334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6.1%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4334" marR="54334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0.42%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4334" marR="54334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304.26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4334" marR="54334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&lt;.001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4334" marR="54334" marT="0" marB="0"/>
                </a:tc>
                <a:extLst>
                  <a:ext uri="{0D108BD9-81ED-4DB2-BD59-A6C34878D82A}">
                    <a16:rowId xmlns:a16="http://schemas.microsoft.com/office/drawing/2014/main" val="750594013"/>
                  </a:ext>
                </a:extLst>
              </a:tr>
              <a:tr h="13706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BBGS 3: During the past 12 months, did you have such financial trouble as a result of your gambling that you had to get help with living expenses from family, friends, or welfare?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4334" marR="54334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6.1%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4334" marR="54334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0.11%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4334" marR="54334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986.49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4334" marR="54334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&lt;.001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4334" marR="54334" marT="0" marB="0"/>
                </a:tc>
                <a:extLst>
                  <a:ext uri="{0D108BD9-81ED-4DB2-BD59-A6C34878D82A}">
                    <a16:rowId xmlns:a16="http://schemas.microsoft.com/office/drawing/2014/main" val="2449553324"/>
                  </a:ext>
                </a:extLst>
              </a:tr>
              <a:tr h="33424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At-risk gambling (among lifetime gamblers)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4334" marR="54334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9.0%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4334" marR="54334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1.8%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4334" marR="54334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117.54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4334" marR="54334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&lt;.001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4334" marR="54334" marT="0" marB="0"/>
                </a:tc>
                <a:extLst>
                  <a:ext uri="{0D108BD9-81ED-4DB2-BD59-A6C34878D82A}">
                    <a16:rowId xmlns:a16="http://schemas.microsoft.com/office/drawing/2014/main" val="165443488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673894" y="168088"/>
            <a:ext cx="47010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ENDORSEMENT OF BBGS ITEMS AND AT-</a:t>
            </a:r>
          </a:p>
          <a:p>
            <a:r>
              <a:rPr lang="en-US" dirty="0" smtClean="0"/>
              <a:t>RISK GAMBLING COMPARED WITH NESARC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6045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7448826"/>
              </p:ext>
            </p:extLst>
          </p:nvPr>
        </p:nvGraphicFramePr>
        <p:xfrm>
          <a:off x="228599" y="873456"/>
          <a:ext cx="8465024" cy="51865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0847">
                  <a:extLst>
                    <a:ext uri="{9D8B030D-6E8A-4147-A177-3AD203B41FA5}">
                      <a16:colId xmlns:a16="http://schemas.microsoft.com/office/drawing/2014/main" val="2541430012"/>
                    </a:ext>
                  </a:extLst>
                </a:gridCol>
                <a:gridCol w="1672677">
                  <a:extLst>
                    <a:ext uri="{9D8B030D-6E8A-4147-A177-3AD203B41FA5}">
                      <a16:colId xmlns:a16="http://schemas.microsoft.com/office/drawing/2014/main" val="2735096748"/>
                    </a:ext>
                  </a:extLst>
                </a:gridCol>
                <a:gridCol w="1599953">
                  <a:extLst>
                    <a:ext uri="{9D8B030D-6E8A-4147-A177-3AD203B41FA5}">
                      <a16:colId xmlns:a16="http://schemas.microsoft.com/office/drawing/2014/main" val="1085690199"/>
                    </a:ext>
                  </a:extLst>
                </a:gridCol>
                <a:gridCol w="1454501">
                  <a:extLst>
                    <a:ext uri="{9D8B030D-6E8A-4147-A177-3AD203B41FA5}">
                      <a16:colId xmlns:a16="http://schemas.microsoft.com/office/drawing/2014/main" val="1592943274"/>
                    </a:ext>
                  </a:extLst>
                </a:gridCol>
                <a:gridCol w="1687046">
                  <a:extLst>
                    <a:ext uri="{9D8B030D-6E8A-4147-A177-3AD203B41FA5}">
                      <a16:colId xmlns:a16="http://schemas.microsoft.com/office/drawing/2014/main" val="3772686036"/>
                    </a:ext>
                  </a:extLst>
                </a:gridCol>
              </a:tblGrid>
              <a:tr h="388170">
                <a:tc>
                  <a:txBody>
                    <a:bodyPr/>
                    <a:lstStyle/>
                    <a:p>
                      <a:pPr algn="l"/>
                      <a:endParaRPr lang="en-US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Nongambler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(n=2019; 92.98%)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Low Risk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(n=376; 15.45%)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At-Risk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(n=38; 1.56%)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p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extLst>
                  <a:ext uri="{0D108BD9-81ED-4DB2-BD59-A6C34878D82A}">
                    <a16:rowId xmlns:a16="http://schemas.microsoft.com/office/drawing/2014/main" val="3064293290"/>
                  </a:ext>
                </a:extLst>
              </a:tr>
              <a:tr h="20077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Age (in years)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48.14</a:t>
                      </a:r>
                      <a:r>
                        <a:rPr lang="en-US" sz="1000" baseline="30000" dirty="0">
                          <a:effectLst/>
                        </a:rPr>
                        <a:t>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50.4</a:t>
                      </a:r>
                      <a:r>
                        <a:rPr lang="en-US" sz="1000" baseline="30000" dirty="0">
                          <a:effectLst/>
                        </a:rPr>
                        <a:t>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51.3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.001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extLst>
                  <a:ext uri="{0D108BD9-81ED-4DB2-BD59-A6C34878D82A}">
                    <a16:rowId xmlns:a16="http://schemas.microsoft.com/office/drawing/2014/main" val="161370873"/>
                  </a:ext>
                </a:extLst>
              </a:tr>
              <a:tr h="21294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Male gender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627(31.05%)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137(36.44%)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15(39.47%)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.07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extLst>
                  <a:ext uri="{0D108BD9-81ED-4DB2-BD59-A6C34878D82A}">
                    <a16:rowId xmlns:a16="http://schemas.microsoft.com/office/drawing/2014/main" val="3110666331"/>
                  </a:ext>
                </a:extLst>
              </a:tr>
              <a:tr h="21294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White Race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766(39.28%)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139(37.67%)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13(35.14%)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.75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extLst>
                  <a:ext uri="{0D108BD9-81ED-4DB2-BD59-A6C34878D82A}">
                    <a16:rowId xmlns:a16="http://schemas.microsoft.com/office/drawing/2014/main" val="1965907982"/>
                  </a:ext>
                </a:extLst>
              </a:tr>
              <a:tr h="21294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Latino Ethnicity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121(6.21%)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15(4.07%)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1(2.70%)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.20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extLst>
                  <a:ext uri="{0D108BD9-81ED-4DB2-BD59-A6C34878D82A}">
                    <a16:rowId xmlns:a16="http://schemas.microsoft.com/office/drawing/2014/main" val="336298052"/>
                  </a:ext>
                </a:extLst>
              </a:tr>
              <a:tr h="21294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African American Race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995(50.03%)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199(53.93)%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22(59.46%)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..37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extLst>
                  <a:ext uri="{0D108BD9-81ED-4DB2-BD59-A6C34878D82A}">
                    <a16:rowId xmlns:a16="http://schemas.microsoft.com/office/drawing/2014/main" val="4087448937"/>
                  </a:ext>
                </a:extLst>
              </a:tr>
              <a:tr h="18751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Asian Race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61(3.13%)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15(4.07%)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1(2.70%)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.64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extLst>
                  <a:ext uri="{0D108BD9-81ED-4DB2-BD59-A6C34878D82A}">
                    <a16:rowId xmlns:a16="http://schemas.microsoft.com/office/drawing/2014/main" val="3784311064"/>
                  </a:ext>
                </a:extLst>
              </a:tr>
              <a:tr h="2019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Native American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7(0.36%)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1(0.27%)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0%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--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extLst>
                  <a:ext uri="{0D108BD9-81ED-4DB2-BD59-A6C34878D82A}">
                    <a16:rowId xmlns:a16="http://schemas.microsoft.com/office/drawing/2014/main" val="822658531"/>
                  </a:ext>
                </a:extLst>
              </a:tr>
              <a:tr h="21294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Any College Education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1358(67.26)%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232(61.70%)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25(65.79%)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.11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extLst>
                  <a:ext uri="{0D108BD9-81ED-4DB2-BD59-A6C34878D82A}">
                    <a16:rowId xmlns:a16="http://schemas.microsoft.com/office/drawing/2014/main" val="2536388317"/>
                  </a:ext>
                </a:extLst>
              </a:tr>
              <a:tr h="21294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Never Married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867(42.94%)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154(40.96%)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18(47.37%)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.55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extLst>
                  <a:ext uri="{0D108BD9-81ED-4DB2-BD59-A6C34878D82A}">
                    <a16:rowId xmlns:a16="http://schemas.microsoft.com/office/drawing/2014/main" val="34568623"/>
                  </a:ext>
                </a:extLst>
              </a:tr>
              <a:tr h="21294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Formerly Married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531(26.83%)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96(25.53%)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12(31.58%)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--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extLst>
                  <a:ext uri="{0D108BD9-81ED-4DB2-BD59-A6C34878D82A}">
                    <a16:rowId xmlns:a16="http://schemas.microsoft.com/office/drawing/2014/main" val="3765371510"/>
                  </a:ext>
                </a:extLst>
              </a:tr>
              <a:tr h="21294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Married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621(30.76%)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126(33.51%)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8(21.05%)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--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extLst>
                  <a:ext uri="{0D108BD9-81ED-4DB2-BD59-A6C34878D82A}">
                    <a16:rowId xmlns:a16="http://schemas.microsoft.com/office/drawing/2014/main" val="3979398619"/>
                  </a:ext>
                </a:extLst>
              </a:tr>
              <a:tr h="21294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Employed Fulltime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1218(60.33%)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242(64.36%)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18(47.37%)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.07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extLst>
                  <a:ext uri="{0D108BD9-81ED-4DB2-BD59-A6C34878D82A}">
                    <a16:rowId xmlns:a16="http://schemas.microsoft.com/office/drawing/2014/main" val="1029646078"/>
                  </a:ext>
                </a:extLst>
              </a:tr>
              <a:tr h="21294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Income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$46,913.80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$49,613.17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$49,127.05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.54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extLst>
                  <a:ext uri="{0D108BD9-81ED-4DB2-BD59-A6C34878D82A}">
                    <a16:rowId xmlns:a16="http://schemas.microsoft.com/office/drawing/2014/main" val="2685091281"/>
                  </a:ext>
                </a:extLst>
              </a:tr>
              <a:tr h="21294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Declared Bankruptcy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343(16.98%)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57(15.16%)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9(23.68%)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.36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extLst>
                  <a:ext uri="{0D108BD9-81ED-4DB2-BD59-A6C34878D82A}">
                    <a16:rowId xmlns:a16="http://schemas.microsoft.com/office/drawing/2014/main" val="888932687"/>
                  </a:ext>
                </a:extLst>
              </a:tr>
              <a:tr h="21294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Total Debt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$132,624.25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$141,849.58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$124865.10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.60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extLst>
                  <a:ext uri="{0D108BD9-81ED-4DB2-BD59-A6C34878D82A}">
                    <a16:rowId xmlns:a16="http://schemas.microsoft.com/office/drawing/2014/main" val="3039381398"/>
                  </a:ext>
                </a:extLst>
              </a:tr>
              <a:tr h="21294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Reason for debt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extLst>
                  <a:ext uri="{0D108BD9-81ED-4DB2-BD59-A6C34878D82A}">
                    <a16:rowId xmlns:a16="http://schemas.microsoft.com/office/drawing/2014/main" val="933042500"/>
                  </a:ext>
                </a:extLst>
              </a:tr>
              <a:tr h="212946">
                <a:tc>
                  <a:txBody>
                    <a:bodyPr/>
                    <a:lstStyle/>
                    <a:p>
                      <a:pPr marL="0" marR="0" indent="1143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  Employment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889(44.08)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166(44.15)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15(42.86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.98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extLst>
                  <a:ext uri="{0D108BD9-81ED-4DB2-BD59-A6C34878D82A}">
                    <a16:rowId xmlns:a16="http://schemas.microsoft.com/office/drawing/2014/main" val="1072005357"/>
                  </a:ext>
                </a:extLst>
              </a:tr>
              <a:tr h="212946">
                <a:tc>
                  <a:txBody>
                    <a:bodyPr/>
                    <a:lstStyle/>
                    <a:p>
                      <a:pPr marL="0" marR="0" indent="1143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  Other Income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391(19.39)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68(18.09)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6(17.14)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.80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extLst>
                  <a:ext uri="{0D108BD9-81ED-4DB2-BD59-A6C34878D82A}">
                    <a16:rowId xmlns:a16="http://schemas.microsoft.com/office/drawing/2014/main" val="1969215391"/>
                  </a:ext>
                </a:extLst>
              </a:tr>
              <a:tr h="212946">
                <a:tc>
                  <a:txBody>
                    <a:bodyPr/>
                    <a:lstStyle/>
                    <a:p>
                      <a:pPr marL="0" marR="0" indent="1143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  Health &amp; Medical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213(10.56)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29(7.71)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5(14.29)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.79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extLst>
                  <a:ext uri="{0D108BD9-81ED-4DB2-BD59-A6C34878D82A}">
                    <a16:rowId xmlns:a16="http://schemas.microsoft.com/office/drawing/2014/main" val="506333307"/>
                  </a:ext>
                </a:extLst>
              </a:tr>
              <a:tr h="212946">
                <a:tc>
                  <a:txBody>
                    <a:bodyPr/>
                    <a:lstStyle/>
                    <a:p>
                      <a:pPr marL="0" marR="0" indent="1143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  Family &amp; Personal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241(11.95)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58(15.43)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6(17.14)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.12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extLst>
                  <a:ext uri="{0D108BD9-81ED-4DB2-BD59-A6C34878D82A}">
                    <a16:rowId xmlns:a16="http://schemas.microsoft.com/office/drawing/2014/main" val="1603866493"/>
                  </a:ext>
                </a:extLst>
              </a:tr>
              <a:tr h="375029">
                <a:tc>
                  <a:txBody>
                    <a:bodyPr/>
                    <a:lstStyle/>
                    <a:p>
                      <a:pPr marL="171450" marR="0" indent="-571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  Home &amp; Environment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218(10.81)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44(11.70)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3(8.57)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.79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extLst>
                  <a:ext uri="{0D108BD9-81ED-4DB2-BD59-A6C34878D82A}">
                    <a16:rowId xmlns:a16="http://schemas.microsoft.com/office/drawing/2014/main" val="1704655093"/>
                  </a:ext>
                </a:extLst>
              </a:tr>
              <a:tr h="212946">
                <a:tc>
                  <a:txBody>
                    <a:bodyPr/>
                    <a:lstStyle/>
                    <a:p>
                      <a:pPr marL="0" marR="0" indent="1143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  Education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61(3.02)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11(2.93)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0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.58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7340" marR="57340" marT="0" marB="0"/>
                </a:tc>
                <a:extLst>
                  <a:ext uri="{0D108BD9-81ED-4DB2-BD59-A6C34878D82A}">
                    <a16:rowId xmlns:a16="http://schemas.microsoft.com/office/drawing/2014/main" val="3216334701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374706" y="136476"/>
            <a:ext cx="47484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GAMBLING RISK BY SOCIODEMOGRAPHIC</a:t>
            </a:r>
          </a:p>
          <a:p>
            <a:r>
              <a:rPr lang="en-US" dirty="0" smtClean="0"/>
              <a:t>CHARACTERISTICS AND FINANCIAL STATUS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5841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Focus group themes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800" i="1" dirty="0" smtClean="0"/>
              <a:t>SCREENING</a:t>
            </a:r>
          </a:p>
          <a:p>
            <a:pPr lvl="1"/>
            <a:r>
              <a:rPr lang="en-US" sz="2800" i="1" dirty="0" smtClean="0"/>
              <a:t>BRIEF INTERVENTION</a:t>
            </a:r>
          </a:p>
          <a:p>
            <a:pPr lvl="1"/>
            <a:r>
              <a:rPr lang="en-US" sz="2800" i="1" dirty="0" smtClean="0"/>
              <a:t>REFERRAL TO TREATMENT</a:t>
            </a:r>
            <a:endParaRPr lang="en-US" sz="2800" i="1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4507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Focus group results-screening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 smtClean="0"/>
          </a:p>
          <a:p>
            <a:r>
              <a:rPr lang="en-US" sz="2400" dirty="0"/>
              <a:t>Some counselors hesitant to ask all of the screening </a:t>
            </a:r>
            <a:r>
              <a:rPr lang="en-US" sz="2400" dirty="0" smtClean="0"/>
              <a:t>questions</a:t>
            </a:r>
          </a:p>
          <a:p>
            <a:r>
              <a:rPr lang="en-US" sz="2400" dirty="0" smtClean="0"/>
              <a:t>Fear of client defensiveness</a:t>
            </a:r>
            <a:endParaRPr lang="en-US" sz="2400" dirty="0"/>
          </a:p>
          <a:p>
            <a:r>
              <a:rPr lang="en-US" sz="2400" dirty="0"/>
              <a:t>Some counselors believe that without the screening questions, clients will not admit to problem gambling.</a:t>
            </a:r>
          </a:p>
          <a:p>
            <a:pPr lvl="1"/>
            <a:r>
              <a:rPr lang="en-US" sz="2400" dirty="0"/>
              <a:t>However, even with the screening questions, probing is needed.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08313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Screening </a:t>
            </a:r>
            <a:r>
              <a:rPr lang="en-US" i="1" dirty="0" smtClean="0"/>
              <a:t>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i="1" dirty="0" smtClean="0"/>
          </a:p>
          <a:p>
            <a:r>
              <a:rPr lang="en-US" dirty="0" smtClean="0"/>
              <a:t>Differing definitions of gambling and problem gambling behavior among counselors and clients</a:t>
            </a:r>
          </a:p>
          <a:p>
            <a:r>
              <a:rPr lang="en-US" dirty="0" smtClean="0"/>
              <a:t>Using terms to normalize behavior, like “entertainment” might normalize behavior too much</a:t>
            </a:r>
          </a:p>
          <a:p>
            <a:r>
              <a:rPr lang="en-US" dirty="0" smtClean="0"/>
              <a:t>Gambling behaviors identified at multiple points throughout counseling session</a:t>
            </a:r>
          </a:p>
          <a:p>
            <a:r>
              <a:rPr lang="en-US" dirty="0" smtClean="0"/>
              <a:t>Gambling can be discovered through process of reviewing financial documents or in a budget discrepancy</a:t>
            </a:r>
          </a:p>
        </p:txBody>
      </p:sp>
    </p:spTree>
    <p:extLst>
      <p:ext uri="{BB962C8B-B14F-4D97-AF65-F5344CB8AC3E}">
        <p14:creationId xmlns:p14="http://schemas.microsoft.com/office/powerpoint/2010/main" val="38589731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they shared on screening…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49681"/>
            <a:ext cx="7772400" cy="3733800"/>
          </a:xfrm>
        </p:spPr>
        <p:txBody>
          <a:bodyPr>
            <a:normAutofit fontScale="25000" lnSpcReduction="20000"/>
          </a:bodyPr>
          <a:lstStyle/>
          <a:p>
            <a:r>
              <a:rPr lang="en-US" sz="8800" dirty="0"/>
              <a:t>CREDIT COUNSELOR:</a:t>
            </a:r>
          </a:p>
          <a:p>
            <a:endParaRPr lang="en-US" sz="8800" dirty="0"/>
          </a:p>
          <a:p>
            <a:r>
              <a:rPr lang="en-US" sz="8800" dirty="0" smtClean="0"/>
              <a:t>“A </a:t>
            </a:r>
            <a:r>
              <a:rPr lang="en-US" sz="8800" dirty="0"/>
              <a:t>lot of them [clients] are in denial, or are so embarrassed that they just don't </a:t>
            </a:r>
            <a:r>
              <a:rPr lang="en-US" sz="8800" dirty="0" smtClean="0"/>
              <a:t>want people </a:t>
            </a:r>
            <a:r>
              <a:rPr lang="en-US" sz="8800" dirty="0"/>
              <a:t>to know of their situation, and I feel like sometimes when I ask clients the </a:t>
            </a:r>
            <a:r>
              <a:rPr lang="en-US" sz="8800" dirty="0" smtClean="0"/>
              <a:t>four questions</a:t>
            </a:r>
            <a:r>
              <a:rPr lang="en-US" sz="8800" dirty="0"/>
              <a:t>, I </a:t>
            </a:r>
            <a:r>
              <a:rPr lang="en-US" sz="8800" dirty="0" smtClean="0"/>
              <a:t>can’t say </a:t>
            </a:r>
            <a:r>
              <a:rPr lang="en-US" sz="8800" dirty="0"/>
              <a:t>I feel so confident that they're telling the truth 100%, when I hear </a:t>
            </a:r>
            <a:r>
              <a:rPr lang="en-US" sz="8800" dirty="0" smtClean="0"/>
              <a:t>a hesitation </a:t>
            </a:r>
            <a:r>
              <a:rPr lang="en-US" sz="8800" dirty="0"/>
              <a:t>at times</a:t>
            </a:r>
            <a:r>
              <a:rPr lang="en-US" sz="8800" dirty="0" smtClean="0"/>
              <a:t>.”</a:t>
            </a:r>
            <a:endParaRPr lang="en-US" sz="8800" dirty="0" smtClean="0"/>
          </a:p>
          <a:p>
            <a:endParaRPr lang="en-US" sz="8800" dirty="0"/>
          </a:p>
          <a:p>
            <a:r>
              <a:rPr lang="en-US" sz="8800" dirty="0" smtClean="0"/>
              <a:t>“Well</a:t>
            </a:r>
            <a:r>
              <a:rPr lang="en-US" sz="8800" dirty="0"/>
              <a:t>, they wouldn’t really talk about it, but going through the course of seeing what </a:t>
            </a:r>
            <a:r>
              <a:rPr lang="en-US" sz="8800" dirty="0" smtClean="0"/>
              <a:t>the charges </a:t>
            </a:r>
            <a:r>
              <a:rPr lang="en-US" sz="8800" dirty="0"/>
              <a:t>are, where their charges took place, all cash advances or literally getting cash </a:t>
            </a:r>
            <a:r>
              <a:rPr lang="en-US" sz="8800" dirty="0" smtClean="0"/>
              <a:t>off the </a:t>
            </a:r>
            <a:r>
              <a:rPr lang="en-US" sz="8800" dirty="0"/>
              <a:t>debit card or credit card at the casino. Or when you look at their budget, and </a:t>
            </a:r>
            <a:r>
              <a:rPr lang="en-US" sz="8800" dirty="0" smtClean="0"/>
              <a:t>they really </a:t>
            </a:r>
            <a:r>
              <a:rPr lang="en-US" sz="8800" dirty="0"/>
              <a:t>should be able to pay everything, you’d have to kind of probe to find out </a:t>
            </a:r>
            <a:r>
              <a:rPr lang="en-US" sz="8800" dirty="0" smtClean="0"/>
              <a:t>what’s causing </a:t>
            </a:r>
            <a:r>
              <a:rPr lang="en-US" sz="8800" dirty="0"/>
              <a:t>it</a:t>
            </a:r>
            <a:r>
              <a:rPr lang="en-US" sz="8800" dirty="0" smtClean="0"/>
              <a:t>.”</a:t>
            </a:r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474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This project was funded with a generous grant from the National Center for Responsible </a:t>
            </a:r>
            <a:r>
              <a:rPr lang="en-US" dirty="0" smtClean="0"/>
              <a:t>Gaming </a:t>
            </a:r>
            <a:r>
              <a:rPr lang="en-US" dirty="0" smtClean="0"/>
              <a:t>and supplemented with funding from the Woodside Foundation.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9475" y="2729865"/>
            <a:ext cx="2305050" cy="8191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55320" y="4038600"/>
            <a:ext cx="799539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Thank you to Paul Sacco, PhD, Jodi Jacobson Frey, PhD, Martin Hochheimer,</a:t>
            </a:r>
          </a:p>
          <a:p>
            <a:r>
              <a:rPr lang="en-US" sz="2000" dirty="0" smtClean="0"/>
              <a:t>MSW, Rachel Imboden, MSW,  and Devon Hyde, MSW</a:t>
            </a:r>
          </a:p>
          <a:p>
            <a:endParaRPr lang="en-US" sz="2000" dirty="0"/>
          </a:p>
          <a:p>
            <a:r>
              <a:rPr lang="en-US" sz="2000" dirty="0" smtClean="0"/>
              <a:t>Also thanks to our colleagues and partners at Guidewell Financial Solutions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286334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they shared on screening...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ADMINISTRATOR:</a:t>
            </a:r>
          </a:p>
          <a:p>
            <a:endParaRPr lang="en-US" sz="2400" dirty="0"/>
          </a:p>
          <a:p>
            <a:r>
              <a:rPr lang="en-US" sz="2400" dirty="0" smtClean="0"/>
              <a:t>“If </a:t>
            </a:r>
            <a:r>
              <a:rPr lang="en-US" sz="2400" dirty="0"/>
              <a:t>the individual is having financial problems we’re one of the resources that they </a:t>
            </a:r>
            <a:r>
              <a:rPr lang="en-US" sz="2400" dirty="0" smtClean="0"/>
              <a:t>would be </a:t>
            </a:r>
            <a:r>
              <a:rPr lang="en-US" sz="2400" dirty="0"/>
              <a:t>reaching out to, but I </a:t>
            </a:r>
            <a:r>
              <a:rPr lang="en-US" sz="2400" dirty="0" smtClean="0"/>
              <a:t>don’t </a:t>
            </a:r>
            <a:r>
              <a:rPr lang="en-US" sz="2400" dirty="0"/>
              <a:t>always think that people are forthright with this </a:t>
            </a:r>
            <a:r>
              <a:rPr lang="en-US" sz="2400" dirty="0" smtClean="0"/>
              <a:t>problem, and </a:t>
            </a:r>
            <a:r>
              <a:rPr lang="en-US" sz="2400" dirty="0"/>
              <a:t>I know that our counselors have to do a little sleuthing to kind of put it </a:t>
            </a:r>
            <a:r>
              <a:rPr lang="en-US" sz="2400" dirty="0" smtClean="0"/>
              <a:t>together</a:t>
            </a:r>
            <a:r>
              <a:rPr lang="en-US" sz="2400" dirty="0" smtClean="0"/>
              <a:t>.”</a:t>
            </a:r>
            <a:endParaRPr lang="en-US" sz="2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5641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Focus group results-Brief intervention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Credit counselors were helpful in considering design and implementation of brief intervention, but didn’t want to alienate clients</a:t>
            </a:r>
          </a:p>
          <a:p>
            <a:r>
              <a:rPr lang="en-US" dirty="0" smtClean="0"/>
              <a:t>Direct discussion of gambling difficult and at times uncomfortable</a:t>
            </a:r>
          </a:p>
          <a:p>
            <a:r>
              <a:rPr lang="en-US" dirty="0" smtClean="0"/>
              <a:t>Another screening was at times viewed as excessive</a:t>
            </a:r>
          </a:p>
          <a:p>
            <a:r>
              <a:rPr lang="en-US" dirty="0" smtClean="0"/>
              <a:t>Importance of understanding the mental health piece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3530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they shared on brief intervention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“I’m comfortable with that, it’s just if they say yes, </a:t>
            </a:r>
            <a:r>
              <a:rPr lang="en-US" dirty="0" smtClean="0"/>
              <a:t>it’s </a:t>
            </a:r>
            <a:r>
              <a:rPr lang="en-US" dirty="0"/>
              <a:t>the other three questions, </a:t>
            </a:r>
            <a:r>
              <a:rPr lang="en-US" dirty="0" smtClean="0"/>
              <a:t>because </a:t>
            </a:r>
            <a:r>
              <a:rPr lang="en-US" dirty="0" smtClean="0"/>
              <a:t>it’s </a:t>
            </a:r>
            <a:r>
              <a:rPr lang="en-US" dirty="0"/>
              <a:t>like trying to keep them from getting defensive. You build a rapport with the </a:t>
            </a:r>
            <a:r>
              <a:rPr lang="en-US" dirty="0" smtClean="0"/>
              <a:t>client, and </a:t>
            </a:r>
            <a:r>
              <a:rPr lang="en-US" dirty="0"/>
              <a:t>I feel that once we go that deep you start losing that rapport.”</a:t>
            </a:r>
          </a:p>
          <a:p>
            <a:endParaRPr lang="en-US" dirty="0"/>
          </a:p>
          <a:p>
            <a:r>
              <a:rPr lang="en-US" dirty="0"/>
              <a:t>“I remember one that was spending $200 a month on lottery tickets, but when I asked </a:t>
            </a:r>
            <a:r>
              <a:rPr lang="en-US" dirty="0" smtClean="0"/>
              <a:t>the question</a:t>
            </a:r>
            <a:r>
              <a:rPr lang="en-US" dirty="0"/>
              <a:t>, they said no to the initial question, and I didn’t feel comfortable enough to say</a:t>
            </a:r>
            <a:r>
              <a:rPr lang="en-US" dirty="0" smtClean="0"/>
              <a:t>, ‘</a:t>
            </a:r>
            <a:r>
              <a:rPr lang="en-US" dirty="0"/>
              <a:t>Well, wait a minute, how can that be a no?  You just said yes.’”</a:t>
            </a:r>
          </a:p>
          <a:p>
            <a:endParaRPr lang="en-US" dirty="0"/>
          </a:p>
          <a:p>
            <a:r>
              <a:rPr lang="en-US" dirty="0"/>
              <a:t>“I think my first </a:t>
            </a:r>
            <a:r>
              <a:rPr lang="en-US" dirty="0" smtClean="0"/>
              <a:t>thoughts were </a:t>
            </a:r>
            <a:r>
              <a:rPr lang="en-US" dirty="0"/>
              <a:t>another damn screening.”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1084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they shared on brief intervention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“They had done it again, and they’re coming back to us for another payment plan on </a:t>
            </a:r>
            <a:r>
              <a:rPr lang="en-US" dirty="0" smtClean="0"/>
              <a:t>the debt</a:t>
            </a:r>
            <a:r>
              <a:rPr lang="en-US" dirty="0"/>
              <a:t>, and still really not doing anything of treatment to help them with the gambling, </a:t>
            </a:r>
            <a:r>
              <a:rPr lang="en-US" dirty="0" smtClean="0"/>
              <a:t>just stopping </a:t>
            </a:r>
            <a:r>
              <a:rPr lang="en-US" dirty="0"/>
              <a:t>the gambling long enough to get the credit cards or debts into a payment plan, </a:t>
            </a:r>
            <a:r>
              <a:rPr lang="en-US" dirty="0" smtClean="0"/>
              <a:t>to get </a:t>
            </a:r>
            <a:r>
              <a:rPr lang="en-US" dirty="0"/>
              <a:t>financially stable but not actually doing anything to help themselves.”</a:t>
            </a:r>
          </a:p>
          <a:p>
            <a:endParaRPr lang="en-US" dirty="0"/>
          </a:p>
          <a:p>
            <a:r>
              <a:rPr lang="en-US" dirty="0"/>
              <a:t>“Our folks are trained on that stuff [finances], but they’re not really trained to </a:t>
            </a:r>
            <a:r>
              <a:rPr lang="en-US" dirty="0" smtClean="0"/>
              <a:t>change </a:t>
            </a:r>
            <a:r>
              <a:rPr lang="en-US" dirty="0"/>
              <a:t>somebody’s gambling behavior.”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9855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Focus group results-Referral to treatment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Desire expressed for additional resources</a:t>
            </a:r>
          </a:p>
          <a:p>
            <a:r>
              <a:rPr lang="en-US" dirty="0" smtClean="0"/>
              <a:t>Frustration with limited nature of follow-up and lack of long-term relationship that precluded meaningful reinforcement of action steps</a:t>
            </a:r>
          </a:p>
          <a:p>
            <a:r>
              <a:rPr lang="en-US" dirty="0" smtClean="0"/>
              <a:t>Need for more strategies to talk about and define gambling behaviors that would fit within their time constraints</a:t>
            </a:r>
          </a:p>
          <a:p>
            <a:r>
              <a:rPr lang="en-US" dirty="0" smtClean="0"/>
              <a:t>Administrators and credit counselors wanted having a wider variety of resources for inclusion within action plans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8726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they shared on referral to 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“I refer people to Maryland Community Services Locator and the United Way.  Both </a:t>
            </a:r>
            <a:r>
              <a:rPr lang="en-US" dirty="0" smtClean="0"/>
              <a:t>of them </a:t>
            </a:r>
            <a:r>
              <a:rPr lang="en-US" dirty="0"/>
              <a:t>have websites that list all kinds of services, and I think that websites for </a:t>
            </a:r>
            <a:r>
              <a:rPr lang="en-US" dirty="0" smtClean="0"/>
              <a:t>something like </a:t>
            </a:r>
            <a:r>
              <a:rPr lang="en-US" dirty="0"/>
              <a:t>that [problem gambling] are very nice for people to use, because there’s </a:t>
            </a:r>
            <a:r>
              <a:rPr lang="en-US" dirty="0" smtClean="0"/>
              <a:t>less embarrassment</a:t>
            </a:r>
            <a:r>
              <a:rPr lang="en-US" dirty="0"/>
              <a:t>.”</a:t>
            </a:r>
          </a:p>
          <a:p>
            <a:endParaRPr lang="en-US" dirty="0"/>
          </a:p>
          <a:p>
            <a:r>
              <a:rPr lang="en-US" dirty="0"/>
              <a:t>“Certainly, I think a follow up would be helpful.  A soft hand-off…to connect </a:t>
            </a:r>
            <a:r>
              <a:rPr lang="en-US" dirty="0" smtClean="0"/>
              <a:t>them directly </a:t>
            </a:r>
            <a:r>
              <a:rPr lang="en-US" dirty="0"/>
              <a:t>to the resource that can help them schedule an appointment. You know one of </a:t>
            </a:r>
            <a:r>
              <a:rPr lang="en-US" dirty="0" smtClean="0"/>
              <a:t>the key </a:t>
            </a:r>
            <a:r>
              <a:rPr lang="en-US" dirty="0"/>
              <a:t>action items, one of the things a client walks away with as a result of our </a:t>
            </a:r>
            <a:r>
              <a:rPr lang="en-US" dirty="0" smtClean="0"/>
              <a:t>counseling sessions </a:t>
            </a:r>
            <a:r>
              <a:rPr lang="en-US" dirty="0"/>
              <a:t>is a summary, what we call an action plan of next steps. So, it’s </a:t>
            </a:r>
            <a:r>
              <a:rPr lang="en-US" dirty="0" smtClean="0"/>
              <a:t>accountability that </a:t>
            </a:r>
            <a:r>
              <a:rPr lang="en-US" dirty="0"/>
              <a:t>they are going to follow up.”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6671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3592"/>
            <a:ext cx="8229600" cy="1143000"/>
          </a:xfrm>
        </p:spPr>
        <p:txBody>
          <a:bodyPr/>
          <a:lstStyle/>
          <a:p>
            <a:r>
              <a:rPr lang="en-US" dirty="0" smtClean="0"/>
              <a:t>Key 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2480"/>
            <a:ext cx="8229600" cy="4095571"/>
          </a:xfrm>
        </p:spPr>
        <p:txBody>
          <a:bodyPr/>
          <a:lstStyle/>
          <a:p>
            <a:r>
              <a:rPr lang="en-US" dirty="0" smtClean="0"/>
              <a:t>The percentage of callers reporting at-risk gambling suggests that consumer credit counseling may be an appropriate and feasible place to screen for problem gambling</a:t>
            </a:r>
          </a:p>
          <a:p>
            <a:r>
              <a:rPr lang="en-US" dirty="0" smtClean="0"/>
              <a:t>Setting ideal for addressing problem gambling and financial stability</a:t>
            </a:r>
            <a:endParaRPr lang="en-US" dirty="0"/>
          </a:p>
          <a:p>
            <a:r>
              <a:rPr lang="en-US" dirty="0" smtClean="0"/>
              <a:t>Balancing effective brief screening with rapport-building</a:t>
            </a:r>
          </a:p>
          <a:p>
            <a:r>
              <a:rPr lang="en-US" dirty="0" smtClean="0"/>
              <a:t>Better handling of stigma and underreporting of gambling behaviors</a:t>
            </a:r>
          </a:p>
          <a:p>
            <a:r>
              <a:rPr lang="en-US" dirty="0" smtClean="0"/>
              <a:t>Use of a </a:t>
            </a:r>
            <a:r>
              <a:rPr lang="en-US" b="1" dirty="0" smtClean="0"/>
              <a:t>brief</a:t>
            </a:r>
            <a:r>
              <a:rPr lang="en-US" dirty="0" smtClean="0"/>
              <a:t> intervention is also appropriate, respecting time constraints and boundary of services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714022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 a brief intervention in non-profit consumer credit and financial counseling organizations</a:t>
            </a:r>
          </a:p>
          <a:p>
            <a:r>
              <a:rPr lang="en-US" dirty="0" smtClean="0"/>
              <a:t>Test the effectiveness of this brief intervention model with clients with at-risk gambling behaviors in these settings</a:t>
            </a:r>
          </a:p>
          <a:p>
            <a:r>
              <a:rPr lang="en-US" dirty="0" smtClean="0"/>
              <a:t>Evaluate the feasibility and acceptability of the model with staff, leadership, and clientele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3667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654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3064"/>
            <a:ext cx="8229600" cy="1143000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6984"/>
            <a:ext cx="8229600" cy="4510099"/>
          </a:xfrm>
        </p:spPr>
        <p:txBody>
          <a:bodyPr>
            <a:normAutofit fontScale="92500" lnSpcReduction="10000"/>
          </a:bodyPr>
          <a:lstStyle/>
          <a:p>
            <a:pPr>
              <a:buFont typeface="+mj-lt"/>
              <a:buAutoNum type="arabicPeriod"/>
            </a:pPr>
            <a:r>
              <a:rPr lang="en-US" sz="1800" dirty="0"/>
              <a:t>Moore, S., et al., </a:t>
            </a:r>
            <a:r>
              <a:rPr lang="en-US" sz="1800" i="1" dirty="0"/>
              <a:t>Problem gambling among international and domestic university students in Australia: Who is at risk?</a:t>
            </a:r>
            <a:r>
              <a:rPr lang="en-US" sz="1800" dirty="0"/>
              <a:t> Journal of Gambling Studies, 2013. </a:t>
            </a:r>
            <a:r>
              <a:rPr lang="en-US" sz="1800" b="1" dirty="0"/>
              <a:t>29</a:t>
            </a:r>
            <a:r>
              <a:rPr lang="en-US" sz="1800" dirty="0"/>
              <a:t>(2): p. </a:t>
            </a:r>
            <a:r>
              <a:rPr lang="en-US" sz="1800" dirty="0" smtClean="0"/>
              <a:t>217-230.</a:t>
            </a:r>
          </a:p>
          <a:p>
            <a:pPr>
              <a:buFont typeface="+mj-lt"/>
              <a:buAutoNum type="arabicPeriod"/>
            </a:pPr>
            <a:r>
              <a:rPr lang="en-US" sz="1800" dirty="0" smtClean="0"/>
              <a:t>American </a:t>
            </a:r>
            <a:r>
              <a:rPr lang="en-US" sz="1800" dirty="0"/>
              <a:t>Psychiatric Association. (2013). Diagnostic and Statistical Manual of Mental Disorders, Fifth Edition (5 ed.). Arlington, VA: American Psychiatric </a:t>
            </a:r>
            <a:r>
              <a:rPr lang="en-US" sz="1800" dirty="0" smtClean="0"/>
              <a:t>Publishing.</a:t>
            </a:r>
          </a:p>
          <a:p>
            <a:pPr>
              <a:buFont typeface="+mj-lt"/>
              <a:buAutoNum type="arabicPeriod"/>
            </a:pPr>
            <a:r>
              <a:rPr lang="en-US" sz="1800" dirty="0" smtClean="0"/>
              <a:t>Browne, M., et al. (2016). </a:t>
            </a:r>
            <a:r>
              <a:rPr lang="en-US" sz="1800" i="1" dirty="0" smtClean="0"/>
              <a:t>Assessing gambling-related harm in Victoria: a public health perspective, </a:t>
            </a:r>
            <a:r>
              <a:rPr lang="en-US" sz="1800" dirty="0" smtClean="0"/>
              <a:t>Victorian Responsible Gambling Foundation, Melbourne.</a:t>
            </a:r>
          </a:p>
          <a:p>
            <a:pPr>
              <a:buFont typeface="+mj-lt"/>
              <a:buAutoNum type="arabicPeriod"/>
            </a:pPr>
            <a:r>
              <a:rPr lang="en-US" sz="1800" dirty="0" smtClean="0"/>
              <a:t>Slutske, W. S. (2006). Natural recovery and treatment-seeking in pathological gambling: Results of two US national surveys. </a:t>
            </a:r>
            <a:r>
              <a:rPr lang="en-US" sz="1800" i="1" dirty="0" smtClean="0"/>
              <a:t>American Journal of Psychiatry, 163</a:t>
            </a:r>
            <a:r>
              <a:rPr lang="en-US" sz="1800" dirty="0" smtClean="0"/>
              <a:t>, 297-302.</a:t>
            </a:r>
          </a:p>
          <a:p>
            <a:pPr>
              <a:buFont typeface="+mj-lt"/>
              <a:buAutoNum type="arabicPeriod"/>
            </a:pPr>
            <a:r>
              <a:rPr lang="en-US" sz="1800" dirty="0" smtClean="0"/>
              <a:t>Marotta, J., et al. (2017). </a:t>
            </a:r>
            <a:r>
              <a:rPr lang="en-US" sz="1800" i="1" dirty="0" smtClean="0"/>
              <a:t>2016 survey of problem gambling services in the US</a:t>
            </a:r>
            <a:r>
              <a:rPr lang="en-US" sz="1800" dirty="0" smtClean="0"/>
              <a:t>. Boston, MA: Association of Problem Gambling Services Administrators.</a:t>
            </a:r>
          </a:p>
          <a:p>
            <a:pPr>
              <a:buFont typeface="+mj-lt"/>
              <a:buAutoNum type="arabicPeriod"/>
            </a:pPr>
            <a:r>
              <a:rPr lang="en-US" sz="1800" dirty="0" smtClean="0"/>
              <a:t>Grant</a:t>
            </a:r>
            <a:r>
              <a:rPr lang="en-US" sz="1800" dirty="0"/>
              <a:t>, B. F., Kaplan, K., Shepard, J., &amp; Moore, T. (2003). </a:t>
            </a:r>
            <a:r>
              <a:rPr lang="en-US" sz="1800" i="1" dirty="0"/>
              <a:t>Source and accuracy statement for wave 1 of the 2001-2002 National Epidemiologic Survey on Alcohol and Related Conditions</a:t>
            </a:r>
            <a:r>
              <a:rPr lang="en-US" sz="1800" dirty="0"/>
              <a:t>. Bethesda, MD: National Institute on Alcohol Abuse and </a:t>
            </a:r>
            <a:r>
              <a:rPr lang="en-US" sz="1800" dirty="0" smtClean="0"/>
              <a:t>Alcoholism.</a:t>
            </a:r>
          </a:p>
          <a:p>
            <a:pPr>
              <a:buFont typeface="+mj-lt"/>
              <a:buAutoNum type="arabicPeriod"/>
            </a:pPr>
            <a:r>
              <a:rPr lang="en-US" sz="1800" dirty="0" smtClean="0"/>
              <a:t>Gebauer</a:t>
            </a:r>
            <a:r>
              <a:rPr lang="en-US" sz="1800" dirty="0"/>
              <a:t>, L., LaBrie, R., &amp; Shaffer, H. J. (2010). Optimizing DSM-IV-TR classification accuracy: A brief biosocial screen for detecting current gambling disorders among gamblers in the general household population. </a:t>
            </a:r>
            <a:r>
              <a:rPr lang="en-US" sz="1800" i="1" dirty="0"/>
              <a:t>Canadian Journal of Psychiatry, 55</a:t>
            </a:r>
            <a:r>
              <a:rPr lang="en-US" sz="1800" dirty="0"/>
              <a:t>(2), 82-90.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685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Learn about the feasibility of brief gambling screening offered by credit counselors at a national credit counseling agency</a:t>
            </a:r>
          </a:p>
          <a:p>
            <a:r>
              <a:rPr lang="en-US" sz="2800" dirty="0" smtClean="0"/>
              <a:t>Learn about specific administrative and clinical implications for expanding gambling screening into credit counseling services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4851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Paul Sacco, PhD, MSW</a:t>
            </a:r>
          </a:p>
          <a:p>
            <a:r>
              <a:rPr lang="en-US" dirty="0" smtClean="0">
                <a:hlinkClick r:id="rId2"/>
              </a:rPr>
              <a:t>psacco@ssw.umaryland.edu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Jodi Jacobson Frey, PhD, LCSW-C</a:t>
            </a:r>
          </a:p>
          <a:p>
            <a:r>
              <a:rPr lang="en-US" dirty="0" smtClean="0">
                <a:hlinkClick r:id="rId3"/>
              </a:rPr>
              <a:t>jfrey@ssw.umaryland.edu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Christine Callahan, PhD, LCSW-C</a:t>
            </a:r>
          </a:p>
          <a:p>
            <a:r>
              <a:rPr lang="en-US" dirty="0" smtClean="0">
                <a:hlinkClick r:id="rId4"/>
              </a:rPr>
              <a:t>ccallahan@ssw.umaryland.edu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729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Partnering Organizations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2100" y="2030592"/>
            <a:ext cx="8394700" cy="409557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University of Maryland School of Social Work/Financial Social 							Work Initiative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5093" y="3150268"/>
            <a:ext cx="2978978" cy="2468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 descr="Guidewell Financial Solution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" y="3246755"/>
            <a:ext cx="3028950" cy="923925"/>
          </a:xfrm>
          <a:prstGeom prst="rect">
            <a:avLst/>
          </a:prstGeom>
          <a:solidFill>
            <a:schemeClr val="tx1"/>
          </a:solidFill>
          <a:extLst/>
        </p:spPr>
      </p:pic>
    </p:spTree>
    <p:extLst>
      <p:ext uri="{BB962C8B-B14F-4D97-AF65-F5344CB8AC3E}">
        <p14:creationId xmlns:p14="http://schemas.microsoft.com/office/powerpoint/2010/main" val="2963726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Partners in action</a:t>
            </a:r>
            <a:endParaRPr lang="en-US" dirty="0"/>
          </a:p>
        </p:txBody>
      </p:sp>
      <p:pic>
        <p:nvPicPr>
          <p:cNvPr id="5" name="tleX-bk_A5Q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86000" y="2181225"/>
            <a:ext cx="4572000" cy="2571750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059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P</a:t>
            </a:r>
            <a:r>
              <a:rPr lang="en-US" sz="2400" dirty="0" smtClean="0"/>
              <a:t>roblem </a:t>
            </a:r>
            <a:r>
              <a:rPr lang="en-US" sz="2400" dirty="0"/>
              <a:t>gambling and gambling disorder are unique because they are directly responsible for financial harms to individuals and their families including financial insecurity, severe debt and even </a:t>
            </a:r>
            <a:r>
              <a:rPr lang="en-US" sz="2400" dirty="0" smtClean="0"/>
              <a:t>destitution</a:t>
            </a:r>
            <a:r>
              <a:rPr lang="en-US" sz="2400" baseline="30000" dirty="0" smtClean="0"/>
              <a:t>1,2</a:t>
            </a:r>
          </a:p>
          <a:p>
            <a:r>
              <a:rPr lang="en-US" sz="2400" dirty="0" smtClean="0"/>
              <a:t>1-3% of individuals have a gambling disorder</a:t>
            </a:r>
            <a:r>
              <a:rPr lang="en-US" sz="2400" baseline="30000" dirty="0" smtClean="0"/>
              <a:t>3</a:t>
            </a:r>
            <a:endParaRPr lang="en-US" sz="2400" dirty="0"/>
          </a:p>
          <a:p>
            <a:r>
              <a:rPr lang="en-US" sz="2400" dirty="0" smtClean="0"/>
              <a:t>Fewer than 15% seek any professional help</a:t>
            </a:r>
            <a:r>
              <a:rPr lang="en-US" sz="2400" baseline="30000" dirty="0" smtClean="0"/>
              <a:t>4</a:t>
            </a:r>
            <a:endParaRPr lang="en-US" sz="2400" dirty="0"/>
          </a:p>
          <a:p>
            <a:r>
              <a:rPr lang="en-US" sz="2400" dirty="0" smtClean="0"/>
              <a:t> </a:t>
            </a:r>
            <a:r>
              <a:rPr lang="en-US" sz="2400" dirty="0"/>
              <a:t>L</a:t>
            </a:r>
            <a:r>
              <a:rPr lang="en-US" sz="2400" dirty="0" smtClean="0"/>
              <a:t>ittle public funding is spent to improve outreach to persons with gambling disorders or for gambling treatment.</a:t>
            </a:r>
            <a:r>
              <a:rPr lang="en-US" sz="2400" baseline="30000" dirty="0" smtClean="0"/>
              <a:t>5</a:t>
            </a:r>
            <a:endParaRPr lang="en-US" sz="2400" baseline="30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316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credit counseling?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3992"/>
            <a:ext cx="8229600" cy="4095571"/>
          </a:xfrm>
        </p:spPr>
        <p:txBody>
          <a:bodyPr>
            <a:normAutofit fontScale="92500"/>
          </a:bodyPr>
          <a:lstStyle/>
          <a:p>
            <a:r>
              <a:rPr lang="en-US" sz="2800" dirty="0"/>
              <a:t>Consumer credit counseling agencies represent </a:t>
            </a:r>
            <a:r>
              <a:rPr lang="en-US" sz="2800" dirty="0" smtClean="0"/>
              <a:t>an ideal </a:t>
            </a:r>
            <a:r>
              <a:rPr lang="en-US" sz="2800" dirty="0"/>
              <a:t>but underutilized </a:t>
            </a:r>
            <a:r>
              <a:rPr lang="en-US" sz="2800" dirty="0" smtClean="0"/>
              <a:t>setting </a:t>
            </a:r>
            <a:r>
              <a:rPr lang="en-US" sz="2800" dirty="0"/>
              <a:t>to screen </a:t>
            </a:r>
            <a:r>
              <a:rPr lang="en-US" sz="2800" dirty="0" smtClean="0"/>
              <a:t>individuals</a:t>
            </a:r>
          </a:p>
          <a:p>
            <a:r>
              <a:rPr lang="en-US" sz="2800" dirty="0" smtClean="0"/>
              <a:t> </a:t>
            </a:r>
            <a:r>
              <a:rPr lang="en-US" sz="2800" dirty="0"/>
              <a:t>E</a:t>
            </a:r>
            <a:r>
              <a:rPr lang="en-US" sz="2800" dirty="0" smtClean="0"/>
              <a:t>stimates of the prevalence of gambling and at-risk gambling are needed to determine the feasibility of screening individuals seeking credit and debt counseling. </a:t>
            </a:r>
          </a:p>
          <a:p>
            <a:r>
              <a:rPr lang="en-US" sz="2800" dirty="0"/>
              <a:t>P</a:t>
            </a:r>
            <a:r>
              <a:rPr lang="en-US" sz="2800" dirty="0" smtClean="0"/>
              <a:t>erspectives </a:t>
            </a:r>
            <a:r>
              <a:rPr lang="en-US" sz="2800" dirty="0"/>
              <a:t>from the credit counselors and </a:t>
            </a:r>
            <a:r>
              <a:rPr lang="en-US" sz="2800" dirty="0" smtClean="0"/>
              <a:t>administrators must be </a:t>
            </a:r>
            <a:r>
              <a:rPr lang="en-US" sz="2800" dirty="0"/>
              <a:t>assessed to determine the appropriateness of screening and </a:t>
            </a:r>
            <a:r>
              <a:rPr lang="en-US" sz="2800" dirty="0" smtClean="0"/>
              <a:t>brief </a:t>
            </a:r>
            <a:r>
              <a:rPr lang="en-US" sz="2800" dirty="0"/>
              <a:t>intervention in a credit counseling </a:t>
            </a:r>
            <a:r>
              <a:rPr lang="en-US" sz="2800" dirty="0" smtClean="0"/>
              <a:t>setting.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574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100" dirty="0" smtClean="0"/>
              <a:t>Aim 1:</a:t>
            </a:r>
          </a:p>
          <a:p>
            <a:pPr indent="-342900"/>
            <a:r>
              <a:rPr lang="en-US" sz="3100" dirty="0" smtClean="0"/>
              <a:t>To </a:t>
            </a:r>
            <a:r>
              <a:rPr lang="en-US" sz="3100" dirty="0"/>
              <a:t>develop estimates of gambling participation and at-risk gambling to assess the efficiency of screening 100% of callers to a national consumer credit counseling agency and compare prevalence to national estimates.</a:t>
            </a:r>
          </a:p>
          <a:p>
            <a:pPr indent="-342900"/>
            <a:r>
              <a:rPr lang="en-US" sz="3100" dirty="0"/>
              <a:t>To characterize the sociodemographic and financial characteristics of callers based on level of gambling risk</a:t>
            </a:r>
            <a:r>
              <a:rPr lang="en-US" sz="3100" dirty="0" smtClean="0"/>
              <a:t>.</a:t>
            </a:r>
          </a:p>
          <a:p>
            <a:pPr marL="0" indent="0">
              <a:buNone/>
            </a:pPr>
            <a:endParaRPr lang="en-US" sz="3100" dirty="0"/>
          </a:p>
          <a:p>
            <a:pPr marL="0" indent="0">
              <a:buNone/>
            </a:pPr>
            <a:r>
              <a:rPr lang="en-US" sz="3100" dirty="0" smtClean="0"/>
              <a:t>Aim 2:</a:t>
            </a:r>
            <a:endParaRPr lang="en-US" sz="3100" dirty="0"/>
          </a:p>
          <a:p>
            <a:r>
              <a:rPr lang="en-US" sz="3100" dirty="0"/>
              <a:t>To test the feasibility of integrating brief screening for problem gambling into credit counseling.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5548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aims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QUANTITATIVE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QUALITATIVE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 marL="463550" indent="0">
              <a:buNone/>
            </a:pPr>
            <a:r>
              <a:rPr lang="en-US" dirty="0"/>
              <a:t>Aim 1:</a:t>
            </a:r>
          </a:p>
          <a:p>
            <a:pPr marL="1035050" indent="-571500"/>
            <a:r>
              <a:rPr lang="en-US" dirty="0"/>
              <a:t>Single-item Gambling Participation</a:t>
            </a:r>
          </a:p>
          <a:p>
            <a:pPr marL="1035050" indent="-571500"/>
            <a:r>
              <a:rPr lang="en-US" dirty="0"/>
              <a:t>Brief Biosocial Gambling Screen (BBGS)</a:t>
            </a:r>
            <a:r>
              <a:rPr lang="en-US" baseline="30000" dirty="0"/>
              <a:t>7</a:t>
            </a:r>
          </a:p>
          <a:p>
            <a:pPr marL="1035050" indent="-571500"/>
            <a:r>
              <a:rPr lang="en-US" dirty="0"/>
              <a:t>Sociodemographic &amp; Financial Status: age, gender, race/ethnicity, education level, marital status, bankruptcy, total debt</a:t>
            </a:r>
          </a:p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463550" indent="0">
              <a:buNone/>
            </a:pPr>
            <a:r>
              <a:rPr lang="en-US" dirty="0"/>
              <a:t>Aim 2:</a:t>
            </a:r>
          </a:p>
          <a:p>
            <a:pPr marL="1035050" indent="-571500"/>
            <a:r>
              <a:rPr lang="en-US" dirty="0"/>
              <a:t>Semi-structured interview guide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438371"/>
      </p:ext>
    </p:extLst>
  </p:cSld>
  <p:clrMapOvr>
    <a:masterClrMapping/>
  </p:clrMapOvr>
</p:sld>
</file>

<file path=ppt/theme/theme1.xml><?xml version="1.0" encoding="utf-8"?>
<a:theme xmlns:a="http://schemas.openxmlformats.org/drawingml/2006/main" name="Urban Pop">
  <a:themeElements>
    <a:clrScheme name="Urban Pop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n Pop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Horizon.thmx</Template>
  <TotalTime>575</TotalTime>
  <Words>2271</Words>
  <Application>Microsoft Office PowerPoint</Application>
  <PresentationFormat>On-screen Show (4:3)</PresentationFormat>
  <Paragraphs>330</Paragraphs>
  <Slides>30</Slides>
  <Notes>10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Calibri</vt:lpstr>
      <vt:lpstr>Gill Sans MT</vt:lpstr>
      <vt:lpstr>Times New Roman</vt:lpstr>
      <vt:lpstr>Wingdings 3</vt:lpstr>
      <vt:lpstr>Urban Pop</vt:lpstr>
      <vt:lpstr>Screening and brief intervention for clients in consumer credit counseling  NCRG ANNUAL CONFERENCE October 7-8, 2018 </vt:lpstr>
      <vt:lpstr>Acknowledgements</vt:lpstr>
      <vt:lpstr>LEARNING OBJECTIVES</vt:lpstr>
      <vt:lpstr>Partnering Organizations</vt:lpstr>
      <vt:lpstr>Partners in action</vt:lpstr>
      <vt:lpstr>Background</vt:lpstr>
      <vt:lpstr>Why credit counseling?</vt:lpstr>
      <vt:lpstr>Research Objectives</vt:lpstr>
      <vt:lpstr>aims</vt:lpstr>
      <vt:lpstr>Measures</vt:lpstr>
      <vt:lpstr>Brief biosocial gambling screen</vt:lpstr>
      <vt:lpstr>Sample</vt:lpstr>
      <vt:lpstr>DESCRIPTION OF client SAMPLE</vt:lpstr>
      <vt:lpstr>PowerPoint Presentation</vt:lpstr>
      <vt:lpstr>PowerPoint Presentation</vt:lpstr>
      <vt:lpstr>Focus group themes</vt:lpstr>
      <vt:lpstr>Focus group results-screening</vt:lpstr>
      <vt:lpstr>Screening (continued)</vt:lpstr>
      <vt:lpstr>What they shared on screening…</vt:lpstr>
      <vt:lpstr>What they shared on screening...</vt:lpstr>
      <vt:lpstr>Focus group results-Brief intervention</vt:lpstr>
      <vt:lpstr>What they shared on brief intervention</vt:lpstr>
      <vt:lpstr>What they shared on brief intervention</vt:lpstr>
      <vt:lpstr>Focus group results-Referral to treatment</vt:lpstr>
      <vt:lpstr>What they shared on referral to treatment</vt:lpstr>
      <vt:lpstr>Key findings</vt:lpstr>
      <vt:lpstr>Next steps</vt:lpstr>
      <vt:lpstr>Questions?</vt:lpstr>
      <vt:lpstr>References</vt:lpstr>
      <vt:lpstr>Contact us</vt:lpstr>
    </vt:vector>
  </TitlesOfParts>
  <Company>University of Maryland School of Social Work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Mathew Conn</dc:creator>
  <cp:lastModifiedBy>Callahan, Christine</cp:lastModifiedBy>
  <cp:revision>53</cp:revision>
  <dcterms:created xsi:type="dcterms:W3CDTF">2014-11-18T16:48:05Z</dcterms:created>
  <dcterms:modified xsi:type="dcterms:W3CDTF">2018-10-08T13:55:26Z</dcterms:modified>
</cp:coreProperties>
</file>