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3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18186-B19D-5943-B230-1DA7662219F5}" type="datetime1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490D9-0C32-0548-9D6A-B00486FC58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621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C7FD6-6107-7D4C-A014-A727DF4CD602}" type="datetime1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ECB2A-AF0C-9A40-A0E7-2EDDDE85C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49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0601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24781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4" name="Picture 13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3600" cap="all" spc="110" baseline="0">
                <a:solidFill>
                  <a:srgbClr val="4D4D4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FSWI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UM_School_SocialWork_white.gif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23" y="6449167"/>
            <a:ext cx="1264977" cy="332633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FINANCIAL CAPABILITY STUDY MERGED WITH AMERICAN LIFE PANEL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Christine Callahan, PhD, LCSW-C</a:t>
            </a:r>
          </a:p>
          <a:p>
            <a:r>
              <a:rPr lang="en-US" dirty="0"/>
              <a:t>University of Maryland, Baltimore, School of Social Work/Financial Social Work Initiative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E8B5AC1-B10F-40C7-9615-CA5B71266EE6}"/>
              </a:ext>
            </a:extLst>
          </p:cNvPr>
          <p:cNvSpPr txBox="1"/>
          <p:nvPr/>
        </p:nvSpPr>
        <p:spPr>
          <a:xfrm>
            <a:off x="685800" y="2574383"/>
            <a:ext cx="26341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/>
                <a:ea typeface="Times New Roman"/>
                <a:cs typeface="Times New Roman"/>
                <a:sym typeface="Times New Roman"/>
              </a:rPr>
              <a:t>This research was supported by a grant from the FINRA Investor Education Foundation. All results, interpretations and conclusions expressed are those of the research team alone, and do not necessarily represent the views of</a:t>
            </a:r>
          </a:p>
          <a:p>
            <a:r>
              <a:rPr lang="en-US" sz="1200" dirty="0">
                <a:latin typeface="Times New Roman"/>
                <a:ea typeface="Times New Roman"/>
                <a:cs typeface="Times New Roman"/>
                <a:sym typeface="Times New Roman"/>
              </a:rPr>
              <a:t> the FINRA Investor Education Foundation or any of its affiliated companies. No portion of this work may be reproduced, cited, or circulated without the express written permission of the author(s).</a:t>
            </a:r>
            <a:r>
              <a:rPr lang="en-US" sz="1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6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C42AD919-2B49-4B3D-93E3-EE310CFB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Background/focus of research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6D814A5D-9387-4FA4-9D5E-0BC2E4CC1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relationship between psychological well-being and financial capability</a:t>
            </a:r>
            <a:br>
              <a:rPr lang="en-US" dirty="0"/>
            </a:br>
            <a:endParaRPr lang="en-US" dirty="0"/>
          </a:p>
          <a:p>
            <a:r>
              <a:rPr lang="en-US" dirty="0"/>
              <a:t>Do those with overall higher life satisfaction exhibit greater financial capability?</a:t>
            </a:r>
            <a:br>
              <a:rPr lang="en-US" dirty="0"/>
            </a:br>
            <a:endParaRPr lang="en-US" dirty="0"/>
          </a:p>
          <a:p>
            <a:r>
              <a:rPr lang="en-US" dirty="0"/>
              <a:t>Do those experiencing fewer stressful life events exhibit greater financial capability?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</p:spTree>
    <p:extLst>
      <p:ext uri="{BB962C8B-B14F-4D97-AF65-F5344CB8AC3E}">
        <p14:creationId xmlns:p14="http://schemas.microsoft.com/office/powerpoint/2010/main" val="369822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FFCAE7-6BBE-4BAE-8F3B-E798FE61B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3BF903-2DA8-49A9-91DE-FB82EBB20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0890" indent="-270890" defTabSz="722376">
              <a:spcBef>
                <a:spcPts val="600"/>
              </a:spcBef>
              <a:defRPr sz="2528"/>
            </a:pPr>
            <a:r>
              <a:rPr lang="en-US" dirty="0"/>
              <a:t>FINRA Investor Education Foundation developed National Financial Capability Study (NFCS) to measure four components of financial capability:</a:t>
            </a:r>
            <a:endParaRPr lang="en-US" sz="2212" dirty="0"/>
          </a:p>
          <a:p>
            <a:pPr marL="586930" lvl="1" indent="-225742" defTabSz="722376">
              <a:spcBef>
                <a:spcPts val="500"/>
              </a:spcBef>
              <a:defRPr sz="2528"/>
            </a:pPr>
            <a:r>
              <a:rPr lang="en-US" dirty="0"/>
              <a:t>making ends meet</a:t>
            </a:r>
          </a:p>
          <a:p>
            <a:pPr marL="586930" lvl="1" indent="-225742" defTabSz="722376">
              <a:spcBef>
                <a:spcPts val="500"/>
              </a:spcBef>
              <a:defRPr sz="2528"/>
            </a:pPr>
            <a:r>
              <a:rPr lang="en-US" dirty="0"/>
              <a:t>planning ahead</a:t>
            </a:r>
          </a:p>
          <a:p>
            <a:pPr marL="586930" lvl="1" indent="-225742" defTabSz="722376">
              <a:spcBef>
                <a:spcPts val="500"/>
              </a:spcBef>
              <a:defRPr sz="2528"/>
            </a:pPr>
            <a:r>
              <a:rPr lang="en-US" dirty="0"/>
              <a:t>managing financial products</a:t>
            </a:r>
          </a:p>
          <a:p>
            <a:pPr marL="619179" lvl="1" indent="-257991" defTabSz="722376">
              <a:spcBef>
                <a:spcPts val="500"/>
              </a:spcBef>
              <a:defRPr sz="2212"/>
            </a:pPr>
            <a:r>
              <a:rPr lang="en-US" sz="2528" dirty="0"/>
              <a:t>demonstrating financial literacy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270890" indent="-270890" defTabSz="722376">
              <a:spcBef>
                <a:spcPts val="600"/>
              </a:spcBef>
              <a:defRPr sz="2528"/>
            </a:pPr>
            <a:r>
              <a:rPr lang="en-US" dirty="0"/>
              <a:t>Commissioned national studies using NFCS 2009 and  2012</a:t>
            </a:r>
            <a:r>
              <a:rPr lang="en-US" sz="2212" dirty="0"/>
              <a:t/>
            </a:r>
            <a:br>
              <a:rPr lang="en-US" sz="2212" dirty="0"/>
            </a:br>
            <a:endParaRPr lang="en-US" sz="2212" dirty="0"/>
          </a:p>
          <a:p>
            <a:pPr marL="270890" indent="-270890" defTabSz="722376">
              <a:spcBef>
                <a:spcPts val="600"/>
              </a:spcBef>
              <a:defRPr sz="2528"/>
            </a:pPr>
            <a:r>
              <a:rPr lang="en-US" dirty="0"/>
              <a:t>NFCS was administered to American Life Panel in 2012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59592F-3D04-4450-9DAB-2818C0BE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</p:spTree>
    <p:extLst>
      <p:ext uri="{BB962C8B-B14F-4D97-AF65-F5344CB8AC3E}">
        <p14:creationId xmlns:p14="http://schemas.microsoft.com/office/powerpoint/2010/main" val="386048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F9F752-B6AA-46E8-B465-9F9066C0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 life panel (ALP)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A3AD1B-E39A-4827-8118-860DE21A5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Nationally representative sample of adults 18+ who have agreed to participate in occasional online survey</a:t>
            </a:r>
          </a:p>
          <a:p>
            <a:r>
              <a:rPr lang="en-US" dirty="0"/>
              <a:t>About 5,000 people in the panel</a:t>
            </a:r>
          </a:p>
          <a:p>
            <a:r>
              <a:rPr lang="en-US" dirty="0"/>
              <a:t>ALP surveys tend to be administered on a monthly basis (but not always to all respondents)</a:t>
            </a:r>
          </a:p>
          <a:p>
            <a:r>
              <a:rPr lang="en-US" dirty="0"/>
              <a:t>Longitudinal in nature (can merge datasets) - most important feature for us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C683CB9-7F4F-461F-9807-66FF1E26A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</p:spTree>
    <p:extLst>
      <p:ext uri="{BB962C8B-B14F-4D97-AF65-F5344CB8AC3E}">
        <p14:creationId xmlns:p14="http://schemas.microsoft.com/office/powerpoint/2010/main" val="281382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86C5D9-254B-4AC0-8AD1-939B3CF20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9C3206-7E31-44E9-94AD-6D3837426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7855" indent="-287855" defTabSz="905255">
              <a:spcBef>
                <a:spcPts val="600"/>
              </a:spcBef>
              <a:defRPr sz="3465"/>
            </a:pPr>
            <a:r>
              <a:rPr lang="en-US" dirty="0"/>
              <a:t>Four measures of financial capability (objective financial literacy, subjective financial literacy, desirable financial behavior, perceived financial capability)</a:t>
            </a:r>
            <a:br>
              <a:rPr lang="en-US" dirty="0"/>
            </a:br>
            <a:endParaRPr lang="en-US" dirty="0"/>
          </a:p>
          <a:p>
            <a:pPr marL="287855" indent="-287855" defTabSz="905255">
              <a:spcBef>
                <a:spcPts val="600"/>
              </a:spcBef>
              <a:defRPr sz="3465"/>
            </a:pPr>
            <a:r>
              <a:rPr lang="en-US" dirty="0"/>
              <a:t>Two measures of psychological well-being (life satisfaction, stressful life events)</a:t>
            </a:r>
            <a:br>
              <a:rPr lang="en-US" dirty="0"/>
            </a:br>
            <a:endParaRPr lang="en-US" dirty="0"/>
          </a:p>
          <a:p>
            <a:pPr marL="287855" indent="-287855" defTabSz="905255">
              <a:spcBef>
                <a:spcPts val="600"/>
              </a:spcBef>
              <a:defRPr sz="3465"/>
            </a:pPr>
            <a:r>
              <a:rPr lang="en-US" dirty="0"/>
              <a:t>Control variables (e.g., age, gender, education, marital status)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231012E-5D6E-435C-8FBF-BFDFA20F0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FSWI</a:t>
            </a:r>
          </a:p>
        </p:txBody>
      </p:sp>
    </p:spTree>
    <p:extLst>
      <p:ext uri="{BB962C8B-B14F-4D97-AF65-F5344CB8AC3E}">
        <p14:creationId xmlns:p14="http://schemas.microsoft.com/office/powerpoint/2010/main" val="346101851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36</TotalTime>
  <Words>232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Gill Sans MT</vt:lpstr>
      <vt:lpstr>Times New Roman</vt:lpstr>
      <vt:lpstr>Wingdings 3</vt:lpstr>
      <vt:lpstr>Urban Pop</vt:lpstr>
      <vt:lpstr>NATIONAL FINANCIAL CAPABILITY STUDY MERGED WITH AMERICAN LIFE PANEL</vt:lpstr>
      <vt:lpstr>Background/focus of research</vt:lpstr>
      <vt:lpstr>DATA</vt:lpstr>
      <vt:lpstr>American life panel (ALP)</vt:lpstr>
      <vt:lpstr>STUDY VARIABLES</vt:lpstr>
    </vt:vector>
  </TitlesOfParts>
  <Company>University of Maryland School of Social Work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Conn</dc:creator>
  <cp:lastModifiedBy>Williams, Miesha</cp:lastModifiedBy>
  <cp:revision>8</cp:revision>
  <dcterms:created xsi:type="dcterms:W3CDTF">2014-11-18T16:48:05Z</dcterms:created>
  <dcterms:modified xsi:type="dcterms:W3CDTF">2018-01-22T17:36:37Z</dcterms:modified>
</cp:coreProperties>
</file>