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7"/>
  </p:notesMasterIdLst>
  <p:sldIdLst>
    <p:sldId id="256" r:id="rId2"/>
    <p:sldId id="287" r:id="rId3"/>
    <p:sldId id="292" r:id="rId4"/>
    <p:sldId id="293" r:id="rId5"/>
    <p:sldId id="29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1" d="100"/>
          <a:sy n="131" d="100"/>
        </p:scale>
        <p:origin x="352" y="18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01CCA0-CA62-46FC-B203-5B62B1F86F85}" type="datetimeFigureOut">
              <a:rPr lang="en-US" smtClean="0"/>
              <a:t>1/22/18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59FAD-A990-4367-BE8D-F67E277215C6}" type="slidenum">
              <a:rPr lang="en-US" smtClean="0"/>
              <a:t>‹#›</a:t>
            </a:fld>
            <a:endParaRPr lang="en-US"/>
          </a:p>
        </p:txBody>
      </p:sp>
    </p:spTree>
    <p:extLst>
      <p:ext uri="{BB962C8B-B14F-4D97-AF65-F5344CB8AC3E}">
        <p14:creationId xmlns:p14="http://schemas.microsoft.com/office/powerpoint/2010/main" val="151372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49C1CA-9B19-4CA4-AD38-1E1A95680065}" type="datetime1">
              <a:rPr lang="en-US" smtClean="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6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34151-51DE-4324-BB57-C911A5BD968C}" type="datetime1">
              <a:rPr lang="en-US" smtClean="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999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A4D598-1161-4C73-A919-4F45F424F3AC}" type="datetime1">
              <a:rPr lang="en-US" smtClean="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338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68387" y="1831879"/>
            <a:ext cx="10058400" cy="4023360"/>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4BE334-086A-4CAF-B5E5-DB1B341396CF}" type="datetime1">
              <a:rPr lang="en-US" smtClean="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2176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674C7B-C946-4B9D-827C-888C0BB691BF}" type="datetime1">
              <a:rPr lang="en-US" smtClean="0"/>
              <a:t>1/22/18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97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233790-AC56-4A26-9BC0-328294E83563}" type="datetime1">
              <a:rPr lang="en-US" smtClean="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7799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ED5C28-9726-49F7-A97D-B8B368864081}" type="datetime1">
              <a:rPr lang="en-US" smtClean="0"/>
              <a:t>1/22/18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61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D76F0-5110-4AA5-9715-C83E9066D04E}" type="datetime1">
              <a:rPr lang="en-US" smtClean="0"/>
              <a:t>1/22/18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296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136E46-CEDC-4CCC-ADF4-9B4FD23DCBFE}" type="datetime1">
              <a:rPr lang="en-US" smtClean="0"/>
              <a:t>1/22/18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5560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D92BC62-1D8A-4E3F-A1AA-E2A8B75953AA}" type="datetime1">
              <a:rPr lang="en-US" smtClean="0"/>
              <a:t>1/22/18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3029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37263C-11FF-4D0D-B506-1A00BEEC5B15}" type="datetime1">
              <a:rPr lang="en-US" smtClean="0"/>
              <a:t>1/22/18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73030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AD07685-E922-433C-8700-7F357E36DED1}" type="datetime1">
              <a:rPr lang="en-US" smtClean="0"/>
              <a:t>1/22/18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0787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rldbank.org/en/programs/globalfinde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World Bank’s FINDEX </a:t>
            </a:r>
            <a:r>
              <a:rPr lang="en-US" dirty="0"/>
              <a:t/>
            </a:r>
            <a:br>
              <a:rPr lang="en-US" dirty="0"/>
            </a:br>
            <a:endParaRPr lang="en-US" dirty="0"/>
          </a:p>
        </p:txBody>
      </p:sp>
      <p:sp>
        <p:nvSpPr>
          <p:cNvPr id="3" name="Subtitle 2"/>
          <p:cNvSpPr>
            <a:spLocks noGrp="1"/>
          </p:cNvSpPr>
          <p:nvPr>
            <p:ph type="subTitle" idx="1"/>
          </p:nvPr>
        </p:nvSpPr>
        <p:spPr>
          <a:xfrm>
            <a:off x="1097279" y="4504888"/>
            <a:ext cx="10651375" cy="1306261"/>
          </a:xfrm>
        </p:spPr>
        <p:txBody>
          <a:bodyPr>
            <a:normAutofit fontScale="77500" lnSpcReduction="20000"/>
          </a:bodyPr>
          <a:lstStyle/>
          <a:p>
            <a:r>
              <a:rPr lang="en-US" dirty="0"/>
              <a:t>David W. Rothwell</a:t>
            </a:r>
          </a:p>
          <a:p>
            <a:r>
              <a:rPr lang="en-US" dirty="0"/>
              <a:t>Third Annual Financial Capability and Asset Building (FCAB) Convening Event</a:t>
            </a:r>
          </a:p>
          <a:p>
            <a:r>
              <a:rPr lang="en-US" dirty="0"/>
              <a:t>January 10, 2018</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94064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017D79-1655-4AFC-87F8-A05899FAE92C}"/>
              </a:ext>
            </a:extLst>
          </p:cNvPr>
          <p:cNvSpPr>
            <a:spLocks noGrp="1"/>
          </p:cNvSpPr>
          <p:nvPr>
            <p:ph type="title"/>
          </p:nvPr>
        </p:nvSpPr>
        <p:spPr>
          <a:xfrm>
            <a:off x="1097280" y="286603"/>
            <a:ext cx="10058400" cy="1084997"/>
          </a:xfrm>
        </p:spPr>
        <p:txBody>
          <a:bodyPr/>
          <a:lstStyle/>
          <a:p>
            <a:r>
              <a:rPr lang="en-US" dirty="0"/>
              <a:t>Brief overview</a:t>
            </a:r>
          </a:p>
        </p:txBody>
      </p:sp>
      <p:sp>
        <p:nvSpPr>
          <p:cNvPr id="3" name="Content Placeholder 2">
            <a:extLst>
              <a:ext uri="{FF2B5EF4-FFF2-40B4-BE49-F238E27FC236}">
                <a16:creationId xmlns:a16="http://schemas.microsoft.com/office/drawing/2014/main" xmlns="" id="{C18D574A-B66E-426F-9A8F-2663C1085DEE}"/>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dirty="0"/>
              <a:t> “the world’s most comprehensive database on financial inclusion, provides in-depth data on how individuals save, borrow, make payments, and manage risks.” </a:t>
            </a:r>
            <a:endParaRPr lang="en-US" dirty="0">
              <a:hlinkClick r:id="rId2"/>
            </a:endParaRPr>
          </a:p>
          <a:p>
            <a:pPr marL="0" indent="0">
              <a:buNone/>
            </a:pPr>
            <a:r>
              <a:rPr lang="en-US" dirty="0">
                <a:hlinkClick r:id="rId2"/>
              </a:rPr>
              <a:t>http://www.worldbank.org/en/programs/globalfindex</a:t>
            </a:r>
            <a:endParaRPr lang="en-US" dirty="0"/>
          </a:p>
          <a:p>
            <a:pPr>
              <a:buFont typeface="Arial" panose="020B0604020202020204" pitchFamily="34" charset="0"/>
              <a:buChar char="•"/>
            </a:pPr>
            <a:r>
              <a:rPr lang="en-US" dirty="0"/>
              <a:t> Sample years 2011, 2014, 2017</a:t>
            </a:r>
          </a:p>
          <a:p>
            <a:pPr>
              <a:buFont typeface="Arial" panose="020B0604020202020204" pitchFamily="34" charset="0"/>
              <a:buChar char="•"/>
            </a:pPr>
            <a:r>
              <a:rPr lang="en-US" dirty="0"/>
              <a:t> Covers almost 150,000 people in more than 140 economies-representing more than 97 percent of the world's population. </a:t>
            </a:r>
          </a:p>
          <a:p>
            <a:pPr>
              <a:buFont typeface="Arial" panose="020B0604020202020204" pitchFamily="34" charset="0"/>
              <a:buChar char="•"/>
            </a:pPr>
            <a:r>
              <a:rPr lang="en-US" dirty="0"/>
              <a:t> Survey was carried out by Gallup, Inc. as part of its Gallup World Poll</a:t>
            </a:r>
          </a:p>
          <a:p>
            <a:pPr>
              <a:buFont typeface="Arial" panose="020B0604020202020204" pitchFamily="34" charset="0"/>
              <a:buChar char="•"/>
            </a:pPr>
            <a:r>
              <a:rPr lang="en-US" dirty="0"/>
              <a:t> Randomly selected, nationally representative samples. The target population is the entire civilian, noninstitutionalized population age 15 and above.</a:t>
            </a:r>
          </a:p>
          <a:p>
            <a:pPr>
              <a:buFont typeface="Arial" panose="020B0604020202020204" pitchFamily="34" charset="0"/>
              <a:buChar char="•"/>
            </a:pPr>
            <a:r>
              <a:rPr lang="en-US" dirty="0"/>
              <a:t> Weights consist of the base sampling weight and poststratification weight. Together these correct for unequal probability of selection based on household size, and for sampling and nonresponse error. Poststratification weights use economy-level population statistics on gender and age and, where reliable data are available, education or socioeconomic status.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E256AC1B-CC1B-40F0-8F1A-EEC8D25BED0B}"/>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70613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A4001-5685-42DE-A9C8-0BF0814585E2}"/>
              </a:ext>
            </a:extLst>
          </p:cNvPr>
          <p:cNvSpPr>
            <a:spLocks noGrp="1"/>
          </p:cNvSpPr>
          <p:nvPr>
            <p:ph type="title"/>
          </p:nvPr>
        </p:nvSpPr>
        <p:spPr/>
        <p:txBody>
          <a:bodyPr>
            <a:normAutofit/>
          </a:bodyPr>
          <a:lstStyle/>
          <a:p>
            <a:r>
              <a:rPr lang="en-US" dirty="0"/>
              <a:t>What are some FCAB-related questions that can be explored?</a:t>
            </a:r>
          </a:p>
        </p:txBody>
      </p:sp>
      <p:sp>
        <p:nvSpPr>
          <p:cNvPr id="3" name="Content Placeholder 2">
            <a:extLst>
              <a:ext uri="{FF2B5EF4-FFF2-40B4-BE49-F238E27FC236}">
                <a16:creationId xmlns:a16="http://schemas.microsoft.com/office/drawing/2014/main" xmlns="" id="{F5199B5B-A9B2-49AA-B002-F41C7551725A}"/>
              </a:ext>
            </a:extLst>
          </p:cNvPr>
          <p:cNvSpPr>
            <a:spLocks noGrp="1"/>
          </p:cNvSpPr>
          <p:nvPr>
            <p:ph sz="half" idx="1"/>
          </p:nvPr>
        </p:nvSpPr>
        <p:spPr>
          <a:xfrm>
            <a:off x="277091" y="1845734"/>
            <a:ext cx="5250873" cy="4139430"/>
          </a:xfrm>
        </p:spPr>
        <p:txBody>
          <a:bodyPr>
            <a:normAutofit/>
          </a:bodyPr>
          <a:lstStyle/>
          <a:p>
            <a:pPr marL="0" indent="0">
              <a:buNone/>
            </a:pPr>
            <a:r>
              <a:rPr lang="en-US" dirty="0"/>
              <a:t>Explain cross-national differences in </a:t>
            </a:r>
          </a:p>
          <a:p>
            <a:pPr>
              <a:buFont typeface="Arial" panose="020B0604020202020204" pitchFamily="34" charset="0"/>
              <a:buChar char="•"/>
            </a:pPr>
            <a:r>
              <a:rPr lang="en-US" dirty="0"/>
              <a:t> Inclusion / account ownership</a:t>
            </a:r>
          </a:p>
          <a:p>
            <a:pPr>
              <a:buFont typeface="Arial" panose="020B0604020202020204" pitchFamily="34" charset="0"/>
              <a:buChar char="•"/>
            </a:pPr>
            <a:r>
              <a:rPr lang="en-US" dirty="0"/>
              <a:t> Emergency savings</a:t>
            </a:r>
          </a:p>
          <a:p>
            <a:pPr>
              <a:buFont typeface="Arial" panose="020B0604020202020204" pitchFamily="34" charset="0"/>
              <a:buChar char="•"/>
            </a:pPr>
            <a:r>
              <a:rPr lang="en-US" dirty="0"/>
              <a:t> Microfinance participation</a:t>
            </a:r>
          </a:p>
          <a:p>
            <a:pPr>
              <a:buFont typeface="Arial" panose="020B0604020202020204" pitchFamily="34" charset="0"/>
              <a:buChar char="•"/>
            </a:pPr>
            <a:r>
              <a:rPr lang="en-US" dirty="0"/>
              <a:t> Account access and use (electronic)</a:t>
            </a:r>
          </a:p>
          <a:p>
            <a:pPr>
              <a:buFont typeface="Arial" panose="020B0604020202020204" pitchFamily="34" charset="0"/>
              <a:buChar char="•"/>
            </a:pPr>
            <a:r>
              <a:rPr lang="en-US" dirty="0"/>
              <a:t> Reasons for unbanked</a:t>
            </a:r>
          </a:p>
          <a:p>
            <a:pPr>
              <a:buFont typeface="Arial" panose="020B0604020202020204" pitchFamily="34" charset="0"/>
              <a:buChar char="•"/>
            </a:pPr>
            <a:r>
              <a:rPr lang="en-US" dirty="0"/>
              <a:t> Saving in past 12 months</a:t>
            </a:r>
          </a:p>
          <a:p>
            <a:pPr>
              <a:buFont typeface="Arial" panose="020B0604020202020204" pitchFamily="34" charset="0"/>
              <a:buChar char="•"/>
            </a:pPr>
            <a:r>
              <a:rPr lang="en-US" dirty="0"/>
              <a:t> Borrowing in past 12 months, etc. </a:t>
            </a:r>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xmlns="" id="{8D375945-6F7D-40D3-9330-CB4B4DAA06D0}"/>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
        <p:nvSpPr>
          <p:cNvPr id="6" name="Content Placeholder 5">
            <a:extLst>
              <a:ext uri="{FF2B5EF4-FFF2-40B4-BE49-F238E27FC236}">
                <a16:creationId xmlns:a16="http://schemas.microsoft.com/office/drawing/2014/main" xmlns="" id="{FF63B03B-9B8E-4690-B911-53712A83B5B3}"/>
              </a:ext>
            </a:extLst>
          </p:cNvPr>
          <p:cNvSpPr>
            <a:spLocks noGrp="1"/>
          </p:cNvSpPr>
          <p:nvPr>
            <p:ph sz="half" idx="2"/>
          </p:nvPr>
        </p:nvSpPr>
        <p:spPr/>
        <p:txBody>
          <a:bodyPr>
            <a:normAutofit/>
          </a:bodyPr>
          <a:lstStyle/>
          <a:p>
            <a:pPr marL="0" indent="0">
              <a:buNone/>
            </a:pPr>
            <a:r>
              <a:rPr lang="en-US" dirty="0"/>
              <a:t>Framework: </a:t>
            </a:r>
          </a:p>
          <a:p>
            <a:pPr marL="0" indent="0">
              <a:buNone/>
            </a:pPr>
            <a:r>
              <a:rPr lang="en-US" dirty="0"/>
              <a:t>Pool data across country and years</a:t>
            </a:r>
          </a:p>
          <a:p>
            <a:pPr marL="0" indent="0">
              <a:buNone/>
            </a:pPr>
            <a:r>
              <a:rPr lang="en-US" dirty="0"/>
              <a:t>Add country-level data</a:t>
            </a:r>
          </a:p>
          <a:p>
            <a:pPr marL="457200" indent="-457200">
              <a:buAutoNum type="arabicParenBoth"/>
            </a:pPr>
            <a:r>
              <a:rPr lang="en-US" dirty="0"/>
              <a:t>country level characteristic explains individual level variation or </a:t>
            </a:r>
          </a:p>
          <a:p>
            <a:pPr marL="457200" indent="-457200">
              <a:buAutoNum type="arabicParenBoth"/>
            </a:pPr>
            <a:r>
              <a:rPr lang="en-US" dirty="0"/>
              <a:t>how country level characteristic moderates the relationship between two individual level variables </a:t>
            </a:r>
          </a:p>
          <a:p>
            <a:endParaRPr lang="en-US" dirty="0"/>
          </a:p>
        </p:txBody>
      </p:sp>
    </p:spTree>
    <p:extLst>
      <p:ext uri="{BB962C8B-B14F-4D97-AF65-F5344CB8AC3E}">
        <p14:creationId xmlns:p14="http://schemas.microsoft.com/office/powerpoint/2010/main" val="207697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9E2F1-683F-4337-9B2F-6F49ACFFA31E}"/>
              </a:ext>
            </a:extLst>
          </p:cNvPr>
          <p:cNvSpPr>
            <a:spLocks noGrp="1"/>
          </p:cNvSpPr>
          <p:nvPr>
            <p:ph type="title"/>
          </p:nvPr>
        </p:nvSpPr>
        <p:spPr/>
        <p:txBody>
          <a:bodyPr>
            <a:normAutofit/>
          </a:bodyPr>
          <a:lstStyle/>
          <a:p>
            <a:r>
              <a:rPr lang="en-US" dirty="0"/>
              <a:t>What are the main qualities and limitations?</a:t>
            </a:r>
          </a:p>
        </p:txBody>
      </p:sp>
      <p:sp>
        <p:nvSpPr>
          <p:cNvPr id="5" name="Text Placeholder 4">
            <a:extLst>
              <a:ext uri="{FF2B5EF4-FFF2-40B4-BE49-F238E27FC236}">
                <a16:creationId xmlns:a16="http://schemas.microsoft.com/office/drawing/2014/main" xmlns="" id="{15051870-7F2A-4888-81D5-04ABE3B8C496}"/>
              </a:ext>
            </a:extLst>
          </p:cNvPr>
          <p:cNvSpPr>
            <a:spLocks noGrp="1"/>
          </p:cNvSpPr>
          <p:nvPr>
            <p:ph type="body" idx="1"/>
          </p:nvPr>
        </p:nvSpPr>
        <p:spPr/>
        <p:txBody>
          <a:bodyPr/>
          <a:lstStyle/>
          <a:p>
            <a:r>
              <a:rPr lang="en-US" dirty="0"/>
              <a:t>Qualities 	</a:t>
            </a:r>
          </a:p>
        </p:txBody>
      </p:sp>
      <p:sp>
        <p:nvSpPr>
          <p:cNvPr id="3" name="Content Placeholder 2">
            <a:extLst>
              <a:ext uri="{FF2B5EF4-FFF2-40B4-BE49-F238E27FC236}">
                <a16:creationId xmlns:a16="http://schemas.microsoft.com/office/drawing/2014/main" xmlns="" id="{8C4D60F5-8A08-4708-B3AC-6AA25ECD7281}"/>
              </a:ext>
            </a:extLst>
          </p:cNvPr>
          <p:cNvSpPr>
            <a:spLocks noGrp="1"/>
          </p:cNvSpPr>
          <p:nvPr>
            <p:ph sz="half" idx="2"/>
          </p:nvPr>
        </p:nvSpPr>
        <p:spPr/>
        <p:txBody>
          <a:bodyPr/>
          <a:lstStyle/>
          <a:p>
            <a:pPr>
              <a:buFont typeface="Arial" panose="020B0604020202020204" pitchFamily="34" charset="0"/>
              <a:buChar char="•"/>
            </a:pPr>
            <a:r>
              <a:rPr lang="en-US" dirty="0"/>
              <a:t> Many countries</a:t>
            </a:r>
          </a:p>
          <a:p>
            <a:pPr lvl="1">
              <a:buFont typeface="Arial" panose="020B0604020202020204" pitchFamily="34" charset="0"/>
              <a:buChar char="•"/>
            </a:pPr>
            <a:r>
              <a:rPr lang="en-US" dirty="0"/>
              <a:t>Cluster countries</a:t>
            </a:r>
          </a:p>
          <a:p>
            <a:pPr>
              <a:buFont typeface="Arial" panose="020B0604020202020204" pitchFamily="34" charset="0"/>
              <a:buChar char="•"/>
            </a:pPr>
            <a:r>
              <a:rPr lang="en-US" dirty="0"/>
              <a:t> Major questions on financial inclusion</a:t>
            </a:r>
          </a:p>
          <a:p>
            <a:pPr>
              <a:buFont typeface="Arial" panose="020B0604020202020204" pitchFamily="34" charset="0"/>
              <a:buChar char="•"/>
            </a:pPr>
            <a:r>
              <a:rPr lang="en-US" dirty="0"/>
              <a:t> Study inequality across age, gender, income, education</a:t>
            </a:r>
          </a:p>
          <a:p>
            <a:pPr>
              <a:buFont typeface="Arial" panose="020B0604020202020204" pitchFamily="34" charset="0"/>
              <a:buChar char="•"/>
            </a:pPr>
            <a:r>
              <a:rPr lang="en-US" dirty="0"/>
              <a:t> 3 waves of data permit the study of changes over time. New data available in April 2018 (@</a:t>
            </a:r>
            <a:r>
              <a:rPr lang="en-US" dirty="0" err="1"/>
              <a:t>globalfindex</a:t>
            </a:r>
            <a:r>
              <a:rPr lang="en-US" dirty="0"/>
              <a:t>)</a:t>
            </a:r>
          </a:p>
          <a:p>
            <a:pPr marL="0" indent="0">
              <a:buNone/>
            </a:pPr>
            <a:endParaRPr lang="en-US" dirty="0"/>
          </a:p>
        </p:txBody>
      </p:sp>
      <p:sp>
        <p:nvSpPr>
          <p:cNvPr id="6" name="Text Placeholder 5">
            <a:extLst>
              <a:ext uri="{FF2B5EF4-FFF2-40B4-BE49-F238E27FC236}">
                <a16:creationId xmlns:a16="http://schemas.microsoft.com/office/drawing/2014/main" xmlns="" id="{67EB5451-1314-4AF2-99C2-2E3367B9AF59}"/>
              </a:ext>
            </a:extLst>
          </p:cNvPr>
          <p:cNvSpPr>
            <a:spLocks noGrp="1"/>
          </p:cNvSpPr>
          <p:nvPr>
            <p:ph type="body" sz="quarter" idx="3"/>
          </p:nvPr>
        </p:nvSpPr>
        <p:spPr/>
        <p:txBody>
          <a:bodyPr/>
          <a:lstStyle/>
          <a:p>
            <a:r>
              <a:rPr lang="en-US" dirty="0"/>
              <a:t>Limitations</a:t>
            </a:r>
          </a:p>
        </p:txBody>
      </p:sp>
      <p:sp>
        <p:nvSpPr>
          <p:cNvPr id="7" name="Content Placeholder 6">
            <a:extLst>
              <a:ext uri="{FF2B5EF4-FFF2-40B4-BE49-F238E27FC236}">
                <a16:creationId xmlns:a16="http://schemas.microsoft.com/office/drawing/2014/main" xmlns="" id="{7A9C3E27-052E-418C-83BC-2C31A3779E0E}"/>
              </a:ext>
            </a:extLst>
          </p:cNvPr>
          <p:cNvSpPr>
            <a:spLocks noGrp="1"/>
          </p:cNvSpPr>
          <p:nvPr>
            <p:ph sz="quarter" idx="4"/>
          </p:nvPr>
        </p:nvSpPr>
        <p:spPr/>
        <p:txBody>
          <a:bodyPr/>
          <a:lstStyle/>
          <a:p>
            <a:pPr>
              <a:buFont typeface="Arial" panose="020B0604020202020204" pitchFamily="34" charset="0"/>
              <a:buChar char="•"/>
            </a:pPr>
            <a:r>
              <a:rPr lang="en-US" dirty="0"/>
              <a:t> Despite weighting some concerned with representativeness (n ~ 1,000 per country) </a:t>
            </a:r>
          </a:p>
          <a:p>
            <a:pPr>
              <a:buFont typeface="Arial" panose="020B0604020202020204" pitchFamily="34" charset="0"/>
              <a:buChar char="•"/>
            </a:pPr>
            <a:r>
              <a:rPr lang="en-US" dirty="0"/>
              <a:t> Selection of countries difficult – must be driven by theory</a:t>
            </a:r>
          </a:p>
          <a:p>
            <a:pPr>
              <a:buFont typeface="Arial" panose="020B0604020202020204" pitchFamily="34" charset="0"/>
              <a:buChar char="•"/>
            </a:pPr>
            <a:r>
              <a:rPr lang="en-US" dirty="0"/>
              <a:t> Limited individual level: race/ethnicity, immigration status, family structure geography</a:t>
            </a:r>
          </a:p>
          <a:p>
            <a:endParaRPr lang="en-US" dirty="0"/>
          </a:p>
        </p:txBody>
      </p:sp>
      <p:sp>
        <p:nvSpPr>
          <p:cNvPr id="4" name="Slide Number Placeholder 3">
            <a:extLst>
              <a:ext uri="{FF2B5EF4-FFF2-40B4-BE49-F238E27FC236}">
                <a16:creationId xmlns:a16="http://schemas.microsoft.com/office/drawing/2014/main" xmlns="" id="{6766F88B-0534-442E-8B53-1BCFA199DD64}"/>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900308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F8D6D281-DD3D-4DCB-BC45-69D32E766705}"/>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
        <p:nvSpPr>
          <p:cNvPr id="2" name="Title 1">
            <a:extLst>
              <a:ext uri="{FF2B5EF4-FFF2-40B4-BE49-F238E27FC236}">
                <a16:creationId xmlns:a16="http://schemas.microsoft.com/office/drawing/2014/main" xmlns="" id="{AA5C470A-D9F7-4B9E-813C-D35EAF7474F6}"/>
              </a:ext>
            </a:extLst>
          </p:cNvPr>
          <p:cNvSpPr>
            <a:spLocks noGrp="1"/>
          </p:cNvSpPr>
          <p:nvPr>
            <p:ph type="title" idx="4294967295"/>
          </p:nvPr>
        </p:nvSpPr>
        <p:spPr>
          <a:xfrm>
            <a:off x="256309" y="0"/>
            <a:ext cx="11935691" cy="1449387"/>
          </a:xfrm>
        </p:spPr>
        <p:txBody>
          <a:bodyPr>
            <a:normAutofit/>
          </a:bodyPr>
          <a:lstStyle/>
          <a:p>
            <a:r>
              <a:rPr lang="en-US" dirty="0"/>
              <a:t>Example and Summary</a:t>
            </a:r>
          </a:p>
        </p:txBody>
      </p:sp>
      <p:pic>
        <p:nvPicPr>
          <p:cNvPr id="5" name="Content Placeholder 4">
            <a:extLst>
              <a:ext uri="{FF2B5EF4-FFF2-40B4-BE49-F238E27FC236}">
                <a16:creationId xmlns:a16="http://schemas.microsoft.com/office/drawing/2014/main" xmlns="" id="{2DE0FBE3-9B29-4FD9-8D20-D1E905686581}"/>
              </a:ext>
            </a:extLst>
          </p:cNvPr>
          <p:cNvPicPr>
            <a:picLocks noGrp="1" noChangeAspect="1"/>
          </p:cNvPicPr>
          <p:nvPr>
            <p:ph idx="4294967295"/>
          </p:nvPr>
        </p:nvPicPr>
        <p:blipFill>
          <a:blip r:embed="rId2"/>
          <a:stretch>
            <a:fillRect/>
          </a:stretch>
        </p:blipFill>
        <p:spPr>
          <a:xfrm>
            <a:off x="6302253" y="1875271"/>
            <a:ext cx="5064708" cy="3708112"/>
          </a:xfrm>
          <a:prstGeom prst="rect">
            <a:avLst/>
          </a:prstGeom>
        </p:spPr>
      </p:pic>
      <p:sp>
        <p:nvSpPr>
          <p:cNvPr id="6" name="TextBox 5">
            <a:extLst>
              <a:ext uri="{FF2B5EF4-FFF2-40B4-BE49-F238E27FC236}">
                <a16:creationId xmlns:a16="http://schemas.microsoft.com/office/drawing/2014/main" xmlns="" id="{CAEA96E0-DF77-4A63-9322-1951B5B4931A}"/>
              </a:ext>
            </a:extLst>
          </p:cNvPr>
          <p:cNvSpPr txBox="1"/>
          <p:nvPr/>
        </p:nvSpPr>
        <p:spPr>
          <a:xfrm>
            <a:off x="387928" y="1513539"/>
            <a:ext cx="5631872" cy="1754326"/>
          </a:xfrm>
          <a:prstGeom prst="rect">
            <a:avLst/>
          </a:prstGeom>
          <a:noFill/>
        </p:spPr>
        <p:txBody>
          <a:bodyPr wrap="square" rtlCol="0">
            <a:spAutoFit/>
          </a:bodyPr>
          <a:lstStyle/>
          <a:p>
            <a:r>
              <a:rPr lang="en-US" b="1" u="sng" dirty="0"/>
              <a:t>Research questions </a:t>
            </a:r>
          </a:p>
          <a:p>
            <a:pPr>
              <a:buFont typeface="Arial" panose="020B0604020202020204" pitchFamily="34" charset="0"/>
              <a:buChar char="•"/>
            </a:pPr>
            <a:r>
              <a:rPr lang="en-US" dirty="0"/>
              <a:t> Is variation in </a:t>
            </a:r>
            <a:r>
              <a:rPr lang="en-US" b="1" dirty="0"/>
              <a:t>emergency savings </a:t>
            </a:r>
            <a:r>
              <a:rPr lang="en-US" dirty="0"/>
              <a:t>clustered at the nation level? </a:t>
            </a:r>
          </a:p>
          <a:p>
            <a:pPr>
              <a:buFont typeface="Arial" panose="020B0604020202020204" pitchFamily="34" charset="0"/>
              <a:buChar char="•"/>
            </a:pPr>
            <a:r>
              <a:rPr lang="en-US" dirty="0"/>
              <a:t> If so, what are the external conditions related to </a:t>
            </a:r>
            <a:r>
              <a:rPr lang="en-US" b="1" dirty="0"/>
              <a:t>emergency savings</a:t>
            </a:r>
            <a:r>
              <a:rPr lang="en-US" dirty="0"/>
              <a:t>? </a:t>
            </a:r>
          </a:p>
          <a:p>
            <a:endParaRPr lang="en-US" dirty="0"/>
          </a:p>
        </p:txBody>
      </p:sp>
      <p:sp>
        <p:nvSpPr>
          <p:cNvPr id="3" name="TextBox 2">
            <a:extLst>
              <a:ext uri="{FF2B5EF4-FFF2-40B4-BE49-F238E27FC236}">
                <a16:creationId xmlns:a16="http://schemas.microsoft.com/office/drawing/2014/main" xmlns="" id="{4DDBBF23-A17E-4165-B84F-5FD65E1D73B9}"/>
              </a:ext>
            </a:extLst>
          </p:cNvPr>
          <p:cNvSpPr txBox="1"/>
          <p:nvPr/>
        </p:nvSpPr>
        <p:spPr>
          <a:xfrm>
            <a:off x="387928" y="3332018"/>
            <a:ext cx="5555672" cy="3139321"/>
          </a:xfrm>
          <a:prstGeom prst="rect">
            <a:avLst/>
          </a:prstGeom>
          <a:noFill/>
        </p:spPr>
        <p:txBody>
          <a:bodyPr wrap="square" rtlCol="0">
            <a:spAutoFit/>
          </a:bodyPr>
          <a:lstStyle/>
          <a:p>
            <a:r>
              <a:rPr lang="en-US" b="1" u="sng" dirty="0"/>
              <a:t>Summary</a:t>
            </a:r>
          </a:p>
          <a:p>
            <a:pPr>
              <a:buFont typeface="Arial" panose="020B0604020202020204" pitchFamily="34" charset="0"/>
              <a:buChar char="•"/>
            </a:pPr>
            <a:r>
              <a:rPr lang="en-US" dirty="0"/>
              <a:t> Availability of </a:t>
            </a:r>
            <a:r>
              <a:rPr lang="en-US" b="1" dirty="0"/>
              <a:t>data</a:t>
            </a:r>
            <a:r>
              <a:rPr lang="en-US" dirty="0"/>
              <a:t> and </a:t>
            </a:r>
            <a:r>
              <a:rPr lang="en-US" b="1" dirty="0"/>
              <a:t>methods</a:t>
            </a:r>
            <a:r>
              <a:rPr lang="en-US" dirty="0"/>
              <a:t> make it possible to pinpoint national-level factors associated with FCAB outcomes. </a:t>
            </a:r>
          </a:p>
          <a:p>
            <a:pPr lvl="1"/>
            <a:r>
              <a:rPr lang="en-US" dirty="0"/>
              <a:t>- 3 waves of data in 2018 allow for changes in policies / national characteristics</a:t>
            </a:r>
          </a:p>
          <a:p>
            <a:pPr lvl="1"/>
            <a:endParaRPr lang="en-US" dirty="0"/>
          </a:p>
          <a:p>
            <a:pPr>
              <a:buFont typeface="Arial" panose="020B0604020202020204" pitchFamily="34" charset="0"/>
              <a:buChar char="•"/>
            </a:pPr>
            <a:r>
              <a:rPr lang="en-US" dirty="0"/>
              <a:t> Lacking national-level theories and hypotheses. </a:t>
            </a:r>
          </a:p>
          <a:p>
            <a:endParaRPr lang="en-US" b="1" u="sng" dirty="0"/>
          </a:p>
          <a:p>
            <a:pPr marL="285750" indent="-285750">
              <a:buFont typeface="Arial" panose="020B0604020202020204" pitchFamily="34" charset="0"/>
              <a:buChar char="•"/>
            </a:pPr>
            <a:endParaRPr lang="en-US" b="1" u="sng" dirty="0"/>
          </a:p>
          <a:p>
            <a:endParaRPr lang="en-US" dirty="0"/>
          </a:p>
        </p:txBody>
      </p:sp>
    </p:spTree>
    <p:extLst>
      <p:ext uri="{BB962C8B-B14F-4D97-AF65-F5344CB8AC3E}">
        <p14:creationId xmlns:p14="http://schemas.microsoft.com/office/powerpoint/2010/main" val="74462889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914</TotalTime>
  <Words>430</Words>
  <Application>Microsoft Macintosh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Retrospect</vt:lpstr>
      <vt:lpstr>World Bank’s FINDEX  </vt:lpstr>
      <vt:lpstr>Brief overview</vt:lpstr>
      <vt:lpstr>What are some FCAB-related questions that can be explored?</vt:lpstr>
      <vt:lpstr>What are the main qualities and limitations?</vt:lpstr>
      <vt:lpstr>Example and Summary</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External Conditions and Emergency Savings in OECD Countries</dc:title>
  <dc:creator>Rothwell, David</dc:creator>
  <cp:lastModifiedBy>Williams, Miesha</cp:lastModifiedBy>
  <cp:revision>56</cp:revision>
  <dcterms:created xsi:type="dcterms:W3CDTF">2017-01-09T19:11:59Z</dcterms:created>
  <dcterms:modified xsi:type="dcterms:W3CDTF">2018-01-22T16:52:47Z</dcterms:modified>
</cp:coreProperties>
</file>