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460" r:id="rId2"/>
    <p:sldId id="513" r:id="rId3"/>
    <p:sldId id="516" r:id="rId4"/>
    <p:sldId id="518" r:id="rId5"/>
  </p:sldIdLst>
  <p:sldSz cx="9144000" cy="6858000" type="screen4x3"/>
  <p:notesSz cx="7010400" cy="92964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HED" id="{E5CA81FD-E200-C147-A32F-C93F4CAA5058}">
          <p14:sldIdLst>
            <p14:sldId id="460"/>
            <p14:sldId id="513"/>
            <p14:sldId id="516"/>
            <p14:sldId id="5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et Firshein" initials="JF" lastIdx="8" clrIdx="0"/>
  <p:cmAuthor id="1" name="Shannon Ryan" initials="" lastIdx="1" clrIdx="1"/>
  <p:cmAuthor id="2" name="Arturo Gonzalez" initials="AG" lastIdx="41" clrIdx="2">
    <p:extLst/>
  </p:cmAuthor>
  <p:cmAuthor id="3" name="Jeff Larrimore" initials="JL" lastIdx="13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9E8"/>
    <a:srgbClr val="839AC1"/>
    <a:srgbClr val="7C8BA4"/>
    <a:srgbClr val="DEDEDE"/>
    <a:srgbClr val="B0C3E6"/>
    <a:srgbClr val="6D88B6"/>
    <a:srgbClr val="627392"/>
    <a:srgbClr val="A5A5E9"/>
    <a:srgbClr val="3030C2"/>
    <a:srgbClr val="1E1E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68" autoAdjust="0"/>
    <p:restoredTop sz="96433" autoAdjust="0"/>
  </p:normalViewPr>
  <p:slideViewPr>
    <p:cSldViewPr snapToGrid="0" snapToObjects="1">
      <p:cViewPr varScale="1">
        <p:scale>
          <a:sx n="131" d="100"/>
          <a:sy n="131" d="100"/>
        </p:scale>
        <p:origin x="1744" y="184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-3067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121" d="100"/>
          <a:sy n="121" d="100"/>
        </p:scale>
        <p:origin x="-4986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tags" Target="tags/tag1.xml"/><Relationship Id="rId9" Type="http://schemas.openxmlformats.org/officeDocument/2006/relationships/commentAuthors" Target="commentAuthors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4C89EDB-3FDD-4915-A3CE-62FA29C01A32}" type="datetimeFigureOut">
              <a:rPr lang="en-US" smtClean="0"/>
              <a:pPr/>
              <a:t>1/22/18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5042649-1860-4D03-9360-22C2D8836B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6181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4499FB-0CC7-453D-9493-CBDCD6D233E2}" type="datetimeFigureOut">
              <a:rPr lang="en-US" smtClean="0"/>
              <a:pPr/>
              <a:t>1/22/18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476A24B-926E-40EB-9E1B-5321DC3775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9466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117475" indent="-117475" algn="l" defTabSz="914400" rtl="0" eaLnBrk="1" latinLnBrk="0" hangingPunct="1">
      <a:lnSpc>
        <a:spcPct val="110000"/>
      </a:lnSpc>
      <a:buFont typeface="Arial" panose="020B0604020202020204" pitchFamily="34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228600" indent="-111125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46075" indent="-117475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457200" indent="-111125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457200" indent="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99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58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37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00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74703" y="4620890"/>
            <a:ext cx="7783445" cy="141577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100" b="0">
                <a:solidFill>
                  <a:schemeClr val="accent1"/>
                </a:solidFill>
                <a:latin typeface="Franklin Gothic Demi Cond" panose="020B0706030402020204" pitchFamily="34" charset="0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910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25400" y="0"/>
            <a:ext cx="9169400" cy="4343400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165123" y="6576487"/>
            <a:ext cx="293077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800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Text Placeholder 10"/>
          <p:cNvSpPr txBox="1">
            <a:spLocks/>
          </p:cNvSpPr>
          <p:nvPr userDrawn="1"/>
        </p:nvSpPr>
        <p:spPr>
          <a:xfrm>
            <a:off x="685800" y="6520062"/>
            <a:ext cx="5029200" cy="17953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800" b="0" i="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9863" indent="-1698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1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46075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1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schemeClr val="tx2"/>
                </a:solidFill>
              </a:rPr>
              <a:t>Board of Governors</a:t>
            </a:r>
            <a:r>
              <a:rPr lang="en-US" sz="1000" baseline="0" dirty="0" smtClean="0">
                <a:solidFill>
                  <a:schemeClr val="tx2"/>
                </a:solidFill>
              </a:rPr>
              <a:t> of the Federal Reserve System</a:t>
            </a:r>
            <a:endParaRPr lang="en-US" sz="1000" dirty="0">
              <a:solidFill>
                <a:schemeClr val="tx2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685800" y="6468704"/>
            <a:ext cx="7772400" cy="0"/>
          </a:xfrm>
          <a:prstGeom prst="line">
            <a:avLst/>
          </a:prstGeom>
          <a:ln w="952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17600"/>
          </a:xfrm>
          <a:gradFill flip="none" rotWithShape="1">
            <a:gsLst>
              <a:gs pos="0">
                <a:schemeClr val="tx1">
                  <a:alpha val="6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0"/>
            <a:tileRect/>
          </a:gradFill>
        </p:spPr>
        <p:txBody>
          <a:bodyPr tIns="548640"/>
          <a:lstStyle>
            <a:lvl1pPr algn="ctr">
              <a:defRPr>
                <a:solidFill>
                  <a:schemeClr val="bg1"/>
                </a:solidFill>
                <a:effectLst>
                  <a:outerShdw blurRad="1270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37"/>
          <p:cNvSpPr>
            <a:spLocks noGrp="1"/>
          </p:cNvSpPr>
          <p:nvPr>
            <p:ph sz="quarter" idx="15"/>
          </p:nvPr>
        </p:nvSpPr>
        <p:spPr>
          <a:xfrm>
            <a:off x="685800" y="5397500"/>
            <a:ext cx="2286000" cy="838200"/>
          </a:xfrm>
        </p:spPr>
        <p:txBody>
          <a:bodyPr/>
          <a:lstStyle>
            <a:lvl1pPr>
              <a:lnSpc>
                <a:spcPct val="100000"/>
              </a:lnSpc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Content Placeholder 37"/>
          <p:cNvSpPr>
            <a:spLocks noGrp="1"/>
          </p:cNvSpPr>
          <p:nvPr>
            <p:ph sz="quarter" idx="16"/>
          </p:nvPr>
        </p:nvSpPr>
        <p:spPr>
          <a:xfrm>
            <a:off x="3429000" y="5397500"/>
            <a:ext cx="2286000" cy="838200"/>
          </a:xfrm>
        </p:spPr>
        <p:txBody>
          <a:bodyPr/>
          <a:lstStyle>
            <a:lvl1pPr>
              <a:lnSpc>
                <a:spcPct val="100000"/>
              </a:lnSpc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7" name="Content Placeholder 37"/>
          <p:cNvSpPr>
            <a:spLocks noGrp="1"/>
          </p:cNvSpPr>
          <p:nvPr>
            <p:ph sz="quarter" idx="17"/>
          </p:nvPr>
        </p:nvSpPr>
        <p:spPr>
          <a:xfrm>
            <a:off x="6172200" y="5397500"/>
            <a:ext cx="2286000" cy="838200"/>
          </a:xfrm>
        </p:spPr>
        <p:txBody>
          <a:bodyPr/>
          <a:lstStyle>
            <a:lvl1pPr>
              <a:lnSpc>
                <a:spcPct val="100000"/>
              </a:lnSpc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8" name="Content Placeholder 37"/>
          <p:cNvSpPr>
            <a:spLocks noGrp="1"/>
          </p:cNvSpPr>
          <p:nvPr>
            <p:ph sz="quarter" idx="18"/>
          </p:nvPr>
        </p:nvSpPr>
        <p:spPr>
          <a:xfrm>
            <a:off x="685800" y="4775200"/>
            <a:ext cx="2286000" cy="6223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5000" b="1">
                <a:solidFill>
                  <a:schemeClr val="accent3"/>
                </a:solidFill>
                <a:latin typeface="+mj-lt"/>
                <a:cs typeface="Arial Narrow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0" name="Content Placeholder 37"/>
          <p:cNvSpPr>
            <a:spLocks noGrp="1"/>
          </p:cNvSpPr>
          <p:nvPr>
            <p:ph sz="quarter" idx="19"/>
          </p:nvPr>
        </p:nvSpPr>
        <p:spPr>
          <a:xfrm>
            <a:off x="3429000" y="4775200"/>
            <a:ext cx="2286000" cy="6223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5000" b="1">
                <a:solidFill>
                  <a:schemeClr val="accent3"/>
                </a:solidFill>
                <a:latin typeface="+mj-lt"/>
                <a:cs typeface="Arial Narrow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1" name="Content Placeholder 37"/>
          <p:cNvSpPr>
            <a:spLocks noGrp="1"/>
          </p:cNvSpPr>
          <p:nvPr>
            <p:ph sz="quarter" idx="20"/>
          </p:nvPr>
        </p:nvSpPr>
        <p:spPr>
          <a:xfrm>
            <a:off x="6172200" y="4775200"/>
            <a:ext cx="2286000" cy="6223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5000" b="1">
                <a:solidFill>
                  <a:schemeClr val="accent3"/>
                </a:solidFill>
                <a:latin typeface="+mj-lt"/>
                <a:cs typeface="Arial Narrow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 userDrawn="1"/>
        </p:nvSpPr>
        <p:spPr>
          <a:xfrm>
            <a:off x="685800" y="6576487"/>
            <a:ext cx="2860142" cy="123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8600" tIns="228600" rIns="228600" bIns="228600" rtlCol="0" anchor="ctr">
            <a:noAutofit/>
          </a:bodyPr>
          <a:lstStyle/>
          <a:p>
            <a:pPr algn="ctr"/>
            <a:endParaRPr lang="en-US" sz="1400" dirty="0" smtClean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685800" y="4129647"/>
            <a:ext cx="1671583" cy="420842"/>
            <a:chOff x="685800" y="4129647"/>
            <a:chExt cx="1671583" cy="420842"/>
          </a:xfrm>
        </p:grpSpPr>
        <p:sp>
          <p:nvSpPr>
            <p:cNvPr id="5" name="Rectangle 4"/>
            <p:cNvSpPr/>
            <p:nvPr userDrawn="1"/>
          </p:nvSpPr>
          <p:spPr>
            <a:xfrm>
              <a:off x="685800" y="4129647"/>
              <a:ext cx="1671583" cy="420842"/>
            </a:xfrm>
            <a:prstGeom prst="rect">
              <a:avLst/>
            </a:prstGeom>
            <a:pattFill prst="dkUpDiag">
              <a:fgClr>
                <a:schemeClr val="accent1">
                  <a:lumMod val="60000"/>
                  <a:lumOff val="40000"/>
                </a:schemeClr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28600" tIns="228600" rIns="228600" bIns="228600" rtlCol="0" anchor="ctr">
              <a:noAutofit/>
            </a:bodyPr>
            <a:lstStyle/>
            <a:p>
              <a:pPr algn="ctr"/>
              <a:endParaRPr lang="en-US" sz="1400" dirty="0" smtClean="0">
                <a:solidFill>
                  <a:schemeClr val="bg1"/>
                </a:solidFill>
                <a:latin typeface="Franklin Gothic Demi Cond" panose="020B0706030402020204" pitchFamily="34" charset="0"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895954" y="4258761"/>
              <a:ext cx="1315182" cy="1692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100" b="1" kern="0" spc="50" dirty="0">
                  <a:solidFill>
                    <a:schemeClr val="accent3"/>
                  </a:solidFill>
                  <a:latin typeface="Arial"/>
                  <a:cs typeface="Arial"/>
                </a:rPr>
                <a:t>TOP TAKEAWAYS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9678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25400" y="0"/>
            <a:ext cx="9169400" cy="4343400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-12700" y="0"/>
            <a:ext cx="9144000" cy="1117600"/>
          </a:xfrm>
          <a:gradFill flip="none" rotWithShape="1">
            <a:gsLst>
              <a:gs pos="0">
                <a:schemeClr val="tx1">
                  <a:alpha val="6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0"/>
            <a:tileRect/>
          </a:gradFill>
        </p:spPr>
        <p:txBody>
          <a:bodyPr tIns="548640"/>
          <a:lstStyle>
            <a:lvl1pPr algn="ctr">
              <a:defRPr>
                <a:solidFill>
                  <a:schemeClr val="bg1"/>
                </a:solidFill>
                <a:effectLst>
                  <a:outerShdw blurRad="1270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165123" y="6576487"/>
            <a:ext cx="293077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800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Text Placeholder 10"/>
          <p:cNvSpPr txBox="1">
            <a:spLocks/>
          </p:cNvSpPr>
          <p:nvPr userDrawn="1"/>
        </p:nvSpPr>
        <p:spPr>
          <a:xfrm>
            <a:off x="685800" y="6514932"/>
            <a:ext cx="5029200" cy="18466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800" b="0" i="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9863" indent="-1698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1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46075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1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schemeClr val="tx2"/>
                </a:solidFill>
              </a:rPr>
              <a:t>RESTRICTED FR. Board of Governors</a:t>
            </a:r>
            <a:r>
              <a:rPr lang="en-US" sz="1000" baseline="0" dirty="0" smtClean="0">
                <a:solidFill>
                  <a:schemeClr val="tx2"/>
                </a:solidFill>
              </a:rPr>
              <a:t> of the Federal Reserve System</a:t>
            </a:r>
            <a:endParaRPr lang="en-US" sz="1000" dirty="0">
              <a:solidFill>
                <a:schemeClr val="tx2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 flipH="1">
            <a:off x="685800" y="6468704"/>
            <a:ext cx="7772400" cy="0"/>
          </a:xfrm>
          <a:prstGeom prst="line">
            <a:avLst/>
          </a:prstGeom>
          <a:ln w="952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310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3"/>
          <p:cNvSpPr>
            <a:spLocks noGrp="1"/>
          </p:cNvSpPr>
          <p:nvPr>
            <p:ph sz="quarter" idx="15"/>
          </p:nvPr>
        </p:nvSpPr>
        <p:spPr>
          <a:xfrm>
            <a:off x="685800" y="2971800"/>
            <a:ext cx="7772400" cy="2743202"/>
          </a:xfrm>
        </p:spPr>
        <p:txBody>
          <a:bodyPr/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165123" y="6576487"/>
            <a:ext cx="293077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800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Text Placeholder 10"/>
          <p:cNvSpPr txBox="1">
            <a:spLocks/>
          </p:cNvSpPr>
          <p:nvPr userDrawn="1"/>
        </p:nvSpPr>
        <p:spPr>
          <a:xfrm>
            <a:off x="685800" y="6514932"/>
            <a:ext cx="5029200" cy="18466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800" b="0" i="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9863" indent="-1698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1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46075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1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schemeClr val="tx2"/>
                </a:solidFill>
              </a:rPr>
              <a:t>RESTRICTED FR. Board of Governors</a:t>
            </a:r>
            <a:r>
              <a:rPr lang="en-US" sz="1000" baseline="0" dirty="0" smtClean="0">
                <a:solidFill>
                  <a:schemeClr val="tx2"/>
                </a:solidFill>
              </a:rPr>
              <a:t> of the Federal Reserve System</a:t>
            </a:r>
            <a:endParaRPr lang="en-US" sz="1000" dirty="0">
              <a:solidFill>
                <a:schemeClr val="tx2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85800" y="6468704"/>
            <a:ext cx="7772400" cy="0"/>
          </a:xfrm>
          <a:prstGeom prst="line">
            <a:avLst/>
          </a:prstGeom>
          <a:ln w="952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5800" y="1528584"/>
            <a:ext cx="7772400" cy="9144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6" hasCustomPrompt="1"/>
          </p:nvPr>
        </p:nvSpPr>
        <p:spPr>
          <a:xfrm>
            <a:off x="685800" y="6227962"/>
            <a:ext cx="7772400" cy="165100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018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3"/>
          <p:cNvSpPr>
            <a:spLocks noGrp="1"/>
          </p:cNvSpPr>
          <p:nvPr>
            <p:ph sz="quarter" idx="15"/>
          </p:nvPr>
        </p:nvSpPr>
        <p:spPr>
          <a:xfrm>
            <a:off x="685800" y="2971800"/>
            <a:ext cx="3657600" cy="2743202"/>
          </a:xfrm>
        </p:spPr>
        <p:txBody>
          <a:bodyPr/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5" name="Content Placeholder 13"/>
          <p:cNvSpPr>
            <a:spLocks noGrp="1"/>
          </p:cNvSpPr>
          <p:nvPr>
            <p:ph sz="quarter" idx="16"/>
          </p:nvPr>
        </p:nvSpPr>
        <p:spPr>
          <a:xfrm>
            <a:off x="4800600" y="2971800"/>
            <a:ext cx="3657600" cy="2743202"/>
          </a:xfrm>
        </p:spPr>
        <p:txBody>
          <a:bodyPr/>
          <a:lstStyle>
            <a:lvl1pPr>
              <a:defRPr sz="1800">
                <a:solidFill>
                  <a:srgbClr val="004266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165123" y="6576487"/>
            <a:ext cx="293077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800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Text Placeholder 10"/>
          <p:cNvSpPr txBox="1">
            <a:spLocks/>
          </p:cNvSpPr>
          <p:nvPr userDrawn="1"/>
        </p:nvSpPr>
        <p:spPr>
          <a:xfrm>
            <a:off x="685800" y="6514932"/>
            <a:ext cx="5029200" cy="18466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800" b="0" i="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9863" indent="-1698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1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46075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1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schemeClr val="tx2"/>
                </a:solidFill>
              </a:rPr>
              <a:t>RESTRICTED FR. Board of Governors</a:t>
            </a:r>
            <a:r>
              <a:rPr lang="en-US" sz="1000" baseline="0" dirty="0" smtClean="0">
                <a:solidFill>
                  <a:schemeClr val="tx2"/>
                </a:solidFill>
              </a:rPr>
              <a:t> of the Federal Reserve System</a:t>
            </a:r>
            <a:endParaRPr lang="en-US" sz="1000" dirty="0">
              <a:solidFill>
                <a:schemeClr val="tx2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685800" y="6468704"/>
            <a:ext cx="7772400" cy="0"/>
          </a:xfrm>
          <a:prstGeom prst="line">
            <a:avLst/>
          </a:prstGeom>
          <a:ln w="952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5800" y="1528584"/>
            <a:ext cx="7772400" cy="9144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11"/>
          <p:cNvSpPr>
            <a:spLocks noGrp="1"/>
          </p:cNvSpPr>
          <p:nvPr>
            <p:ph sz="quarter" idx="17" hasCustomPrompt="1"/>
          </p:nvPr>
        </p:nvSpPr>
        <p:spPr>
          <a:xfrm>
            <a:off x="685800" y="6227962"/>
            <a:ext cx="7772400" cy="165100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533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971800"/>
            <a:ext cx="5029200" cy="2743202"/>
          </a:xfrm>
        </p:spPr>
        <p:txBody>
          <a:bodyPr/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6"/>
          </p:nvPr>
        </p:nvSpPr>
        <p:spPr>
          <a:xfrm>
            <a:off x="6172200" y="2971800"/>
            <a:ext cx="2286000" cy="2743202"/>
          </a:xfrm>
        </p:spPr>
        <p:txBody>
          <a:bodyPr/>
          <a:lstStyle>
            <a:lvl1pPr>
              <a:defRPr sz="1800">
                <a:solidFill>
                  <a:srgbClr val="004266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165123" y="6576487"/>
            <a:ext cx="293077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800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Text Placeholder 10"/>
          <p:cNvSpPr txBox="1">
            <a:spLocks/>
          </p:cNvSpPr>
          <p:nvPr userDrawn="1"/>
        </p:nvSpPr>
        <p:spPr>
          <a:xfrm>
            <a:off x="685800" y="6514932"/>
            <a:ext cx="5029200" cy="18466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800" b="0" i="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9863" indent="-1698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1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46075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1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schemeClr val="tx2"/>
                </a:solidFill>
              </a:rPr>
              <a:t>RESTRICTED FR. Board of Governors</a:t>
            </a:r>
            <a:r>
              <a:rPr lang="en-US" sz="1000" baseline="0" dirty="0" smtClean="0">
                <a:solidFill>
                  <a:schemeClr val="tx2"/>
                </a:solidFill>
              </a:rPr>
              <a:t> of the Federal Reserve System</a:t>
            </a:r>
            <a:endParaRPr lang="en-US" sz="1000" dirty="0">
              <a:solidFill>
                <a:schemeClr val="tx2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685800" y="6468704"/>
            <a:ext cx="7772400" cy="0"/>
          </a:xfrm>
          <a:prstGeom prst="line">
            <a:avLst/>
          </a:prstGeom>
          <a:ln w="952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5800" y="1528584"/>
            <a:ext cx="7772400" cy="9144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9" hasCustomPrompt="1"/>
          </p:nvPr>
        </p:nvSpPr>
        <p:spPr>
          <a:xfrm>
            <a:off x="685800" y="6227962"/>
            <a:ext cx="7772400" cy="165100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096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37"/>
          <p:cNvSpPr>
            <a:spLocks noGrp="1"/>
          </p:cNvSpPr>
          <p:nvPr>
            <p:ph sz="quarter" idx="15"/>
          </p:nvPr>
        </p:nvSpPr>
        <p:spPr>
          <a:xfrm>
            <a:off x="685800" y="2971800"/>
            <a:ext cx="2286000" cy="2743200"/>
          </a:xfrm>
        </p:spPr>
        <p:txBody>
          <a:bodyPr/>
          <a:lstStyle>
            <a:lvl1pPr>
              <a:defRPr sz="1800">
                <a:solidFill>
                  <a:srgbClr val="004266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0" name="Content Placeholder 37"/>
          <p:cNvSpPr>
            <a:spLocks noGrp="1"/>
          </p:cNvSpPr>
          <p:nvPr>
            <p:ph sz="quarter" idx="17"/>
          </p:nvPr>
        </p:nvSpPr>
        <p:spPr>
          <a:xfrm>
            <a:off x="3429000" y="2971800"/>
            <a:ext cx="5029200" cy="2743200"/>
          </a:xfrm>
        </p:spPr>
        <p:txBody>
          <a:bodyPr/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165123" y="6576487"/>
            <a:ext cx="293077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800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Text Placeholder 10"/>
          <p:cNvSpPr txBox="1">
            <a:spLocks/>
          </p:cNvSpPr>
          <p:nvPr userDrawn="1"/>
        </p:nvSpPr>
        <p:spPr>
          <a:xfrm>
            <a:off x="685800" y="6514932"/>
            <a:ext cx="5029200" cy="18466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800" b="0" i="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9863" indent="-1698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1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46075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1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schemeClr val="tx2"/>
                </a:solidFill>
              </a:rPr>
              <a:t>RESTRICTED FR. Board of Governors</a:t>
            </a:r>
            <a:r>
              <a:rPr lang="en-US" sz="1000" baseline="0" dirty="0" smtClean="0">
                <a:solidFill>
                  <a:schemeClr val="tx2"/>
                </a:solidFill>
              </a:rPr>
              <a:t> of the Federal Reserve System</a:t>
            </a:r>
            <a:endParaRPr lang="en-US" sz="1000" dirty="0">
              <a:solidFill>
                <a:schemeClr val="tx2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85800" y="6468704"/>
            <a:ext cx="7772400" cy="0"/>
          </a:xfrm>
          <a:prstGeom prst="line">
            <a:avLst/>
          </a:prstGeom>
          <a:ln w="952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5800" y="1528584"/>
            <a:ext cx="7772400" cy="9144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6" hasCustomPrompt="1"/>
          </p:nvPr>
        </p:nvSpPr>
        <p:spPr>
          <a:xfrm>
            <a:off x="685800" y="6227962"/>
            <a:ext cx="7772400" cy="165100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754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37"/>
          <p:cNvSpPr>
            <a:spLocks noGrp="1"/>
          </p:cNvSpPr>
          <p:nvPr>
            <p:ph sz="quarter" idx="15"/>
          </p:nvPr>
        </p:nvSpPr>
        <p:spPr>
          <a:xfrm>
            <a:off x="685800" y="2971800"/>
            <a:ext cx="2286000" cy="2743200"/>
          </a:xfrm>
        </p:spPr>
        <p:txBody>
          <a:bodyPr/>
          <a:lstStyle>
            <a:lvl1pPr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9" name="Content Placeholder 37"/>
          <p:cNvSpPr>
            <a:spLocks noGrp="1"/>
          </p:cNvSpPr>
          <p:nvPr>
            <p:ph sz="quarter" idx="16"/>
          </p:nvPr>
        </p:nvSpPr>
        <p:spPr>
          <a:xfrm>
            <a:off x="3429000" y="2971800"/>
            <a:ext cx="2286000" cy="2743200"/>
          </a:xfrm>
        </p:spPr>
        <p:txBody>
          <a:bodyPr/>
          <a:lstStyle>
            <a:lvl1pPr>
              <a:defRPr sz="1800">
                <a:solidFill>
                  <a:srgbClr val="004266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0" name="Content Placeholder 37"/>
          <p:cNvSpPr>
            <a:spLocks noGrp="1"/>
          </p:cNvSpPr>
          <p:nvPr>
            <p:ph sz="quarter" idx="17"/>
          </p:nvPr>
        </p:nvSpPr>
        <p:spPr>
          <a:xfrm>
            <a:off x="6172200" y="2971800"/>
            <a:ext cx="2286000" cy="2743200"/>
          </a:xfrm>
        </p:spPr>
        <p:txBody>
          <a:bodyPr/>
          <a:lstStyle>
            <a:lvl1pPr>
              <a:defRPr sz="1800">
                <a:solidFill>
                  <a:srgbClr val="004266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165123" y="6576487"/>
            <a:ext cx="293077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800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" name="Text Placeholder 10"/>
          <p:cNvSpPr txBox="1">
            <a:spLocks/>
          </p:cNvSpPr>
          <p:nvPr userDrawn="1"/>
        </p:nvSpPr>
        <p:spPr>
          <a:xfrm>
            <a:off x="685800" y="6514932"/>
            <a:ext cx="5029200" cy="18466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800" b="0" i="0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9863" indent="-1698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1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46075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1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schemeClr val="tx2"/>
                </a:solidFill>
              </a:rPr>
              <a:t>RESTRICTED FR. Board of Governors</a:t>
            </a:r>
            <a:r>
              <a:rPr lang="en-US" sz="1000" baseline="0" dirty="0" smtClean="0">
                <a:solidFill>
                  <a:schemeClr val="tx2"/>
                </a:solidFill>
              </a:rPr>
              <a:t> of the Federal Reserve System</a:t>
            </a:r>
            <a:endParaRPr lang="en-US" sz="1000" dirty="0">
              <a:solidFill>
                <a:schemeClr val="tx2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685800" y="6468704"/>
            <a:ext cx="7772400" cy="0"/>
          </a:xfrm>
          <a:prstGeom prst="line">
            <a:avLst/>
          </a:prstGeom>
          <a:ln w="952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5800" y="1528584"/>
            <a:ext cx="7772400" cy="9144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685800" y="6227962"/>
            <a:ext cx="7772400" cy="165100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876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528584"/>
            <a:ext cx="7772400" cy="9144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71801"/>
            <a:ext cx="7772400" cy="27432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729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  <p:sldLayoutId id="2147483661" r:id="rId3"/>
    <p:sldLayoutId id="2147483662" r:id="rId4"/>
    <p:sldLayoutId id="2147483655" r:id="rId5"/>
    <p:sldLayoutId id="2147483652" r:id="rId6"/>
    <p:sldLayoutId id="2147483654" r:id="rId7"/>
    <p:sldLayoutId id="2147483651" r:id="rId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600"/>
        </a:spcBef>
        <a:spcAft>
          <a:spcPts val="1200"/>
        </a:spcAft>
        <a:buFont typeface="Arial" panose="020B0604020202020204" pitchFamily="34" charset="0"/>
        <a:buChar char="​"/>
        <a:defRPr sz="1800" b="0" i="0" kern="1200">
          <a:solidFill>
            <a:srgbClr val="004266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sz="1100" kern="1200">
          <a:solidFill>
            <a:schemeClr val="tx2"/>
          </a:solidFill>
          <a:latin typeface="+mn-lt"/>
          <a:ea typeface="+mn-ea"/>
          <a:cs typeface="+mn-cs"/>
        </a:defRPr>
      </a:lvl3pPr>
      <a:lvl4pPr marL="169863" indent="-169863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Wingdings" panose="05000000000000000000" pitchFamily="2" charset="2"/>
        <a:buChar char="§"/>
        <a:defRPr sz="11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346075" indent="-17621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11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None/>
        <a:defRPr sz="1100" b="1" kern="1200">
          <a:solidFill>
            <a:schemeClr val="bg2"/>
          </a:solidFill>
          <a:latin typeface="+mj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sz="1100" kern="1200">
          <a:solidFill>
            <a:schemeClr val="bg2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sz="1100" kern="1200">
          <a:solidFill>
            <a:schemeClr val="accent1"/>
          </a:solidFill>
          <a:latin typeface="+mj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sz="1100" kern="1200">
          <a:solidFill>
            <a:schemeClr val="accent3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80277" y="4826466"/>
            <a:ext cx="7783445" cy="1887601"/>
          </a:xfrm>
        </p:spPr>
        <p:txBody>
          <a:bodyPr/>
          <a:lstStyle/>
          <a:p>
            <a:pPr lvl="1"/>
            <a:r>
              <a:rPr lang="en-US" sz="2000" dirty="0" smtClean="0"/>
              <a:t>Jeff Larrimore</a:t>
            </a:r>
          </a:p>
          <a:p>
            <a:pPr lvl="1"/>
            <a:r>
              <a:rPr lang="en-US" sz="2000" dirty="0" smtClean="0"/>
              <a:t>Consumer &amp; Community Development Research</a:t>
            </a:r>
          </a:p>
          <a:p>
            <a:pPr lvl="1"/>
            <a:r>
              <a:rPr lang="en-US" sz="2000" dirty="0" smtClean="0"/>
              <a:t>Division of Consumer &amp; Community Affairs</a:t>
            </a:r>
          </a:p>
          <a:p>
            <a:pPr lvl="1"/>
            <a:endParaRPr lang="en-US" dirty="0"/>
          </a:p>
          <a:p>
            <a:pPr lvl="1"/>
            <a:r>
              <a:rPr lang="en-US" i="1" dirty="0">
                <a:cs typeface="Arial" panose="020B0604020202020204" pitchFamily="34" charset="0"/>
              </a:rPr>
              <a:t>The analysis and conclusions set forth in this presentation are </a:t>
            </a:r>
            <a:r>
              <a:rPr lang="en-US" i="1" dirty="0" smtClean="0">
                <a:cs typeface="Arial" panose="020B0604020202020204" pitchFamily="34" charset="0"/>
              </a:rPr>
              <a:t>our own </a:t>
            </a:r>
            <a:r>
              <a:rPr lang="en-US" i="1" dirty="0">
                <a:cs typeface="Arial" panose="020B0604020202020204" pitchFamily="34" charset="0"/>
              </a:rPr>
              <a:t>do not indicate concurrence of the Federal Reserve Board, the Federal Reserve Banks, or their staff.</a:t>
            </a:r>
            <a:endParaRPr lang="en-US" i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74755" y="2358709"/>
            <a:ext cx="7781756" cy="1993162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5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700" dirty="0" smtClean="0"/>
              <a:t>Survey of Household Economics and Decisionmaking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78035" y="2239709"/>
            <a:ext cx="7778476" cy="0"/>
          </a:xfrm>
          <a:prstGeom prst="line">
            <a:avLst/>
          </a:prstGeom>
          <a:ln w="9525" cmpd="sng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0514" y="345827"/>
            <a:ext cx="1482973" cy="148297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41295" y="294787"/>
            <a:ext cx="8334375" cy="2228850"/>
            <a:chOff x="341295" y="193183"/>
            <a:chExt cx="8334375" cy="22288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295" y="193183"/>
              <a:ext cx="8334375" cy="222885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14700" y="1436353"/>
              <a:ext cx="1330492" cy="615553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4000" b="1" dirty="0" smtClean="0">
                  <a:solidFill>
                    <a:srgbClr val="4065A9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SHED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295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3"/>
          <p:cNvSpPr>
            <a:spLocks noGrp="1"/>
          </p:cNvSpPr>
          <p:nvPr>
            <p:ph sz="quarter" idx="15"/>
          </p:nvPr>
        </p:nvSpPr>
        <p:spPr>
          <a:xfrm>
            <a:off x="685799" y="1706882"/>
            <a:ext cx="7831667" cy="46670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Annual survey on financial well-being conducted each fall since 2013.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Data from 2017 will be available in May/June 2018</a:t>
            </a:r>
            <a:endParaRPr lang="en-US" sz="1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Designed with three primary motivations</a:t>
            </a:r>
          </a:p>
          <a:p>
            <a:pPr marL="519113" indent="-34290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Monitor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trends in consumer behavior and sentiment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particularly among low- and moderate-income populations</a:t>
            </a:r>
          </a:p>
          <a:p>
            <a:pPr marL="519113" indent="-34290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Cast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light on current issues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affecting financial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well-being</a:t>
            </a:r>
          </a:p>
          <a:p>
            <a:pPr marL="519113" indent="-34290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Fill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data gaps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and provide insights into questions for which there may not be other reliable data sources </a:t>
            </a:r>
          </a:p>
          <a:p>
            <a:pPr>
              <a:spcAft>
                <a:spcPts val="0"/>
              </a:spcAft>
              <a:buNone/>
            </a:pPr>
            <a:r>
              <a:rPr lang="en-US" b="1" dirty="0" smtClean="0"/>
              <a:t>Data is publicly available on the Federal Reserve website:</a:t>
            </a:r>
          </a:p>
          <a:p>
            <a:pPr marL="169863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www.federalreserve.gov/consumerscommunities/shed.htm</a:t>
            </a:r>
            <a:endParaRPr lang="en-US" dirty="0"/>
          </a:p>
          <a:p>
            <a:pPr marL="176213">
              <a:buNone/>
            </a:pP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76213"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190500" indent="-190500">
              <a:buFont typeface="Arial"/>
              <a:buChar char="•"/>
            </a:pPr>
            <a:endParaRPr lang="en-US" sz="1800" dirty="0">
              <a:solidFill>
                <a:schemeClr val="accent3"/>
              </a:solidFill>
            </a:endParaRPr>
          </a:p>
        </p:txBody>
      </p:sp>
      <p:sp>
        <p:nvSpPr>
          <p:cNvPr id="7" name="Title 1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914402"/>
          </a:xfrm>
        </p:spPr>
        <p:txBody>
          <a:bodyPr/>
          <a:lstStyle/>
          <a:p>
            <a:r>
              <a:rPr lang="en-US" sz="4200" b="1" dirty="0" smtClean="0">
                <a:latin typeface="Arial Narrow"/>
                <a:cs typeface="Arial Narrow"/>
              </a:rPr>
              <a:t>SHED </a:t>
            </a:r>
            <a:r>
              <a:rPr lang="en-US" dirty="0" smtClean="0">
                <a:latin typeface="Arial Narrow"/>
                <a:cs typeface="Arial Narrow"/>
              </a:rPr>
              <a:t>Background</a:t>
            </a:r>
            <a:endParaRPr lang="en-US" sz="4200" b="1" dirty="0">
              <a:latin typeface="Arial Narrow"/>
              <a:cs typeface="Arial Narrow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685802" y="402051"/>
            <a:ext cx="5669278" cy="0"/>
          </a:xfrm>
          <a:prstGeom prst="line">
            <a:avLst/>
          </a:prstGeom>
          <a:ln w="952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458968" y="402051"/>
            <a:ext cx="2999232" cy="0"/>
          </a:xfrm>
          <a:prstGeom prst="line">
            <a:avLst/>
          </a:prstGeom>
          <a:ln w="952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54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914402"/>
          </a:xfrm>
        </p:spPr>
        <p:txBody>
          <a:bodyPr/>
          <a:lstStyle/>
          <a:p>
            <a:r>
              <a:rPr lang="en-US" dirty="0" smtClean="0"/>
              <a:t>Survey Methodology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16010" y="4838799"/>
            <a:ext cx="2468880" cy="1389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91440" rIns="45720" bIns="91440" rtlCol="0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3,054 adults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New respondents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randomly selected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337560" y="4838799"/>
            <a:ext cx="2468880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91440" rIns="45720" bIns="91440" rtlCol="0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1,556 adults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Oversample of adults with household income under $40,000</a:t>
            </a:r>
          </a:p>
        </p:txBody>
      </p:sp>
      <p:sp>
        <p:nvSpPr>
          <p:cNvPr id="27" name="Content Placeholder 13"/>
          <p:cNvSpPr>
            <a:spLocks noGrp="1"/>
          </p:cNvSpPr>
          <p:nvPr>
            <p:ph sz="quarter" idx="15"/>
          </p:nvPr>
        </p:nvSpPr>
        <p:spPr>
          <a:xfrm>
            <a:off x="685800" y="1676401"/>
            <a:ext cx="7772400" cy="3170934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Survey is fielded using GfK </a:t>
            </a:r>
            <a:r>
              <a:rPr lang="en-US" sz="2400" b="1" dirty="0" err="1" smtClean="0"/>
              <a:t>KnowledgePanel</a:t>
            </a:r>
            <a:r>
              <a:rPr lang="en-US" sz="2400" b="1" baseline="30000" dirty="0" smtClean="0"/>
              <a:t>®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Respondents selected for the panel using random address based sampling - but survey is administered online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Individuals who do not have a computer or internet are provided access for the period that they are in the panel </a:t>
            </a:r>
            <a:endParaRPr lang="en-US" sz="2400" b="1" dirty="0"/>
          </a:p>
          <a:p>
            <a:pPr>
              <a:buNone/>
            </a:pPr>
            <a:r>
              <a:rPr lang="en-US" sz="2400" b="1" dirty="0" smtClean="0"/>
              <a:t>SHED sample is made up of three components</a:t>
            </a:r>
            <a:endParaRPr lang="en-US" sz="2400" dirty="0"/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685802" y="402051"/>
            <a:ext cx="5605270" cy="0"/>
          </a:xfrm>
          <a:prstGeom prst="line">
            <a:avLst/>
          </a:prstGeom>
          <a:ln w="952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458968" y="402051"/>
            <a:ext cx="2999232" cy="0"/>
          </a:xfrm>
          <a:prstGeom prst="line">
            <a:avLst/>
          </a:prstGeom>
          <a:ln w="952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959110" y="4836494"/>
            <a:ext cx="2468880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91440" rIns="45720" bIns="91440" rtlCol="0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2,033 adults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Reinterviewed</a:t>
            </a:r>
            <a:r>
              <a:rPr lang="en-US" dirty="0" smtClean="0">
                <a:solidFill>
                  <a:schemeClr val="tx1"/>
                </a:solidFill>
              </a:rPr>
              <a:t> respondents from 2015 SHED survey</a:t>
            </a:r>
          </a:p>
        </p:txBody>
      </p:sp>
    </p:spTree>
    <p:extLst>
      <p:ext uri="{BB962C8B-B14F-4D97-AF65-F5344CB8AC3E}">
        <p14:creationId xmlns:p14="http://schemas.microsoft.com/office/powerpoint/2010/main" val="33360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3"/>
          <p:cNvSpPr>
            <a:spLocks noGrp="1"/>
          </p:cNvSpPr>
          <p:nvPr>
            <p:ph sz="quarter" idx="15"/>
          </p:nvPr>
        </p:nvSpPr>
        <p:spPr>
          <a:xfrm>
            <a:off x="685799" y="1706882"/>
            <a:ext cx="7831667" cy="46670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Expanded sample size to over 11,000 respondents from about 6,600 in 2015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Spanish-language version administered for a subset of questions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About 25% of survey questions refresh each year. New questions and topics related to financial capabilities including:</a:t>
            </a:r>
          </a:p>
          <a:p>
            <a:pPr marL="576263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Financial literacy sequence (5 questions, including “big 3”)</a:t>
            </a:r>
          </a:p>
          <a:p>
            <a:pPr marL="576263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CFPB financial well-being scale</a:t>
            </a:r>
          </a:p>
          <a:p>
            <a:pPr marL="576263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Financial management and budgeting</a:t>
            </a:r>
          </a:p>
          <a:p>
            <a:pPr marL="576263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Financial support from outside the home</a:t>
            </a:r>
            <a:endParaRPr lang="en-US" dirty="0"/>
          </a:p>
          <a:p>
            <a:pPr marL="176213">
              <a:buNone/>
            </a:pP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76213">
              <a:buNone/>
            </a:pP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76213"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190500" indent="-190500">
              <a:buFont typeface="Arial"/>
              <a:buChar char="•"/>
            </a:pPr>
            <a:endParaRPr lang="en-US" sz="1800" dirty="0">
              <a:solidFill>
                <a:schemeClr val="accent3"/>
              </a:solidFill>
            </a:endParaRPr>
          </a:p>
        </p:txBody>
      </p:sp>
      <p:sp>
        <p:nvSpPr>
          <p:cNvPr id="7" name="Title 1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914402"/>
          </a:xfrm>
        </p:spPr>
        <p:txBody>
          <a:bodyPr/>
          <a:lstStyle/>
          <a:p>
            <a:r>
              <a:rPr lang="en-US" sz="4200" b="1" dirty="0" smtClean="0">
                <a:latin typeface="Arial Narrow"/>
                <a:cs typeface="Arial Narrow"/>
              </a:rPr>
              <a:t>Updates in 2017</a:t>
            </a:r>
            <a:endParaRPr lang="en-US" sz="4200" b="1" dirty="0">
              <a:latin typeface="Arial Narrow"/>
              <a:cs typeface="Arial Narrow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685802" y="402051"/>
            <a:ext cx="5376670" cy="0"/>
          </a:xfrm>
          <a:prstGeom prst="line">
            <a:avLst/>
          </a:prstGeom>
          <a:ln w="952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458968" y="402051"/>
            <a:ext cx="2999232" cy="0"/>
          </a:xfrm>
          <a:prstGeom prst="line">
            <a:avLst/>
          </a:prstGeom>
          <a:ln w="952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61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REPORTCONTROLSVISIBLE" val="Empty"/>
  <p:tag name="_AMO_UNIQUEIDENTIFIER" val="502afba9-dded-4b8f-ad09-e6397d96c407"/>
</p:tagLst>
</file>

<file path=ppt/theme/theme1.xml><?xml version="1.0" encoding="utf-8"?>
<a:theme xmlns:a="http://schemas.openxmlformats.org/drawingml/2006/main" name="Sophisticated Business">
  <a:themeElements>
    <a:clrScheme name="Custom 5">
      <a:dk1>
        <a:sysClr val="windowText" lastClr="000000"/>
      </a:dk1>
      <a:lt1>
        <a:sysClr val="window" lastClr="FFFFFF"/>
      </a:lt1>
      <a:dk2>
        <a:srgbClr val="39362D"/>
      </a:dk2>
      <a:lt2>
        <a:srgbClr val="FAF7F0"/>
      </a:lt2>
      <a:accent1>
        <a:srgbClr val="1F3864"/>
      </a:accent1>
      <a:accent2>
        <a:srgbClr val="1F3864"/>
      </a:accent2>
      <a:accent3>
        <a:srgbClr val="1F3864"/>
      </a:accent3>
      <a:accent4>
        <a:srgbClr val="C35B0D"/>
      </a:accent4>
      <a:accent5>
        <a:srgbClr val="E4D6B5"/>
      </a:accent5>
      <a:accent6>
        <a:srgbClr val="4472C4"/>
      </a:accent6>
      <a:hlink>
        <a:srgbClr val="004266"/>
      </a:hlink>
      <a:folHlink>
        <a:srgbClr val="004266"/>
      </a:folHlink>
    </a:clrScheme>
    <a:fontScheme name="Office 2">
      <a:majorFont>
        <a:latin typeface="Arial Narrow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pattFill prst="dkUpDiag">
          <a:fgClr>
            <a:schemeClr val="accent1">
              <a:lumMod val="60000"/>
              <a:lumOff val="40000"/>
            </a:schemeClr>
          </a:fgClr>
          <a:bgClr>
            <a:schemeClr val="accent1">
              <a:lumMod val="20000"/>
              <a:lumOff val="80000"/>
            </a:schemeClr>
          </a:bgClr>
        </a:pattFill>
        <a:ln>
          <a:noFill/>
        </a:ln>
      </a:spPr>
      <a:bodyPr wrap="none" lIns="228600" tIns="228600" rIns="228600" bIns="228600" rtlCol="0" anchor="ctr">
        <a:noAutofit/>
      </a:bodyPr>
      <a:lstStyle>
        <a:defPPr algn="ctr">
          <a:defRPr sz="1400" dirty="0" smtClean="0">
            <a:solidFill>
              <a:schemeClr val="bg1"/>
            </a:solidFill>
            <a:latin typeface="Franklin Gothic Demi Cond" panose="020B07060304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lIns="0" tIns="0" rIns="0" bIns="0"/>
      <a:lstStyle>
        <a:defPPr>
          <a:defRPr dirty="0" smtClean="0">
            <a:latin typeface="Arial Narrow"/>
            <a:cs typeface="Arial Narrow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ophisticated Business">
      <a:dk1>
        <a:sysClr val="windowText" lastClr="000000"/>
      </a:dk1>
      <a:lt1>
        <a:sysClr val="window" lastClr="FFFFFF"/>
      </a:lt1>
      <a:dk2>
        <a:srgbClr val="897C57"/>
      </a:dk2>
      <a:lt2>
        <a:srgbClr val="FFFFFF"/>
      </a:lt2>
      <a:accent1>
        <a:srgbClr val="3C8689"/>
      </a:accent1>
      <a:accent2>
        <a:srgbClr val="E2BA41"/>
      </a:accent2>
      <a:accent3>
        <a:srgbClr val="C8904D"/>
      </a:accent3>
      <a:accent4>
        <a:srgbClr val="66AF9E"/>
      </a:accent4>
      <a:accent5>
        <a:srgbClr val="897C57"/>
      </a:accent5>
      <a:accent6>
        <a:srgbClr val="AF9D66"/>
      </a:accent6>
      <a:hlink>
        <a:srgbClr val="3C8689"/>
      </a:hlink>
      <a:folHlink>
        <a:srgbClr val="897C57"/>
      </a:folHlink>
    </a:clrScheme>
    <a:fontScheme name="Sophisticated Business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ophisticated Business">
      <a:dk1>
        <a:sysClr val="windowText" lastClr="000000"/>
      </a:dk1>
      <a:lt1>
        <a:sysClr val="window" lastClr="FFFFFF"/>
      </a:lt1>
      <a:dk2>
        <a:srgbClr val="897C57"/>
      </a:dk2>
      <a:lt2>
        <a:srgbClr val="FFFFFF"/>
      </a:lt2>
      <a:accent1>
        <a:srgbClr val="3C8689"/>
      </a:accent1>
      <a:accent2>
        <a:srgbClr val="E2BA41"/>
      </a:accent2>
      <a:accent3>
        <a:srgbClr val="C8904D"/>
      </a:accent3>
      <a:accent4>
        <a:srgbClr val="66AF9E"/>
      </a:accent4>
      <a:accent5>
        <a:srgbClr val="897C57"/>
      </a:accent5>
      <a:accent6>
        <a:srgbClr val="AF9D66"/>
      </a:accent6>
      <a:hlink>
        <a:srgbClr val="3C8689"/>
      </a:hlink>
      <a:folHlink>
        <a:srgbClr val="897C57"/>
      </a:folHlink>
    </a:clrScheme>
    <a:fontScheme name="Sophisticated Business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58355</TotalTime>
  <Words>280</Words>
  <Application>Microsoft Macintosh PowerPoint</Application>
  <PresentationFormat>On-screen Show (4:3)</PresentationFormat>
  <Paragraphs>42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 Narrow</vt:lpstr>
      <vt:lpstr>Franklin Gothic Book</vt:lpstr>
      <vt:lpstr>Franklin Gothic Demi Cond</vt:lpstr>
      <vt:lpstr>Georgia</vt:lpstr>
      <vt:lpstr>Segoe UI</vt:lpstr>
      <vt:lpstr>Wingdings</vt:lpstr>
      <vt:lpstr>Arial</vt:lpstr>
      <vt:lpstr>Sophisticated Business</vt:lpstr>
      <vt:lpstr>PowerPoint Presentation</vt:lpstr>
      <vt:lpstr>SHED Background</vt:lpstr>
      <vt:lpstr>Survey Methodology</vt:lpstr>
      <vt:lpstr>Updates in 2017</vt:lpstr>
    </vt:vector>
  </TitlesOfParts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Duarte;Inc. 2014</dc:creator>
  <cp:lastModifiedBy>Williams, Miesha</cp:lastModifiedBy>
  <cp:revision>993</cp:revision>
  <cp:lastPrinted>2017-05-19T15:40:34Z</cp:lastPrinted>
  <dcterms:created xsi:type="dcterms:W3CDTF">2014-12-23T19:16:24Z</dcterms:created>
  <dcterms:modified xsi:type="dcterms:W3CDTF">2018-01-22T17:00:31Z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