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8" r:id="rId3"/>
    <p:sldId id="259" r:id="rId4"/>
    <p:sldId id="260" r:id="rId5"/>
    <p:sldId id="261" r:id="rId6"/>
    <p:sldId id="262" r:id="rId7"/>
    <p:sldId id="263" r:id="rId8"/>
    <p:sldId id="264" r:id="rId9"/>
    <p:sldId id="265" r:id="rId10"/>
    <p:sldId id="267" r:id="rId11"/>
    <p:sldId id="268" r:id="rId12"/>
  </p:sldIdLst>
  <p:sldSz cx="18288000" cy="10287000"/>
  <p:notesSz cx="6858000" cy="9144000"/>
  <p:embeddedFontLst>
    <p:embeddedFont>
      <p:font typeface="Abadi" panose="020B0604020104020204" pitchFamily="34" charset="0"/>
      <p:regular r:id="rId14"/>
    </p:embeddedFont>
    <p:embeddedFont>
      <p:font typeface="Candara" panose="020E0502030303020204" pitchFamily="34" charset="0"/>
      <p:regular r:id="rId15"/>
      <p:bold r:id="rId16"/>
      <p:italic r:id="rId17"/>
      <p:boldItalic r:id="rId18"/>
    </p:embeddedFont>
    <p:embeddedFont>
      <p:font typeface="Canva Sans" panose="020B0604020202020204" charset="0"/>
      <p:regular r:id="rId19"/>
    </p:embeddedFont>
    <p:embeddedFont>
      <p:font typeface="Canva Sans Bold" panose="020B0604020202020204" charset="0"/>
      <p:regular r:id="rId20"/>
    </p:embeddedFont>
    <p:embeddedFont>
      <p:font typeface="Canva Sans Medium" panose="020B0604020202020204" charset="0"/>
      <p:regular r:id="rId21"/>
    </p:embeddedFont>
    <p:embeddedFont>
      <p:font typeface="Rustic Printe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FA8A4-CEBB-4804-82B2-4615E1E69CE7}" v="3" dt="2025-08-29T16:36:01.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969" autoAdjust="0"/>
  </p:normalViewPr>
  <p:slideViewPr>
    <p:cSldViewPr>
      <p:cViewPr>
        <p:scale>
          <a:sx n="40" d="100"/>
          <a:sy n="40" d="100"/>
        </p:scale>
        <p:origin x="11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helski, Angela" userId="aec96421-4017-4b79-b29f-5f2b8fccb1c3" providerId="ADAL" clId="{0B4C1D75-3818-4384-92AA-232B33C08899}"/>
    <pc:docChg chg="undo custSel addSld delSld modSld">
      <pc:chgData name="Jachelski, Angela" userId="aec96421-4017-4b79-b29f-5f2b8fccb1c3" providerId="ADAL" clId="{0B4C1D75-3818-4384-92AA-232B33C08899}" dt="2025-08-29T16:39:12.501" v="84" actId="403"/>
      <pc:docMkLst>
        <pc:docMk/>
      </pc:docMkLst>
      <pc:sldChg chg="modNotesTx">
        <pc:chgData name="Jachelski, Angela" userId="aec96421-4017-4b79-b29f-5f2b8fccb1c3" providerId="ADAL" clId="{0B4C1D75-3818-4384-92AA-232B33C08899}" dt="2025-08-29T16:31:27.216" v="0" actId="20577"/>
        <pc:sldMkLst>
          <pc:docMk/>
          <pc:sldMk cId="0" sldId="256"/>
        </pc:sldMkLst>
      </pc:sldChg>
      <pc:sldChg chg="del">
        <pc:chgData name="Jachelski, Angela" userId="aec96421-4017-4b79-b29f-5f2b8fccb1c3" providerId="ADAL" clId="{0B4C1D75-3818-4384-92AA-232B33C08899}" dt="2025-08-29T16:31:33.636" v="1" actId="2696"/>
        <pc:sldMkLst>
          <pc:docMk/>
          <pc:sldMk cId="0" sldId="257"/>
        </pc:sldMkLst>
      </pc:sldChg>
      <pc:sldChg chg="modNotesTx">
        <pc:chgData name="Jachelski, Angela" userId="aec96421-4017-4b79-b29f-5f2b8fccb1c3" providerId="ADAL" clId="{0B4C1D75-3818-4384-92AA-232B33C08899}" dt="2025-08-29T16:31:37.905" v="2" actId="20577"/>
        <pc:sldMkLst>
          <pc:docMk/>
          <pc:sldMk cId="0" sldId="258"/>
        </pc:sldMkLst>
      </pc:sldChg>
      <pc:sldChg chg="modNotesTx">
        <pc:chgData name="Jachelski, Angela" userId="aec96421-4017-4b79-b29f-5f2b8fccb1c3" providerId="ADAL" clId="{0B4C1D75-3818-4384-92AA-232B33C08899}" dt="2025-08-29T16:31:43.775" v="3" actId="20577"/>
        <pc:sldMkLst>
          <pc:docMk/>
          <pc:sldMk cId="0" sldId="259"/>
        </pc:sldMkLst>
      </pc:sldChg>
      <pc:sldChg chg="modNotesTx">
        <pc:chgData name="Jachelski, Angela" userId="aec96421-4017-4b79-b29f-5f2b8fccb1c3" providerId="ADAL" clId="{0B4C1D75-3818-4384-92AA-232B33C08899}" dt="2025-08-29T16:31:49.979" v="4" actId="20577"/>
        <pc:sldMkLst>
          <pc:docMk/>
          <pc:sldMk cId="0" sldId="260"/>
        </pc:sldMkLst>
      </pc:sldChg>
      <pc:sldChg chg="modNotesTx">
        <pc:chgData name="Jachelski, Angela" userId="aec96421-4017-4b79-b29f-5f2b8fccb1c3" providerId="ADAL" clId="{0B4C1D75-3818-4384-92AA-232B33C08899}" dt="2025-08-29T16:31:54.505" v="5" actId="20577"/>
        <pc:sldMkLst>
          <pc:docMk/>
          <pc:sldMk cId="0" sldId="261"/>
        </pc:sldMkLst>
      </pc:sldChg>
      <pc:sldChg chg="modNotesTx">
        <pc:chgData name="Jachelski, Angela" userId="aec96421-4017-4b79-b29f-5f2b8fccb1c3" providerId="ADAL" clId="{0B4C1D75-3818-4384-92AA-232B33C08899}" dt="2025-08-29T16:32:04.544" v="6" actId="20577"/>
        <pc:sldMkLst>
          <pc:docMk/>
          <pc:sldMk cId="0" sldId="262"/>
        </pc:sldMkLst>
      </pc:sldChg>
      <pc:sldChg chg="modNotesTx">
        <pc:chgData name="Jachelski, Angela" userId="aec96421-4017-4b79-b29f-5f2b8fccb1c3" providerId="ADAL" clId="{0B4C1D75-3818-4384-92AA-232B33C08899}" dt="2025-08-29T16:32:11.570" v="7" actId="20577"/>
        <pc:sldMkLst>
          <pc:docMk/>
          <pc:sldMk cId="0" sldId="263"/>
        </pc:sldMkLst>
      </pc:sldChg>
      <pc:sldChg chg="modSp mod modNotesTx">
        <pc:chgData name="Jachelski, Angela" userId="aec96421-4017-4b79-b29f-5f2b8fccb1c3" providerId="ADAL" clId="{0B4C1D75-3818-4384-92AA-232B33C08899}" dt="2025-08-29T16:39:12.501" v="84" actId="403"/>
        <pc:sldMkLst>
          <pc:docMk/>
          <pc:sldMk cId="0" sldId="264"/>
        </pc:sldMkLst>
        <pc:spChg chg="mod">
          <ac:chgData name="Jachelski, Angela" userId="aec96421-4017-4b79-b29f-5f2b8fccb1c3" providerId="ADAL" clId="{0B4C1D75-3818-4384-92AA-232B33C08899}" dt="2025-08-29T16:38:53.949" v="80" actId="14100"/>
          <ac:spMkLst>
            <pc:docMk/>
            <pc:sldMk cId="0" sldId="264"/>
            <ac:spMk id="3" creationId="{00000000-0000-0000-0000-000000000000}"/>
          </ac:spMkLst>
        </pc:spChg>
        <pc:spChg chg="mod">
          <ac:chgData name="Jachelski, Angela" userId="aec96421-4017-4b79-b29f-5f2b8fccb1c3" providerId="ADAL" clId="{0B4C1D75-3818-4384-92AA-232B33C08899}" dt="2025-08-29T16:39:12.501" v="84" actId="403"/>
          <ac:spMkLst>
            <pc:docMk/>
            <pc:sldMk cId="0" sldId="264"/>
            <ac:spMk id="4" creationId="{00000000-0000-0000-0000-000000000000}"/>
          </ac:spMkLst>
        </pc:spChg>
      </pc:sldChg>
      <pc:sldChg chg="addSp modSp mod modNotesTx">
        <pc:chgData name="Jachelski, Angela" userId="aec96421-4017-4b79-b29f-5f2b8fccb1c3" providerId="ADAL" clId="{0B4C1D75-3818-4384-92AA-232B33C08899}" dt="2025-08-29T16:38:11.684" v="72" actId="1076"/>
        <pc:sldMkLst>
          <pc:docMk/>
          <pc:sldMk cId="0" sldId="265"/>
        </pc:sldMkLst>
        <pc:spChg chg="mod">
          <ac:chgData name="Jachelski, Angela" userId="aec96421-4017-4b79-b29f-5f2b8fccb1c3" providerId="ADAL" clId="{0B4C1D75-3818-4384-92AA-232B33C08899}" dt="2025-08-29T16:34:06.505" v="44" actId="1076"/>
          <ac:spMkLst>
            <pc:docMk/>
            <pc:sldMk cId="0" sldId="265"/>
            <ac:spMk id="2" creationId="{00000000-0000-0000-0000-000000000000}"/>
          </ac:spMkLst>
        </pc:spChg>
        <pc:spChg chg="mod">
          <ac:chgData name="Jachelski, Angela" userId="aec96421-4017-4b79-b29f-5f2b8fccb1c3" providerId="ADAL" clId="{0B4C1D75-3818-4384-92AA-232B33C08899}" dt="2025-08-29T16:37:10.759" v="67" actId="404"/>
          <ac:spMkLst>
            <pc:docMk/>
            <pc:sldMk cId="0" sldId="265"/>
            <ac:spMk id="4" creationId="{00000000-0000-0000-0000-000000000000}"/>
          </ac:spMkLst>
        </pc:spChg>
        <pc:spChg chg="mod">
          <ac:chgData name="Jachelski, Angela" userId="aec96421-4017-4b79-b29f-5f2b8fccb1c3" providerId="ADAL" clId="{0B4C1D75-3818-4384-92AA-232B33C08899}" dt="2025-08-29T16:38:07.682" v="71" actId="1076"/>
          <ac:spMkLst>
            <pc:docMk/>
            <pc:sldMk cId="0" sldId="265"/>
            <ac:spMk id="5" creationId="{00000000-0000-0000-0000-000000000000}"/>
          </ac:spMkLst>
        </pc:spChg>
        <pc:spChg chg="mod">
          <ac:chgData name="Jachelski, Angela" userId="aec96421-4017-4b79-b29f-5f2b8fccb1c3" providerId="ADAL" clId="{0B4C1D75-3818-4384-92AA-232B33C08899}" dt="2025-08-29T16:38:11.684" v="72" actId="1076"/>
          <ac:spMkLst>
            <pc:docMk/>
            <pc:sldMk cId="0" sldId="265"/>
            <ac:spMk id="6" creationId="{00000000-0000-0000-0000-000000000000}"/>
          </ac:spMkLst>
        </pc:spChg>
        <pc:picChg chg="add">
          <ac:chgData name="Jachelski, Angela" userId="aec96421-4017-4b79-b29f-5f2b8fccb1c3" providerId="ADAL" clId="{0B4C1D75-3818-4384-92AA-232B33C08899}" dt="2025-08-29T16:35:24.506" v="58"/>
          <ac:picMkLst>
            <pc:docMk/>
            <pc:sldMk cId="0" sldId="265"/>
            <ac:picMk id="4098" creationId="{4E055011-1248-F985-6D3E-41EE7BF86BA4}"/>
          </ac:picMkLst>
        </pc:picChg>
      </pc:sldChg>
      <pc:sldChg chg="del">
        <pc:chgData name="Jachelski, Angela" userId="aec96421-4017-4b79-b29f-5f2b8fccb1c3" providerId="ADAL" clId="{0B4C1D75-3818-4384-92AA-232B33C08899}" dt="2025-08-29T16:32:47.615" v="14" actId="2696"/>
        <pc:sldMkLst>
          <pc:docMk/>
          <pc:sldMk cId="0" sldId="266"/>
        </pc:sldMkLst>
      </pc:sldChg>
      <pc:sldChg chg="modNotesTx">
        <pc:chgData name="Jachelski, Angela" userId="aec96421-4017-4b79-b29f-5f2b8fccb1c3" providerId="ADAL" clId="{0B4C1D75-3818-4384-92AA-232B33C08899}" dt="2025-08-29T16:32:51.883" v="15" actId="20577"/>
        <pc:sldMkLst>
          <pc:docMk/>
          <pc:sldMk cId="0" sldId="267"/>
        </pc:sldMkLst>
      </pc:sldChg>
      <pc:sldChg chg="del">
        <pc:chgData name="Jachelski, Angela" userId="aec96421-4017-4b79-b29f-5f2b8fccb1c3" providerId="ADAL" clId="{0B4C1D75-3818-4384-92AA-232B33C08899}" dt="2025-08-29T16:32:26.327" v="10" actId="47"/>
        <pc:sldMkLst>
          <pc:docMk/>
          <pc:sldMk cId="782458268" sldId="269"/>
        </pc:sldMkLst>
      </pc:sldChg>
      <pc:sldChg chg="addSp delSp modSp new del mod modClrScheme chgLayout">
        <pc:chgData name="Jachelski, Angela" userId="aec96421-4017-4b79-b29f-5f2b8fccb1c3" providerId="ADAL" clId="{0B4C1D75-3818-4384-92AA-232B33C08899}" dt="2025-08-29T16:38:19.309" v="73" actId="47"/>
        <pc:sldMkLst>
          <pc:docMk/>
          <pc:sldMk cId="3314076644" sldId="269"/>
        </pc:sldMkLst>
        <pc:spChg chg="add del mod">
          <ac:chgData name="Jachelski, Angela" userId="aec96421-4017-4b79-b29f-5f2b8fccb1c3" providerId="ADAL" clId="{0B4C1D75-3818-4384-92AA-232B33C08899}" dt="2025-08-29T16:35:45.212" v="61" actId="700"/>
          <ac:spMkLst>
            <pc:docMk/>
            <pc:sldMk cId="3314076644" sldId="269"/>
            <ac:spMk id="2" creationId="{F3A122EA-47C9-8F86-DF9C-E1B5B84F3278}"/>
          </ac:spMkLst>
        </pc:spChg>
        <pc:spChg chg="add del mod">
          <ac:chgData name="Jachelski, Angela" userId="aec96421-4017-4b79-b29f-5f2b8fccb1c3" providerId="ADAL" clId="{0B4C1D75-3818-4384-92AA-232B33C08899}" dt="2025-08-29T16:35:45.212" v="61" actId="700"/>
          <ac:spMkLst>
            <pc:docMk/>
            <pc:sldMk cId="3314076644" sldId="269"/>
            <ac:spMk id="3" creationId="{A438A010-BA58-1E1B-1DBE-E497B8363F48}"/>
          </ac:spMkLst>
        </pc:spChg>
        <pc:spChg chg="add del mod">
          <ac:chgData name="Jachelski, Angela" userId="aec96421-4017-4b79-b29f-5f2b8fccb1c3" providerId="ADAL" clId="{0B4C1D75-3818-4384-92AA-232B33C08899}" dt="2025-08-29T16:36:14.334" v="63" actId="21"/>
          <ac:spMkLst>
            <pc:docMk/>
            <pc:sldMk cId="3314076644" sldId="269"/>
            <ac:spMk id="4" creationId="{6EF7F193-EBF0-2B5E-44FA-ED7135B42FBA}"/>
          </ac:spMkLst>
        </pc:spChg>
      </pc:sldChg>
      <pc:sldChg chg="del">
        <pc:chgData name="Jachelski, Angela" userId="aec96421-4017-4b79-b29f-5f2b8fccb1c3" providerId="ADAL" clId="{0B4C1D75-3818-4384-92AA-232B33C08899}" dt="2025-08-29T16:32:28" v="11" actId="47"/>
        <pc:sldMkLst>
          <pc:docMk/>
          <pc:sldMk cId="2840096612" sldId="270"/>
        </pc:sldMkLst>
      </pc:sldChg>
      <pc:sldChg chg="del">
        <pc:chgData name="Jachelski, Angela" userId="aec96421-4017-4b79-b29f-5f2b8fccb1c3" providerId="ADAL" clId="{0B4C1D75-3818-4384-92AA-232B33C08899}" dt="2025-08-29T16:32:21.906" v="8" actId="2696"/>
        <pc:sldMkLst>
          <pc:docMk/>
          <pc:sldMk cId="4153855564" sldId="271"/>
        </pc:sldMkLst>
      </pc:sldChg>
      <pc:sldChg chg="del">
        <pc:chgData name="Jachelski, Angela" userId="aec96421-4017-4b79-b29f-5f2b8fccb1c3" providerId="ADAL" clId="{0B4C1D75-3818-4384-92AA-232B33C08899}" dt="2025-08-29T16:32:24.300" v="9" actId="47"/>
        <pc:sldMkLst>
          <pc:docMk/>
          <pc:sldMk cId="2976767152"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dirty="0"/>
          </a:p>
          <a:p>
            <a:endParaRPr dirty="0"/>
          </a:p>
          <a:p>
            <a:endParaRPr dirty="0"/>
          </a:p>
          <a:p>
            <a:endParaRPr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33015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2.pn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sv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sv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3.sv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21.svg"/><Relationship Id="rId7" Type="http://schemas.openxmlformats.org/officeDocument/2006/relationships/image" Target="../media/image37.svg"/><Relationship Id="rId12" Type="http://schemas.openxmlformats.org/officeDocument/2006/relationships/image" Target="../media/image12.png"/><Relationship Id="rId17" Type="http://schemas.openxmlformats.org/officeDocument/2006/relationships/image" Target="../media/image45.svg"/><Relationship Id="rId2" Type="http://schemas.openxmlformats.org/officeDocument/2006/relationships/notesSlide" Target="../notesSlides/notesSlide6.xml"/><Relationship Id="rId16" Type="http://schemas.openxmlformats.org/officeDocument/2006/relationships/image" Target="../media/image44.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svg"/><Relationship Id="rId15" Type="http://schemas.openxmlformats.org/officeDocument/2006/relationships/image" Target="../media/image43.svg"/><Relationship Id="rId23" Type="http://schemas.openxmlformats.org/officeDocument/2006/relationships/image" Target="../media/image27.svg"/><Relationship Id="rId10" Type="http://schemas.openxmlformats.org/officeDocument/2006/relationships/image" Target="../media/image40.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39.svg"/><Relationship Id="rId14" Type="http://schemas.openxmlformats.org/officeDocument/2006/relationships/image" Target="../media/image42.png"/><Relationship Id="rId22"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9.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sp>
        <p:nvSpPr>
          <p:cNvPr id="3" name="Freeform 3"/>
          <p:cNvSpPr/>
          <p:nvPr/>
        </p:nvSpPr>
        <p:spPr>
          <a:xfrm>
            <a:off x="-1763162" y="-789039"/>
            <a:ext cx="2875332" cy="3635478"/>
          </a:xfrm>
          <a:custGeom>
            <a:avLst/>
            <a:gdLst/>
            <a:ahLst/>
            <a:cxnLst/>
            <a:rect l="l" t="t" r="r" b="b"/>
            <a:pathLst>
              <a:path w="2875332" h="3635478">
                <a:moveTo>
                  <a:pt x="0" y="0"/>
                </a:moveTo>
                <a:lnTo>
                  <a:pt x="2875333" y="0"/>
                </a:lnTo>
                <a:lnTo>
                  <a:pt x="2875333" y="3635478"/>
                </a:lnTo>
                <a:lnTo>
                  <a:pt x="0" y="363547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a:off x="-1044801" y="9258300"/>
            <a:ext cx="5315394" cy="1913542"/>
          </a:xfrm>
          <a:custGeom>
            <a:avLst/>
            <a:gdLst/>
            <a:ahLst/>
            <a:cxnLst/>
            <a:rect l="l" t="t" r="r" b="b"/>
            <a:pathLst>
              <a:path w="5315394" h="1913542">
                <a:moveTo>
                  <a:pt x="0" y="0"/>
                </a:moveTo>
                <a:lnTo>
                  <a:pt x="5315394" y="0"/>
                </a:lnTo>
                <a:lnTo>
                  <a:pt x="5315394" y="1913542"/>
                </a:lnTo>
                <a:lnTo>
                  <a:pt x="0" y="191354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5" name="Freeform 5"/>
          <p:cNvSpPr/>
          <p:nvPr/>
        </p:nvSpPr>
        <p:spPr>
          <a:xfrm rot="2830164">
            <a:off x="5322070" y="8801780"/>
            <a:ext cx="3550978" cy="3705954"/>
          </a:xfrm>
          <a:custGeom>
            <a:avLst/>
            <a:gdLst/>
            <a:ahLst/>
            <a:cxnLst/>
            <a:rect l="l" t="t" r="r" b="b"/>
            <a:pathLst>
              <a:path w="3550978" h="3705954">
                <a:moveTo>
                  <a:pt x="0" y="0"/>
                </a:moveTo>
                <a:lnTo>
                  <a:pt x="3550978" y="0"/>
                </a:lnTo>
                <a:lnTo>
                  <a:pt x="3550978" y="3705955"/>
                </a:lnTo>
                <a:lnTo>
                  <a:pt x="0" y="37059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950933">
            <a:off x="-2582731" y="3638336"/>
            <a:ext cx="4236628" cy="4828066"/>
          </a:xfrm>
          <a:custGeom>
            <a:avLst/>
            <a:gdLst/>
            <a:ahLst/>
            <a:cxnLst/>
            <a:rect l="l" t="t" r="r" b="b"/>
            <a:pathLst>
              <a:path w="4236628" h="4828066">
                <a:moveTo>
                  <a:pt x="0" y="0"/>
                </a:moveTo>
                <a:lnTo>
                  <a:pt x="4236628" y="0"/>
                </a:lnTo>
                <a:lnTo>
                  <a:pt x="4236628" y="4828066"/>
                </a:lnTo>
                <a:lnTo>
                  <a:pt x="0" y="482806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7" name="Freeform 7"/>
          <p:cNvSpPr/>
          <p:nvPr/>
        </p:nvSpPr>
        <p:spPr>
          <a:xfrm>
            <a:off x="15584336" y="-1920382"/>
            <a:ext cx="4623736" cy="3907057"/>
          </a:xfrm>
          <a:custGeom>
            <a:avLst/>
            <a:gdLst/>
            <a:ahLst/>
            <a:cxnLst/>
            <a:rect l="l" t="t" r="r" b="b"/>
            <a:pathLst>
              <a:path w="4623736" h="3907057">
                <a:moveTo>
                  <a:pt x="0" y="0"/>
                </a:moveTo>
                <a:lnTo>
                  <a:pt x="4623735" y="0"/>
                </a:lnTo>
                <a:lnTo>
                  <a:pt x="4623735" y="3907057"/>
                </a:lnTo>
                <a:lnTo>
                  <a:pt x="0" y="3907057"/>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8" name="Freeform 8"/>
          <p:cNvSpPr/>
          <p:nvPr/>
        </p:nvSpPr>
        <p:spPr>
          <a:xfrm rot="-366315">
            <a:off x="16272866" y="2044607"/>
            <a:ext cx="3659690" cy="4299195"/>
          </a:xfrm>
          <a:custGeom>
            <a:avLst/>
            <a:gdLst/>
            <a:ahLst/>
            <a:cxnLst/>
            <a:rect l="l" t="t" r="r" b="b"/>
            <a:pathLst>
              <a:path w="3659690" h="4299195">
                <a:moveTo>
                  <a:pt x="0" y="0"/>
                </a:moveTo>
                <a:lnTo>
                  <a:pt x="3659690" y="0"/>
                </a:lnTo>
                <a:lnTo>
                  <a:pt x="3659690" y="4299195"/>
                </a:lnTo>
                <a:lnTo>
                  <a:pt x="0" y="42991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9" name="Freeform 9"/>
          <p:cNvSpPr/>
          <p:nvPr/>
        </p:nvSpPr>
        <p:spPr>
          <a:xfrm>
            <a:off x="4624977" y="-3611469"/>
            <a:ext cx="4567505" cy="4720935"/>
          </a:xfrm>
          <a:custGeom>
            <a:avLst/>
            <a:gdLst/>
            <a:ahLst/>
            <a:cxnLst/>
            <a:rect l="l" t="t" r="r" b="b"/>
            <a:pathLst>
              <a:path w="4567505" h="4720935">
                <a:moveTo>
                  <a:pt x="0" y="0"/>
                </a:moveTo>
                <a:lnTo>
                  <a:pt x="4567505" y="0"/>
                </a:lnTo>
                <a:lnTo>
                  <a:pt x="4567505" y="4720935"/>
                </a:lnTo>
                <a:lnTo>
                  <a:pt x="0" y="4720935"/>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US"/>
          </a:p>
        </p:txBody>
      </p:sp>
      <p:sp>
        <p:nvSpPr>
          <p:cNvPr id="10" name="Freeform 10"/>
          <p:cNvSpPr/>
          <p:nvPr/>
        </p:nvSpPr>
        <p:spPr>
          <a:xfrm>
            <a:off x="9924524" y="8931997"/>
            <a:ext cx="5331561" cy="3445521"/>
          </a:xfrm>
          <a:custGeom>
            <a:avLst/>
            <a:gdLst/>
            <a:ahLst/>
            <a:cxnLst/>
            <a:rect l="l" t="t" r="r" b="b"/>
            <a:pathLst>
              <a:path w="5331561" h="3445521">
                <a:moveTo>
                  <a:pt x="0" y="0"/>
                </a:moveTo>
                <a:lnTo>
                  <a:pt x="5331562" y="0"/>
                </a:lnTo>
                <a:lnTo>
                  <a:pt x="5331562" y="3445521"/>
                </a:lnTo>
                <a:lnTo>
                  <a:pt x="0" y="3445521"/>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US"/>
          </a:p>
        </p:txBody>
      </p:sp>
      <p:sp>
        <p:nvSpPr>
          <p:cNvPr id="11" name="Freeform 11"/>
          <p:cNvSpPr/>
          <p:nvPr/>
        </p:nvSpPr>
        <p:spPr>
          <a:xfrm>
            <a:off x="15513261" y="7125624"/>
            <a:ext cx="3869837" cy="4265352"/>
          </a:xfrm>
          <a:custGeom>
            <a:avLst/>
            <a:gdLst/>
            <a:ahLst/>
            <a:cxnLst/>
            <a:rect l="l" t="t" r="r" b="b"/>
            <a:pathLst>
              <a:path w="3869837" h="4265352">
                <a:moveTo>
                  <a:pt x="0" y="0"/>
                </a:moveTo>
                <a:lnTo>
                  <a:pt x="3869837" y="0"/>
                </a:lnTo>
                <a:lnTo>
                  <a:pt x="3869837" y="4265352"/>
                </a:lnTo>
                <a:lnTo>
                  <a:pt x="0" y="4265352"/>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US"/>
          </a:p>
        </p:txBody>
      </p:sp>
      <p:sp>
        <p:nvSpPr>
          <p:cNvPr id="12" name="Freeform 12"/>
          <p:cNvSpPr/>
          <p:nvPr/>
        </p:nvSpPr>
        <p:spPr>
          <a:xfrm rot="-10800000">
            <a:off x="9144000" y="-1365351"/>
            <a:ext cx="6660247" cy="2730701"/>
          </a:xfrm>
          <a:custGeom>
            <a:avLst/>
            <a:gdLst/>
            <a:ahLst/>
            <a:cxnLst/>
            <a:rect l="l" t="t" r="r" b="b"/>
            <a:pathLst>
              <a:path w="6660247" h="2730701">
                <a:moveTo>
                  <a:pt x="0" y="0"/>
                </a:moveTo>
                <a:lnTo>
                  <a:pt x="6660247" y="0"/>
                </a:lnTo>
                <a:lnTo>
                  <a:pt x="6660247" y="2730702"/>
                </a:lnTo>
                <a:lnTo>
                  <a:pt x="0" y="2730702"/>
                </a:lnTo>
                <a:lnTo>
                  <a:pt x="0" y="0"/>
                </a:lnTo>
                <a:close/>
              </a:path>
            </a:pathLst>
          </a:custGeom>
          <a:blipFill>
            <a:blip r:embed="rId22">
              <a:extLst>
                <a:ext uri="{96DAC541-7B7A-43D3-8B79-37D633B846F1}">
                  <asvg:svgBlip xmlns:asvg="http://schemas.microsoft.com/office/drawing/2016/SVG/main" r:embed="rId23"/>
                </a:ext>
              </a:extLst>
            </a:blip>
            <a:stretch>
              <a:fillRect/>
            </a:stretch>
          </a:blipFill>
          <a:ln cap="sq">
            <a:noFill/>
            <a:prstDash val="solid"/>
            <a:miter/>
          </a:ln>
        </p:spPr>
        <p:txBody>
          <a:bodyPr/>
          <a:lstStyle/>
          <a:p>
            <a:endParaRPr lang="en-US"/>
          </a:p>
        </p:txBody>
      </p:sp>
      <p:sp>
        <p:nvSpPr>
          <p:cNvPr id="13" name="Freeform 13"/>
          <p:cNvSpPr/>
          <p:nvPr/>
        </p:nvSpPr>
        <p:spPr>
          <a:xfrm rot="-2611628">
            <a:off x="1608356" y="-1969747"/>
            <a:ext cx="4007991" cy="3041063"/>
          </a:xfrm>
          <a:custGeom>
            <a:avLst/>
            <a:gdLst/>
            <a:ahLst/>
            <a:cxnLst/>
            <a:rect l="l" t="t" r="r" b="b"/>
            <a:pathLst>
              <a:path w="4007991" h="3041063">
                <a:moveTo>
                  <a:pt x="0" y="0"/>
                </a:moveTo>
                <a:lnTo>
                  <a:pt x="4007991" y="0"/>
                </a:lnTo>
                <a:lnTo>
                  <a:pt x="4007991" y="3041063"/>
                </a:lnTo>
                <a:lnTo>
                  <a:pt x="0" y="3041063"/>
                </a:lnTo>
                <a:lnTo>
                  <a:pt x="0" y="0"/>
                </a:lnTo>
                <a:close/>
              </a:path>
            </a:pathLst>
          </a:custGeom>
          <a:blipFill>
            <a:blip r:embed="rId24">
              <a:extLst>
                <a:ext uri="{96DAC541-7B7A-43D3-8B79-37D633B846F1}">
                  <asvg:svgBlip xmlns:asvg="http://schemas.microsoft.com/office/drawing/2016/SVG/main" r:embed="rId25"/>
                </a:ext>
              </a:extLst>
            </a:blip>
            <a:stretch>
              <a:fillRect/>
            </a:stretch>
          </a:blipFill>
          <a:ln cap="sq">
            <a:noFill/>
            <a:prstDash val="solid"/>
            <a:miter/>
          </a:ln>
        </p:spPr>
        <p:txBody>
          <a:bodyPr/>
          <a:lstStyle/>
          <a:p>
            <a:endParaRPr lang="en-US"/>
          </a:p>
        </p:txBody>
      </p:sp>
      <p:sp>
        <p:nvSpPr>
          <p:cNvPr id="14" name="TextBox 14"/>
          <p:cNvSpPr txBox="1"/>
          <p:nvPr/>
        </p:nvSpPr>
        <p:spPr>
          <a:xfrm>
            <a:off x="4616628" y="2149382"/>
            <a:ext cx="9054745" cy="4130674"/>
          </a:xfrm>
          <a:prstGeom prst="rect">
            <a:avLst/>
          </a:prstGeom>
        </p:spPr>
        <p:txBody>
          <a:bodyPr lIns="0" tIns="0" rIns="0" bIns="0" rtlCol="0" anchor="t">
            <a:spAutoFit/>
          </a:bodyPr>
          <a:lstStyle/>
          <a:p>
            <a:pPr marL="0" lvl="0" indent="0" algn="ctr">
              <a:lnSpc>
                <a:spcPts val="13766"/>
              </a:lnSpc>
            </a:pPr>
            <a:r>
              <a:rPr lang="en-US" sz="16388" spc="-983">
                <a:solidFill>
                  <a:srgbClr val="0B4E7C"/>
                </a:solidFill>
                <a:latin typeface="Rustic Printed"/>
                <a:ea typeface="Rustic Printed"/>
                <a:cs typeface="Rustic Printed"/>
                <a:sym typeface="Rustic Printed"/>
              </a:rPr>
              <a:t>CLINICAL SUPERVISION</a:t>
            </a:r>
          </a:p>
        </p:txBody>
      </p:sp>
      <p:sp>
        <p:nvSpPr>
          <p:cNvPr id="15" name="Freeform 15"/>
          <p:cNvSpPr/>
          <p:nvPr/>
        </p:nvSpPr>
        <p:spPr>
          <a:xfrm rot="4142913">
            <a:off x="12361563" y="2621106"/>
            <a:ext cx="2770524" cy="1664799"/>
          </a:xfrm>
          <a:custGeom>
            <a:avLst/>
            <a:gdLst/>
            <a:ahLst/>
            <a:cxnLst/>
            <a:rect l="l" t="t" r="r" b="b"/>
            <a:pathLst>
              <a:path w="2770524" h="1664799">
                <a:moveTo>
                  <a:pt x="0" y="0"/>
                </a:moveTo>
                <a:lnTo>
                  <a:pt x="2770525" y="0"/>
                </a:lnTo>
                <a:lnTo>
                  <a:pt x="2770525" y="1664799"/>
                </a:lnTo>
                <a:lnTo>
                  <a:pt x="0" y="166479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16" name="TextBox 16"/>
          <p:cNvSpPr txBox="1"/>
          <p:nvPr/>
        </p:nvSpPr>
        <p:spPr>
          <a:xfrm>
            <a:off x="3966196" y="7092766"/>
            <a:ext cx="10355609" cy="1122956"/>
          </a:xfrm>
          <a:prstGeom prst="rect">
            <a:avLst/>
          </a:prstGeom>
        </p:spPr>
        <p:txBody>
          <a:bodyPr lIns="0" tIns="0" rIns="0" bIns="0" rtlCol="0" anchor="t">
            <a:spAutoFit/>
          </a:bodyPr>
          <a:lstStyle/>
          <a:p>
            <a:pPr algn="ctr">
              <a:lnSpc>
                <a:spcPts val="2955"/>
              </a:lnSpc>
            </a:pPr>
            <a:r>
              <a:rPr lang="en-US" sz="2841" b="1" spc="179">
                <a:solidFill>
                  <a:srgbClr val="000000"/>
                </a:solidFill>
                <a:latin typeface="Canva Sans Medium"/>
                <a:ea typeface="Canva Sans Medium"/>
                <a:cs typeface="Canva Sans Medium"/>
                <a:sym typeface="Canva Sans Medium"/>
              </a:rPr>
              <a:t>DENISE CHOP, LCSW-C</a:t>
            </a:r>
          </a:p>
          <a:p>
            <a:pPr algn="ctr">
              <a:lnSpc>
                <a:spcPts val="2955"/>
              </a:lnSpc>
            </a:pPr>
            <a:r>
              <a:rPr lang="en-US" sz="2841" b="1" spc="179">
                <a:solidFill>
                  <a:srgbClr val="000000"/>
                </a:solidFill>
                <a:latin typeface="Canva Sans Medium"/>
                <a:ea typeface="Canva Sans Medium"/>
                <a:cs typeface="Canva Sans Medium"/>
                <a:sym typeface="Canva Sans Medium"/>
              </a:rPr>
              <a:t>ANGELA JACKELSKI, LMSW</a:t>
            </a:r>
          </a:p>
          <a:p>
            <a:pPr marL="0" lvl="0" indent="0" algn="ctr">
              <a:lnSpc>
                <a:spcPts val="2955"/>
              </a:lnSpc>
              <a:spcBef>
                <a:spcPct val="0"/>
              </a:spcBef>
            </a:pPr>
            <a:r>
              <a:rPr lang="en-US" sz="2841" b="1" spc="179">
                <a:solidFill>
                  <a:srgbClr val="000000"/>
                </a:solidFill>
                <a:latin typeface="Canva Sans Medium"/>
                <a:ea typeface="Canva Sans Medium"/>
                <a:cs typeface="Canva Sans Medium"/>
                <a:sym typeface="Canva Sans Medium"/>
              </a:rPr>
              <a:t>CLAIRE MERINGOLO, LCSW-C</a:t>
            </a:r>
          </a:p>
        </p:txBody>
      </p:sp>
      <p:sp>
        <p:nvSpPr>
          <p:cNvPr id="17" name="Freeform 17"/>
          <p:cNvSpPr/>
          <p:nvPr/>
        </p:nvSpPr>
        <p:spPr>
          <a:xfrm rot="-6823717">
            <a:off x="2885331" y="6085992"/>
            <a:ext cx="2770524" cy="1664799"/>
          </a:xfrm>
          <a:custGeom>
            <a:avLst/>
            <a:gdLst/>
            <a:ahLst/>
            <a:cxnLst/>
            <a:rect l="l" t="t" r="r" b="b"/>
            <a:pathLst>
              <a:path w="2770524" h="1664799">
                <a:moveTo>
                  <a:pt x="0" y="0"/>
                </a:moveTo>
                <a:lnTo>
                  <a:pt x="2770524" y="0"/>
                </a:lnTo>
                <a:lnTo>
                  <a:pt x="2770524" y="1664799"/>
                </a:lnTo>
                <a:lnTo>
                  <a:pt x="0" y="1664799"/>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18" name="Freeform 18"/>
          <p:cNvSpPr/>
          <p:nvPr/>
        </p:nvSpPr>
        <p:spPr>
          <a:xfrm flipH="1">
            <a:off x="4270593" y="2612842"/>
            <a:ext cx="1467459" cy="1581362"/>
          </a:xfrm>
          <a:custGeom>
            <a:avLst/>
            <a:gdLst/>
            <a:ahLst/>
            <a:cxnLst/>
            <a:rect l="l" t="t" r="r" b="b"/>
            <a:pathLst>
              <a:path w="1467459" h="1581362">
                <a:moveTo>
                  <a:pt x="1467459" y="0"/>
                </a:moveTo>
                <a:lnTo>
                  <a:pt x="0" y="0"/>
                </a:lnTo>
                <a:lnTo>
                  <a:pt x="0" y="1581362"/>
                </a:lnTo>
                <a:lnTo>
                  <a:pt x="1467459" y="1581362"/>
                </a:lnTo>
                <a:lnTo>
                  <a:pt x="1467459" y="0"/>
                </a:lnTo>
                <a:close/>
              </a:path>
            </a:pathLst>
          </a:custGeom>
          <a:blipFill>
            <a:blip r:embed="rId28">
              <a:extLst>
                <a:ext uri="{96DAC541-7B7A-43D3-8B79-37D633B846F1}">
                  <asvg:svgBlip xmlns:asvg="http://schemas.microsoft.com/office/drawing/2016/SVG/main" r:embed="rId29"/>
                </a:ext>
              </a:extLst>
            </a:blip>
            <a:stretch>
              <a:fillRect/>
            </a:stretch>
          </a:blipFill>
          <a:ln cap="sq">
            <a:noFill/>
            <a:prstDash val="solid"/>
            <a:miter/>
          </a:ln>
        </p:spPr>
        <p:txBody>
          <a:bodyPr/>
          <a:lstStyle/>
          <a:p>
            <a:endParaRPr lang="en-US"/>
          </a:p>
        </p:txBody>
      </p:sp>
      <p:sp>
        <p:nvSpPr>
          <p:cNvPr id="19" name="Freeform 19"/>
          <p:cNvSpPr/>
          <p:nvPr/>
        </p:nvSpPr>
        <p:spPr>
          <a:xfrm>
            <a:off x="13026394" y="6430583"/>
            <a:ext cx="1140143" cy="1228640"/>
          </a:xfrm>
          <a:custGeom>
            <a:avLst/>
            <a:gdLst/>
            <a:ahLst/>
            <a:cxnLst/>
            <a:rect l="l" t="t" r="r" b="b"/>
            <a:pathLst>
              <a:path w="1140143" h="1228640">
                <a:moveTo>
                  <a:pt x="0" y="0"/>
                </a:moveTo>
                <a:lnTo>
                  <a:pt x="1140143" y="0"/>
                </a:lnTo>
                <a:lnTo>
                  <a:pt x="1140143" y="1228640"/>
                </a:lnTo>
                <a:lnTo>
                  <a:pt x="0" y="1228640"/>
                </a:lnTo>
                <a:lnTo>
                  <a:pt x="0" y="0"/>
                </a:lnTo>
                <a:close/>
              </a:path>
            </a:pathLst>
          </a:custGeom>
          <a:blipFill>
            <a:blip r:embed="rId28">
              <a:extLst>
                <a:ext uri="{96DAC541-7B7A-43D3-8B79-37D633B846F1}">
                  <asvg:svgBlip xmlns:asvg="http://schemas.microsoft.com/office/drawing/2016/SVG/main" r:embed="rId29"/>
                </a:ext>
              </a:extLst>
            </a:blip>
            <a:stretch>
              <a:fillRect/>
            </a:stretch>
          </a:blipFill>
          <a:ln cap="sq">
            <a:noFill/>
            <a:prstDash val="solid"/>
            <a:miter/>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0494" y="0"/>
                  </a:moveTo>
                  <a:lnTo>
                    <a:pt x="4264232" y="0"/>
                  </a:lnTo>
                  <a:cubicBezTo>
                    <a:pt x="4270028" y="0"/>
                    <a:pt x="4274726" y="4698"/>
                    <a:pt x="4274726" y="10494"/>
                  </a:cubicBezTo>
                  <a:lnTo>
                    <a:pt x="4274726" y="2156973"/>
                  </a:lnTo>
                  <a:cubicBezTo>
                    <a:pt x="4274726" y="2162768"/>
                    <a:pt x="4270028" y="2167467"/>
                    <a:pt x="4264232" y="2167467"/>
                  </a:cubicBezTo>
                  <a:lnTo>
                    <a:pt x="10494" y="2167467"/>
                  </a:lnTo>
                  <a:cubicBezTo>
                    <a:pt x="7711" y="2167467"/>
                    <a:pt x="5042" y="2166361"/>
                    <a:pt x="3074" y="2164393"/>
                  </a:cubicBezTo>
                  <a:cubicBezTo>
                    <a:pt x="1106" y="2162425"/>
                    <a:pt x="0" y="2159756"/>
                    <a:pt x="0" y="2156973"/>
                  </a:cubicBezTo>
                  <a:lnTo>
                    <a:pt x="0" y="10494"/>
                  </a:lnTo>
                  <a:cubicBezTo>
                    <a:pt x="0" y="4698"/>
                    <a:pt x="4698" y="0"/>
                    <a:pt x="10494" y="0"/>
                  </a:cubicBezTo>
                  <a:close/>
                </a:path>
              </a:pathLst>
            </a:custGeom>
            <a:solidFill>
              <a:srgbClr val="52BFAA"/>
            </a:solidFill>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229871" y="4532622"/>
            <a:ext cx="11220230" cy="3449774"/>
          </a:xfrm>
          <a:prstGeom prst="rect">
            <a:avLst/>
          </a:prstGeom>
        </p:spPr>
        <p:txBody>
          <a:bodyPr lIns="0" tIns="0" rIns="0" bIns="0" rtlCol="0" anchor="t">
            <a:spAutoFit/>
          </a:bodyPr>
          <a:lstStyle/>
          <a:p>
            <a:pPr algn="l">
              <a:lnSpc>
                <a:spcPts val="3927"/>
              </a:lnSpc>
            </a:pPr>
            <a:r>
              <a:rPr lang="en-US" sz="2909" b="1" spc="174">
                <a:solidFill>
                  <a:srgbClr val="FFFFFF"/>
                </a:solidFill>
                <a:latin typeface="Canva Sans Medium"/>
                <a:ea typeface="Canva Sans Medium"/>
                <a:cs typeface="Canva Sans Medium"/>
                <a:sym typeface="Canva Sans Medium"/>
              </a:rPr>
              <a:t>• Clinical supervision is supportive, reflective, and growth-focused</a:t>
            </a:r>
          </a:p>
          <a:p>
            <a:pPr algn="l">
              <a:lnSpc>
                <a:spcPts val="3927"/>
              </a:lnSpc>
            </a:pPr>
            <a:r>
              <a:rPr lang="en-US" sz="2909" b="1" spc="174">
                <a:solidFill>
                  <a:srgbClr val="FFFFFF"/>
                </a:solidFill>
                <a:latin typeface="Canva Sans Medium"/>
                <a:ea typeface="Canva Sans Medium"/>
                <a:cs typeface="Canva Sans Medium"/>
                <a:sym typeface="Canva Sans Medium"/>
              </a:rPr>
              <a:t>• It is a key component of professional self-care</a:t>
            </a:r>
          </a:p>
          <a:p>
            <a:pPr algn="l">
              <a:lnSpc>
                <a:spcPts val="3927"/>
              </a:lnSpc>
            </a:pPr>
            <a:r>
              <a:rPr lang="en-US" sz="2909" b="1" spc="174">
                <a:solidFill>
                  <a:srgbClr val="FFFFFF"/>
                </a:solidFill>
                <a:latin typeface="Canva Sans Medium"/>
                <a:ea typeface="Canva Sans Medium"/>
                <a:cs typeface="Canva Sans Medium"/>
                <a:sym typeface="Canva Sans Medium"/>
              </a:rPr>
              <a:t>• Enhances ethical practice, resilience, and insight</a:t>
            </a:r>
          </a:p>
          <a:p>
            <a:pPr algn="l">
              <a:lnSpc>
                <a:spcPts val="3927"/>
              </a:lnSpc>
            </a:pPr>
            <a:r>
              <a:rPr lang="en-US" sz="2909" b="1" spc="174">
                <a:solidFill>
                  <a:srgbClr val="FFFFFF"/>
                </a:solidFill>
                <a:latin typeface="Canva Sans Medium"/>
                <a:ea typeface="Canva Sans Medium"/>
                <a:cs typeface="Canva Sans Medium"/>
                <a:sym typeface="Canva Sans Medium"/>
              </a:rPr>
              <a:t>• Use supervision intentionally: prepare, reflect, engage honestly</a:t>
            </a:r>
          </a:p>
          <a:p>
            <a:pPr algn="l">
              <a:lnSpc>
                <a:spcPts val="3927"/>
              </a:lnSpc>
              <a:spcBef>
                <a:spcPct val="0"/>
              </a:spcBef>
            </a:pPr>
            <a:endParaRPr lang="en-US" sz="2909" b="1" spc="174">
              <a:solidFill>
                <a:srgbClr val="FFFFFF"/>
              </a:solidFill>
              <a:latin typeface="Canva Sans Medium"/>
              <a:ea typeface="Canva Sans Medium"/>
              <a:cs typeface="Canva Sans Medium"/>
              <a:sym typeface="Canva Sans Medium"/>
            </a:endParaRPr>
          </a:p>
        </p:txBody>
      </p:sp>
      <p:sp>
        <p:nvSpPr>
          <p:cNvPr id="7" name="TextBox 7"/>
          <p:cNvSpPr txBox="1"/>
          <p:nvPr/>
        </p:nvSpPr>
        <p:spPr>
          <a:xfrm>
            <a:off x="5236150" y="1541808"/>
            <a:ext cx="7815701" cy="2790827"/>
          </a:xfrm>
          <a:prstGeom prst="rect">
            <a:avLst/>
          </a:prstGeom>
        </p:spPr>
        <p:txBody>
          <a:bodyPr lIns="0" tIns="0" rIns="0" bIns="0" rtlCol="0" anchor="t">
            <a:spAutoFit/>
          </a:bodyPr>
          <a:lstStyle/>
          <a:p>
            <a:pPr marL="0" lvl="0" indent="0" algn="ctr">
              <a:lnSpc>
                <a:spcPts val="9600"/>
              </a:lnSpc>
            </a:pPr>
            <a:r>
              <a:rPr lang="en-US" sz="10000" spc="-600" dirty="0">
                <a:solidFill>
                  <a:srgbClr val="FFFFFF"/>
                </a:solidFill>
                <a:latin typeface="Rustic Printed"/>
                <a:ea typeface="Rustic Printed"/>
                <a:cs typeface="Rustic Printed"/>
                <a:sym typeface="Rustic Printed"/>
              </a:rPr>
              <a:t>SUMMARY AND TAKEAWAYS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p:cNvSpPr/>
          <p:nvPr/>
        </p:nvSpPr>
        <p:spPr>
          <a:xfrm>
            <a:off x="-1763162" y="-789039"/>
            <a:ext cx="2875332" cy="3635478"/>
          </a:xfrm>
          <a:custGeom>
            <a:avLst/>
            <a:gdLst/>
            <a:ahLst/>
            <a:cxnLst/>
            <a:rect l="l" t="t" r="r" b="b"/>
            <a:pathLst>
              <a:path w="2875332" h="3635478">
                <a:moveTo>
                  <a:pt x="0" y="0"/>
                </a:moveTo>
                <a:lnTo>
                  <a:pt x="2875333" y="0"/>
                </a:lnTo>
                <a:lnTo>
                  <a:pt x="2875333" y="3635478"/>
                </a:lnTo>
                <a:lnTo>
                  <a:pt x="0" y="363547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a:off x="-1044801" y="9258300"/>
            <a:ext cx="5315394" cy="1913542"/>
          </a:xfrm>
          <a:custGeom>
            <a:avLst/>
            <a:gdLst/>
            <a:ahLst/>
            <a:cxnLst/>
            <a:rect l="l" t="t" r="r" b="b"/>
            <a:pathLst>
              <a:path w="5315394" h="1913542">
                <a:moveTo>
                  <a:pt x="0" y="0"/>
                </a:moveTo>
                <a:lnTo>
                  <a:pt x="5315394" y="0"/>
                </a:lnTo>
                <a:lnTo>
                  <a:pt x="5315394" y="1913542"/>
                </a:lnTo>
                <a:lnTo>
                  <a:pt x="0" y="191354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5" name="TextBox 5"/>
          <p:cNvSpPr txBox="1"/>
          <p:nvPr/>
        </p:nvSpPr>
        <p:spPr>
          <a:xfrm>
            <a:off x="5157161" y="1818354"/>
            <a:ext cx="7973677" cy="6764592"/>
          </a:xfrm>
          <a:prstGeom prst="rect">
            <a:avLst/>
          </a:prstGeom>
        </p:spPr>
        <p:txBody>
          <a:bodyPr lIns="0" tIns="0" rIns="0" bIns="0" rtlCol="0" anchor="t">
            <a:spAutoFit/>
          </a:bodyPr>
          <a:lstStyle/>
          <a:p>
            <a:pPr marL="0" lvl="0" indent="0" algn="ctr">
              <a:lnSpc>
                <a:spcPts val="15866"/>
              </a:lnSpc>
            </a:pPr>
            <a:r>
              <a:rPr lang="en-US" sz="18888" spc="-1133">
                <a:solidFill>
                  <a:srgbClr val="0B4E7C"/>
                </a:solidFill>
                <a:latin typeface="Rustic Printed"/>
                <a:ea typeface="Rustic Printed"/>
                <a:cs typeface="Rustic Printed"/>
                <a:sym typeface="Rustic Printed"/>
              </a:rPr>
              <a:t>THANK YOU VERY MUCH!</a:t>
            </a:r>
          </a:p>
        </p:txBody>
      </p:sp>
      <p:sp>
        <p:nvSpPr>
          <p:cNvPr id="6" name="Freeform 6"/>
          <p:cNvSpPr/>
          <p:nvPr/>
        </p:nvSpPr>
        <p:spPr>
          <a:xfrm rot="2830164">
            <a:off x="5322070" y="8801780"/>
            <a:ext cx="3550978" cy="3705954"/>
          </a:xfrm>
          <a:custGeom>
            <a:avLst/>
            <a:gdLst/>
            <a:ahLst/>
            <a:cxnLst/>
            <a:rect l="l" t="t" r="r" b="b"/>
            <a:pathLst>
              <a:path w="3550978" h="3705954">
                <a:moveTo>
                  <a:pt x="0" y="0"/>
                </a:moveTo>
                <a:lnTo>
                  <a:pt x="3550978" y="0"/>
                </a:lnTo>
                <a:lnTo>
                  <a:pt x="3550978" y="3705955"/>
                </a:lnTo>
                <a:lnTo>
                  <a:pt x="0" y="3705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950933">
            <a:off x="-2582731" y="3638336"/>
            <a:ext cx="4236628" cy="4828066"/>
          </a:xfrm>
          <a:custGeom>
            <a:avLst/>
            <a:gdLst/>
            <a:ahLst/>
            <a:cxnLst/>
            <a:rect l="l" t="t" r="r" b="b"/>
            <a:pathLst>
              <a:path w="4236628" h="4828066">
                <a:moveTo>
                  <a:pt x="0" y="0"/>
                </a:moveTo>
                <a:lnTo>
                  <a:pt x="4236628" y="0"/>
                </a:lnTo>
                <a:lnTo>
                  <a:pt x="4236628" y="4828066"/>
                </a:lnTo>
                <a:lnTo>
                  <a:pt x="0" y="4828066"/>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8" name="Freeform 8"/>
          <p:cNvSpPr/>
          <p:nvPr/>
        </p:nvSpPr>
        <p:spPr>
          <a:xfrm>
            <a:off x="15584336" y="-1920382"/>
            <a:ext cx="4623736" cy="3907057"/>
          </a:xfrm>
          <a:custGeom>
            <a:avLst/>
            <a:gdLst/>
            <a:ahLst/>
            <a:cxnLst/>
            <a:rect l="l" t="t" r="r" b="b"/>
            <a:pathLst>
              <a:path w="4623736" h="3907057">
                <a:moveTo>
                  <a:pt x="0" y="0"/>
                </a:moveTo>
                <a:lnTo>
                  <a:pt x="4623735" y="0"/>
                </a:lnTo>
                <a:lnTo>
                  <a:pt x="4623735" y="3907057"/>
                </a:lnTo>
                <a:lnTo>
                  <a:pt x="0" y="3907057"/>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9" name="Freeform 9"/>
          <p:cNvSpPr/>
          <p:nvPr/>
        </p:nvSpPr>
        <p:spPr>
          <a:xfrm rot="-366315">
            <a:off x="16272866" y="2044607"/>
            <a:ext cx="3659690" cy="4299195"/>
          </a:xfrm>
          <a:custGeom>
            <a:avLst/>
            <a:gdLst/>
            <a:ahLst/>
            <a:cxnLst/>
            <a:rect l="l" t="t" r="r" b="b"/>
            <a:pathLst>
              <a:path w="3659690" h="4299195">
                <a:moveTo>
                  <a:pt x="0" y="0"/>
                </a:moveTo>
                <a:lnTo>
                  <a:pt x="3659690" y="0"/>
                </a:lnTo>
                <a:lnTo>
                  <a:pt x="3659690" y="4299195"/>
                </a:lnTo>
                <a:lnTo>
                  <a:pt x="0" y="429919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a:off x="4624977" y="-3611469"/>
            <a:ext cx="4567505" cy="4720935"/>
          </a:xfrm>
          <a:custGeom>
            <a:avLst/>
            <a:gdLst/>
            <a:ahLst/>
            <a:cxnLst/>
            <a:rect l="l" t="t" r="r" b="b"/>
            <a:pathLst>
              <a:path w="4567505" h="4720935">
                <a:moveTo>
                  <a:pt x="0" y="0"/>
                </a:moveTo>
                <a:lnTo>
                  <a:pt x="4567505" y="0"/>
                </a:lnTo>
                <a:lnTo>
                  <a:pt x="4567505" y="4720935"/>
                </a:lnTo>
                <a:lnTo>
                  <a:pt x="0" y="4720935"/>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1" name="Freeform 11"/>
          <p:cNvSpPr/>
          <p:nvPr/>
        </p:nvSpPr>
        <p:spPr>
          <a:xfrm>
            <a:off x="9924524" y="8931997"/>
            <a:ext cx="5331561" cy="3445521"/>
          </a:xfrm>
          <a:custGeom>
            <a:avLst/>
            <a:gdLst/>
            <a:ahLst/>
            <a:cxnLst/>
            <a:rect l="l" t="t" r="r" b="b"/>
            <a:pathLst>
              <a:path w="5331561" h="3445521">
                <a:moveTo>
                  <a:pt x="0" y="0"/>
                </a:moveTo>
                <a:lnTo>
                  <a:pt x="5331562" y="0"/>
                </a:lnTo>
                <a:lnTo>
                  <a:pt x="5331562" y="3445521"/>
                </a:lnTo>
                <a:lnTo>
                  <a:pt x="0" y="3445521"/>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2" name="Freeform 12"/>
          <p:cNvSpPr/>
          <p:nvPr/>
        </p:nvSpPr>
        <p:spPr>
          <a:xfrm>
            <a:off x="15513261" y="7125624"/>
            <a:ext cx="3869837" cy="4265352"/>
          </a:xfrm>
          <a:custGeom>
            <a:avLst/>
            <a:gdLst/>
            <a:ahLst/>
            <a:cxnLst/>
            <a:rect l="l" t="t" r="r" b="b"/>
            <a:pathLst>
              <a:path w="3869837" h="4265352">
                <a:moveTo>
                  <a:pt x="0" y="0"/>
                </a:moveTo>
                <a:lnTo>
                  <a:pt x="3869837" y="0"/>
                </a:lnTo>
                <a:lnTo>
                  <a:pt x="3869837" y="4265352"/>
                </a:lnTo>
                <a:lnTo>
                  <a:pt x="0" y="4265352"/>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3" name="Freeform 13"/>
          <p:cNvSpPr/>
          <p:nvPr/>
        </p:nvSpPr>
        <p:spPr>
          <a:xfrm rot="-10800000">
            <a:off x="9144000" y="-1365351"/>
            <a:ext cx="6660247" cy="2730701"/>
          </a:xfrm>
          <a:custGeom>
            <a:avLst/>
            <a:gdLst/>
            <a:ahLst/>
            <a:cxnLst/>
            <a:rect l="l" t="t" r="r" b="b"/>
            <a:pathLst>
              <a:path w="6660247" h="2730701">
                <a:moveTo>
                  <a:pt x="0" y="0"/>
                </a:moveTo>
                <a:lnTo>
                  <a:pt x="6660247" y="0"/>
                </a:lnTo>
                <a:lnTo>
                  <a:pt x="6660247" y="2730702"/>
                </a:lnTo>
                <a:lnTo>
                  <a:pt x="0" y="2730702"/>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US"/>
          </a:p>
        </p:txBody>
      </p:sp>
      <p:sp>
        <p:nvSpPr>
          <p:cNvPr id="14" name="Freeform 14"/>
          <p:cNvSpPr/>
          <p:nvPr/>
        </p:nvSpPr>
        <p:spPr>
          <a:xfrm rot="-2611628">
            <a:off x="1608356" y="-1969747"/>
            <a:ext cx="4007991" cy="3041063"/>
          </a:xfrm>
          <a:custGeom>
            <a:avLst/>
            <a:gdLst/>
            <a:ahLst/>
            <a:cxnLst/>
            <a:rect l="l" t="t" r="r" b="b"/>
            <a:pathLst>
              <a:path w="4007991" h="3041063">
                <a:moveTo>
                  <a:pt x="0" y="0"/>
                </a:moveTo>
                <a:lnTo>
                  <a:pt x="4007991" y="0"/>
                </a:lnTo>
                <a:lnTo>
                  <a:pt x="4007991" y="3041063"/>
                </a:lnTo>
                <a:lnTo>
                  <a:pt x="0" y="3041063"/>
                </a:lnTo>
                <a:lnTo>
                  <a:pt x="0" y="0"/>
                </a:lnTo>
                <a:close/>
              </a:path>
            </a:pathLst>
          </a:custGeom>
          <a:blipFill>
            <a:blip r:embed="rId23">
              <a:extLst>
                <a:ext uri="{96DAC541-7B7A-43D3-8B79-37D633B846F1}">
                  <asvg:svgBlip xmlns:asvg="http://schemas.microsoft.com/office/drawing/2016/SVG/main" r:embed="rId24"/>
                </a:ext>
              </a:extLst>
            </a:blip>
            <a:stretch>
              <a:fillRect/>
            </a:stretch>
          </a:blipFill>
          <a:ln cap="sq">
            <a:noFill/>
            <a:prstDash val="solid"/>
            <a:miter/>
          </a:ln>
        </p:spPr>
        <p:txBody>
          <a:bodyPr/>
          <a:lstStyle/>
          <a:p>
            <a:endParaRPr lang="en-US"/>
          </a:p>
        </p:txBody>
      </p:sp>
      <p:sp>
        <p:nvSpPr>
          <p:cNvPr id="15" name="Freeform 15"/>
          <p:cNvSpPr/>
          <p:nvPr/>
        </p:nvSpPr>
        <p:spPr>
          <a:xfrm rot="3439542">
            <a:off x="12477745" y="2571123"/>
            <a:ext cx="2770524" cy="1664799"/>
          </a:xfrm>
          <a:custGeom>
            <a:avLst/>
            <a:gdLst/>
            <a:ahLst/>
            <a:cxnLst/>
            <a:rect l="l" t="t" r="r" b="b"/>
            <a:pathLst>
              <a:path w="2770524" h="1664799">
                <a:moveTo>
                  <a:pt x="0" y="0"/>
                </a:moveTo>
                <a:lnTo>
                  <a:pt x="2770524" y="0"/>
                </a:lnTo>
                <a:lnTo>
                  <a:pt x="2770524" y="1664800"/>
                </a:lnTo>
                <a:lnTo>
                  <a:pt x="0" y="166480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16" name="Freeform 16"/>
          <p:cNvSpPr/>
          <p:nvPr/>
        </p:nvSpPr>
        <p:spPr>
          <a:xfrm rot="-7235282">
            <a:off x="3033323" y="6293225"/>
            <a:ext cx="2770524" cy="1664799"/>
          </a:xfrm>
          <a:custGeom>
            <a:avLst/>
            <a:gdLst/>
            <a:ahLst/>
            <a:cxnLst/>
            <a:rect l="l" t="t" r="r" b="b"/>
            <a:pathLst>
              <a:path w="2770524" h="1664799">
                <a:moveTo>
                  <a:pt x="0" y="0"/>
                </a:moveTo>
                <a:lnTo>
                  <a:pt x="2770524" y="0"/>
                </a:lnTo>
                <a:lnTo>
                  <a:pt x="2770524" y="1664799"/>
                </a:lnTo>
                <a:lnTo>
                  <a:pt x="0" y="166479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17" name="Freeform 17"/>
          <p:cNvSpPr/>
          <p:nvPr/>
        </p:nvSpPr>
        <p:spPr>
          <a:xfrm flipH="1">
            <a:off x="4270593" y="2757734"/>
            <a:ext cx="1198548" cy="1291578"/>
          </a:xfrm>
          <a:custGeom>
            <a:avLst/>
            <a:gdLst/>
            <a:ahLst/>
            <a:cxnLst/>
            <a:rect l="l" t="t" r="r" b="b"/>
            <a:pathLst>
              <a:path w="1198548" h="1291578">
                <a:moveTo>
                  <a:pt x="1198548" y="0"/>
                </a:moveTo>
                <a:lnTo>
                  <a:pt x="0" y="0"/>
                </a:lnTo>
                <a:lnTo>
                  <a:pt x="0" y="1291578"/>
                </a:lnTo>
                <a:lnTo>
                  <a:pt x="1198548" y="1291578"/>
                </a:lnTo>
                <a:lnTo>
                  <a:pt x="1198548" y="0"/>
                </a:lnTo>
                <a:close/>
              </a:path>
            </a:pathLst>
          </a:custGeom>
          <a:blipFill>
            <a:blip r:embed="rId27">
              <a:extLst>
                <a:ext uri="{96DAC541-7B7A-43D3-8B79-37D633B846F1}">
                  <asvg:svgBlip xmlns:asvg="http://schemas.microsoft.com/office/drawing/2016/SVG/main" r:embed="rId28"/>
                </a:ext>
              </a:extLst>
            </a:blip>
            <a:stretch>
              <a:fillRect/>
            </a:stretch>
          </a:blipFill>
          <a:ln cap="sq">
            <a:noFill/>
            <a:prstDash val="solid"/>
            <a:miter/>
          </a:ln>
        </p:spPr>
        <p:txBody>
          <a:bodyPr/>
          <a:lstStyle/>
          <a:p>
            <a:endParaRPr lang="en-US"/>
          </a:p>
        </p:txBody>
      </p:sp>
      <p:sp>
        <p:nvSpPr>
          <p:cNvPr id="18" name="Freeform 18"/>
          <p:cNvSpPr/>
          <p:nvPr/>
        </p:nvSpPr>
        <p:spPr>
          <a:xfrm>
            <a:off x="12722864" y="6511304"/>
            <a:ext cx="1140143" cy="1228640"/>
          </a:xfrm>
          <a:custGeom>
            <a:avLst/>
            <a:gdLst/>
            <a:ahLst/>
            <a:cxnLst/>
            <a:rect l="l" t="t" r="r" b="b"/>
            <a:pathLst>
              <a:path w="1140143" h="1228640">
                <a:moveTo>
                  <a:pt x="0" y="0"/>
                </a:moveTo>
                <a:lnTo>
                  <a:pt x="1140143" y="0"/>
                </a:lnTo>
                <a:lnTo>
                  <a:pt x="1140143" y="1228640"/>
                </a:lnTo>
                <a:lnTo>
                  <a:pt x="0" y="1228640"/>
                </a:lnTo>
                <a:lnTo>
                  <a:pt x="0" y="0"/>
                </a:lnTo>
                <a:close/>
              </a:path>
            </a:pathLst>
          </a:custGeom>
          <a:blipFill>
            <a:blip r:embed="rId27">
              <a:extLst>
                <a:ext uri="{96DAC541-7B7A-43D3-8B79-37D633B846F1}">
                  <asvg:svgBlip xmlns:asvg="http://schemas.microsoft.com/office/drawing/2016/SVG/main" r:embed="rId28"/>
                </a:ext>
              </a:extLst>
            </a:blip>
            <a:stretch>
              <a:fillRect/>
            </a:stretch>
          </a:blipFill>
          <a:ln cap="sq">
            <a:noFill/>
            <a:prstDash val="solid"/>
            <a:miter/>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grpSp>
        <p:nvGrpSpPr>
          <p:cNvPr id="3" name="Group 3"/>
          <p:cNvGrpSpPr/>
          <p:nvPr/>
        </p:nvGrpSpPr>
        <p:grpSpPr>
          <a:xfrm>
            <a:off x="1028700" y="956369"/>
            <a:ext cx="16230600" cy="8374261"/>
            <a:chOff x="0" y="-38100"/>
            <a:chExt cx="4274726" cy="2205567"/>
          </a:xfrm>
        </p:grpSpPr>
        <p:sp>
          <p:nvSpPr>
            <p:cNvPr id="4" name="Freeform 4"/>
            <p:cNvSpPr/>
            <p:nvPr/>
          </p:nvSpPr>
          <p:spPr>
            <a:xfrm>
              <a:off x="0" y="0"/>
              <a:ext cx="4274726" cy="2167467"/>
            </a:xfrm>
            <a:custGeom>
              <a:avLst/>
              <a:gdLst/>
              <a:ahLst/>
              <a:cxnLst/>
              <a:rect l="l" t="t" r="r" b="b"/>
              <a:pathLst>
                <a:path w="4274726" h="2167467">
                  <a:moveTo>
                    <a:pt x="10494" y="0"/>
                  </a:moveTo>
                  <a:lnTo>
                    <a:pt x="4264232" y="0"/>
                  </a:lnTo>
                  <a:cubicBezTo>
                    <a:pt x="4270028" y="0"/>
                    <a:pt x="4274726" y="4698"/>
                    <a:pt x="4274726" y="10494"/>
                  </a:cubicBezTo>
                  <a:lnTo>
                    <a:pt x="4274726" y="2156973"/>
                  </a:lnTo>
                  <a:cubicBezTo>
                    <a:pt x="4274726" y="2162768"/>
                    <a:pt x="4270028" y="2167467"/>
                    <a:pt x="4264232" y="2167467"/>
                  </a:cubicBezTo>
                  <a:lnTo>
                    <a:pt x="10494" y="2167467"/>
                  </a:lnTo>
                  <a:cubicBezTo>
                    <a:pt x="7711" y="2167467"/>
                    <a:pt x="5042" y="2166361"/>
                    <a:pt x="3074" y="2164393"/>
                  </a:cubicBezTo>
                  <a:cubicBezTo>
                    <a:pt x="1106" y="2162425"/>
                    <a:pt x="0" y="2159756"/>
                    <a:pt x="0" y="2156973"/>
                  </a:cubicBezTo>
                  <a:lnTo>
                    <a:pt x="0" y="10494"/>
                  </a:lnTo>
                  <a:cubicBezTo>
                    <a:pt x="0" y="4698"/>
                    <a:pt x="4698" y="0"/>
                    <a:pt x="10494" y="0"/>
                  </a:cubicBezTo>
                  <a:close/>
                </a:path>
              </a:pathLst>
            </a:custGeom>
            <a:solidFill>
              <a:srgbClr val="155C94"/>
            </a:solidFill>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752600" y="1340892"/>
            <a:ext cx="14706599" cy="1157112"/>
          </a:xfrm>
          <a:prstGeom prst="rect">
            <a:avLst/>
          </a:prstGeom>
        </p:spPr>
        <p:txBody>
          <a:bodyPr wrap="square" lIns="0" tIns="0" rIns="0" bIns="0" rtlCol="0" anchor="t">
            <a:spAutoFit/>
          </a:bodyPr>
          <a:lstStyle/>
          <a:p>
            <a:pPr marL="0" lvl="0" indent="0" algn="ctr">
              <a:lnSpc>
                <a:spcPts val="9600"/>
              </a:lnSpc>
            </a:pPr>
            <a:r>
              <a:rPr lang="en-US" sz="6000" spc="-600" dirty="0">
                <a:solidFill>
                  <a:srgbClr val="FFFFFF"/>
                </a:solidFill>
                <a:latin typeface="Rustic Printed"/>
                <a:ea typeface="Rustic Printed"/>
                <a:cs typeface="Rustic Printed"/>
                <a:sym typeface="Rustic Printed"/>
              </a:rPr>
              <a:t>CLINICAL SUPERVISION IN SOCIAL WORK SETTINGS </a:t>
            </a:r>
          </a:p>
        </p:txBody>
      </p:sp>
      <p:sp>
        <p:nvSpPr>
          <p:cNvPr id="7" name="TextBox 7"/>
          <p:cNvSpPr txBox="1"/>
          <p:nvPr/>
        </p:nvSpPr>
        <p:spPr>
          <a:xfrm>
            <a:off x="2438400" y="2737866"/>
            <a:ext cx="13792199" cy="6584880"/>
          </a:xfrm>
          <a:prstGeom prst="rect">
            <a:avLst/>
          </a:prstGeom>
        </p:spPr>
        <p:txBody>
          <a:bodyPr wrap="square" lIns="0" tIns="0" rIns="0" bIns="0" rtlCol="0" anchor="t">
            <a:spAutoFit/>
          </a:bodyPr>
          <a:lstStyle/>
          <a:p>
            <a:pPr marL="431799" lvl="1" indent="-215899" algn="l">
              <a:lnSpc>
                <a:spcPts val="2699"/>
              </a:lnSpc>
              <a:buFont typeface="Arial"/>
              <a:buChar char="•"/>
            </a:pPr>
            <a:r>
              <a:rPr lang="en-US" sz="2800" spc="119" dirty="0">
                <a:solidFill>
                  <a:srgbClr val="FFFFFF"/>
                </a:solidFill>
                <a:latin typeface="Canva Sans" panose="020B0604020202020204" charset="0"/>
                <a:ea typeface="Canva Sans Medium"/>
                <a:cs typeface="Canva Sans Medium"/>
                <a:sym typeface="Canva Sans Medium"/>
              </a:rPr>
              <a:t>Clinical supervision explores what the practitioner is thinking, feeling, and holding in their work.</a:t>
            </a:r>
          </a:p>
          <a:p>
            <a:pPr marL="431799" lvl="1" indent="-215899" algn="l">
              <a:lnSpc>
                <a:spcPts val="2699"/>
              </a:lnSpc>
              <a:buFont typeface="Arial"/>
              <a:buChar char="•"/>
            </a:pPr>
            <a:endParaRPr lang="en-US" sz="2800" spc="119" dirty="0">
              <a:solidFill>
                <a:srgbClr val="FFFFFF"/>
              </a:solidFill>
              <a:latin typeface="Canva Sans" panose="020B0604020202020204" charset="0"/>
              <a:ea typeface="Canva Sans Medium"/>
              <a:cs typeface="Canva Sans Medium"/>
              <a:sym typeface="Canva Sans Medium"/>
            </a:endParaRPr>
          </a:p>
          <a:p>
            <a:pPr marL="431799" lvl="1" indent="-215899" algn="l">
              <a:lnSpc>
                <a:spcPts val="2699"/>
              </a:lnSpc>
              <a:buFont typeface="Arial"/>
              <a:buChar char="•"/>
            </a:pPr>
            <a:r>
              <a:rPr lang="en-US" sz="2800" spc="119" dirty="0">
                <a:solidFill>
                  <a:srgbClr val="FFFFFF"/>
                </a:solidFill>
                <a:latin typeface="Canva Sans" panose="020B0604020202020204" charset="0"/>
                <a:ea typeface="Canva Sans Medium"/>
                <a:cs typeface="Canva Sans Medium"/>
                <a:sym typeface="Canva Sans Medium"/>
              </a:rPr>
              <a:t>It helps practitioners understand how personal experiences, unconscious responses, and emotional triggers may impact client interactions.</a:t>
            </a:r>
          </a:p>
          <a:p>
            <a:pPr marL="215900" lvl="1" algn="l">
              <a:lnSpc>
                <a:spcPts val="2699"/>
              </a:lnSpc>
            </a:pPr>
            <a:endParaRPr lang="en-US" sz="2800" spc="119" dirty="0">
              <a:solidFill>
                <a:srgbClr val="FFFFFF"/>
              </a:solidFill>
              <a:latin typeface="Canva Sans" panose="020B0604020202020204" charset="0"/>
              <a:ea typeface="Canva Sans Bold"/>
              <a:cs typeface="Canva Sans Bold"/>
              <a:sym typeface="Canva Sans Bold"/>
            </a:endParaRPr>
          </a:p>
          <a:p>
            <a:pPr marL="431799" lvl="1" indent="-215899" algn="l">
              <a:lnSpc>
                <a:spcPts val="2699"/>
              </a:lnSpc>
              <a:buFont typeface="Arial"/>
              <a:buChar char="•"/>
            </a:pPr>
            <a:r>
              <a:rPr lang="en-US" sz="2800" spc="119" dirty="0">
                <a:solidFill>
                  <a:srgbClr val="FFFFFF"/>
                </a:solidFill>
                <a:latin typeface="Canva Sans" panose="020B0604020202020204" charset="0"/>
                <a:ea typeface="Canva Sans"/>
                <a:cs typeface="Canva Sans"/>
                <a:sym typeface="Canva Sans"/>
              </a:rPr>
              <a:t>It helps practitioners navigate ethical dilemmas, role confusion, and identity development.</a:t>
            </a:r>
          </a:p>
          <a:p>
            <a:pPr marL="431799" lvl="1" indent="-215899" algn="l">
              <a:lnSpc>
                <a:spcPts val="2699"/>
              </a:lnSpc>
              <a:buFont typeface="Arial"/>
              <a:buChar char="•"/>
            </a:pPr>
            <a:endParaRPr lang="en-US" sz="2800" spc="119" dirty="0">
              <a:solidFill>
                <a:srgbClr val="FFFFFF"/>
              </a:solidFill>
              <a:latin typeface="Canva Sans" panose="020B0604020202020204" charset="0"/>
              <a:ea typeface="Canva Sans"/>
              <a:cs typeface="Canva Sans"/>
              <a:sym typeface="Canva Sans"/>
            </a:endParaRPr>
          </a:p>
          <a:p>
            <a:pPr marL="431799" lvl="1" indent="-215899" algn="l">
              <a:lnSpc>
                <a:spcPts val="2699"/>
              </a:lnSpc>
              <a:buFont typeface="Arial"/>
              <a:buChar char="•"/>
            </a:pPr>
            <a:r>
              <a:rPr lang="en-US" sz="2800" spc="119" dirty="0">
                <a:solidFill>
                  <a:srgbClr val="FFFFFF"/>
                </a:solidFill>
                <a:latin typeface="Canva Sans" panose="020B0604020202020204" charset="0"/>
                <a:ea typeface="Canva Sans"/>
                <a:cs typeface="Canva Sans"/>
                <a:sym typeface="Canva Sans"/>
              </a:rPr>
              <a:t>Clinical supervision explicitly addresses the impact of trauma exposure on the practitioner.</a:t>
            </a:r>
          </a:p>
          <a:p>
            <a:pPr marL="431799" lvl="1" indent="-215899" algn="l">
              <a:lnSpc>
                <a:spcPts val="2699"/>
              </a:lnSpc>
              <a:buFont typeface="Arial"/>
              <a:buChar char="•"/>
            </a:pPr>
            <a:endParaRPr lang="en-US" sz="2800" spc="119" dirty="0">
              <a:solidFill>
                <a:srgbClr val="FFFFFF"/>
              </a:solidFill>
              <a:latin typeface="Canva Sans" panose="020B0604020202020204" charset="0"/>
              <a:ea typeface="Canva Sans"/>
              <a:cs typeface="Canva Sans"/>
              <a:sym typeface="Canva Sans"/>
            </a:endParaRPr>
          </a:p>
          <a:p>
            <a:pPr marL="431799" lvl="1" indent="-215899" algn="l">
              <a:lnSpc>
                <a:spcPts val="2699"/>
              </a:lnSpc>
              <a:buFont typeface="Arial"/>
              <a:buChar char="•"/>
            </a:pPr>
            <a:r>
              <a:rPr lang="en-US" sz="2800" spc="119" dirty="0">
                <a:solidFill>
                  <a:srgbClr val="FFFFFF"/>
                </a:solidFill>
                <a:latin typeface="Canva Sans" panose="020B0604020202020204" charset="0"/>
                <a:ea typeface="Canva Sans"/>
                <a:cs typeface="Canva Sans"/>
                <a:sym typeface="Canva Sans"/>
              </a:rPr>
              <a:t>It normalizes and supports processing secondary trauma, burnout, and the emotional cost of caring work.</a:t>
            </a:r>
          </a:p>
          <a:p>
            <a:pPr marL="215900" lvl="1" algn="l">
              <a:lnSpc>
                <a:spcPts val="2699"/>
              </a:lnSpc>
            </a:pPr>
            <a:endParaRPr lang="en-US" sz="2800" spc="119" dirty="0">
              <a:solidFill>
                <a:srgbClr val="FFFFFF"/>
              </a:solidFill>
              <a:latin typeface="Canva Sans" panose="020B0604020202020204" charset="0"/>
              <a:ea typeface="Canva Sans"/>
              <a:cs typeface="Canva Sans"/>
              <a:sym typeface="Canva Sans"/>
            </a:endParaRPr>
          </a:p>
          <a:p>
            <a:pPr marL="431799" lvl="1" indent="-215899" algn="l">
              <a:lnSpc>
                <a:spcPts val="2699"/>
              </a:lnSpc>
              <a:buFont typeface="Arial"/>
              <a:buChar char="•"/>
            </a:pPr>
            <a:endParaRPr lang="en-US" sz="2800" spc="119" dirty="0">
              <a:solidFill>
                <a:srgbClr val="FFFFFF"/>
              </a:solidFill>
              <a:latin typeface="Canva Sans" panose="020B0604020202020204" charset="0"/>
              <a:ea typeface="Canva Sans"/>
              <a:cs typeface="Canva Sans"/>
              <a:sym typeface="Canva Sans"/>
            </a:endParaRPr>
          </a:p>
          <a:p>
            <a:pPr algn="l">
              <a:lnSpc>
                <a:spcPts val="2699"/>
              </a:lnSpc>
              <a:spcBef>
                <a:spcPct val="0"/>
              </a:spcBef>
            </a:pPr>
            <a:endParaRPr lang="en-US" sz="2800" spc="119" dirty="0">
              <a:solidFill>
                <a:srgbClr val="FFFFFF"/>
              </a:solidFill>
              <a:latin typeface="Canva Sans"/>
              <a:ea typeface="Canva Sans"/>
              <a:cs typeface="Canva Sans"/>
              <a:sym typeface="Canva Sans"/>
            </a:endParaRPr>
          </a:p>
          <a:p>
            <a:pPr algn="l">
              <a:lnSpc>
                <a:spcPts val="2699"/>
              </a:lnSpc>
              <a:spcBef>
                <a:spcPct val="0"/>
              </a:spcBef>
            </a:pPr>
            <a:endParaRPr lang="en-US" sz="2800" spc="119" dirty="0">
              <a:solidFill>
                <a:srgbClr val="FFFFFF"/>
              </a:solidFill>
              <a:latin typeface="Canva Sans"/>
              <a:ea typeface="Canva Sans"/>
              <a:cs typeface="Canva Sans"/>
              <a:sym typeface="Canv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0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sp>
        <p:nvSpPr>
          <p:cNvPr id="3" name="Freeform 3"/>
          <p:cNvSpPr/>
          <p:nvPr/>
        </p:nvSpPr>
        <p:spPr>
          <a:xfrm>
            <a:off x="973026" y="2084350"/>
            <a:ext cx="7242417" cy="8077771"/>
          </a:xfrm>
          <a:custGeom>
            <a:avLst/>
            <a:gdLst/>
            <a:ahLst/>
            <a:cxnLst/>
            <a:rect l="l" t="t" r="r" b="b"/>
            <a:pathLst>
              <a:path w="6940374" h="6132766">
                <a:moveTo>
                  <a:pt x="0" y="0"/>
                </a:moveTo>
                <a:lnTo>
                  <a:pt x="6940374" y="0"/>
                </a:lnTo>
                <a:lnTo>
                  <a:pt x="6940374" y="6132766"/>
                </a:lnTo>
                <a:lnTo>
                  <a:pt x="0" y="613276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a:off x="9408991" y="2051949"/>
            <a:ext cx="7852017" cy="7696771"/>
          </a:xfrm>
          <a:custGeom>
            <a:avLst/>
            <a:gdLst/>
            <a:ahLst/>
            <a:cxnLst/>
            <a:rect l="l" t="t" r="r" b="b"/>
            <a:pathLst>
              <a:path w="6940374" h="6132766">
                <a:moveTo>
                  <a:pt x="0" y="0"/>
                </a:moveTo>
                <a:lnTo>
                  <a:pt x="6940374" y="0"/>
                </a:lnTo>
                <a:lnTo>
                  <a:pt x="6940374" y="6132766"/>
                </a:lnTo>
                <a:lnTo>
                  <a:pt x="0" y="613276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5" name="TextBox 5"/>
          <p:cNvSpPr txBox="1"/>
          <p:nvPr/>
        </p:nvSpPr>
        <p:spPr>
          <a:xfrm>
            <a:off x="1853262" y="2617637"/>
            <a:ext cx="5812599" cy="688330"/>
          </a:xfrm>
          <a:prstGeom prst="rect">
            <a:avLst/>
          </a:prstGeom>
        </p:spPr>
        <p:txBody>
          <a:bodyPr wrap="square" lIns="0" tIns="0" rIns="0" bIns="0" rtlCol="0" anchor="t">
            <a:spAutoFit/>
          </a:bodyPr>
          <a:lstStyle/>
          <a:p>
            <a:pPr marL="0" lvl="0" indent="0" algn="ctr">
              <a:lnSpc>
                <a:spcPts val="5280"/>
              </a:lnSpc>
              <a:spcBef>
                <a:spcPct val="0"/>
              </a:spcBef>
            </a:pPr>
            <a:r>
              <a:rPr lang="en-US" sz="5500" spc="-330" dirty="0">
                <a:solidFill>
                  <a:srgbClr val="FFFFFF"/>
                </a:solidFill>
                <a:latin typeface="Rustic Printed"/>
                <a:ea typeface="Rustic Printed"/>
                <a:cs typeface="Rustic Printed"/>
                <a:sym typeface="Rustic Printed"/>
              </a:rPr>
              <a:t>CLINICAL SUPERVISION</a:t>
            </a:r>
          </a:p>
        </p:txBody>
      </p:sp>
      <p:sp>
        <p:nvSpPr>
          <p:cNvPr id="6" name="TextBox 6"/>
          <p:cNvSpPr txBox="1"/>
          <p:nvPr/>
        </p:nvSpPr>
        <p:spPr>
          <a:xfrm>
            <a:off x="1522606" y="3839254"/>
            <a:ext cx="6143255" cy="4950073"/>
          </a:xfrm>
          <a:prstGeom prst="rect">
            <a:avLst/>
          </a:prstGeom>
        </p:spPr>
        <p:txBody>
          <a:bodyPr lIns="0" tIns="0" rIns="0" bIns="0" rtlCol="0" anchor="t">
            <a:spAutoFit/>
          </a:bodyPr>
          <a:lstStyle/>
          <a:p>
            <a:pPr marL="431799" lvl="1" indent="-215899" algn="just">
              <a:lnSpc>
                <a:spcPts val="2859"/>
              </a:lnSpc>
              <a:buFont typeface="Arial"/>
              <a:buChar char="•"/>
            </a:pPr>
            <a:r>
              <a:rPr lang="en-US" sz="2800" b="1" dirty="0">
                <a:solidFill>
                  <a:srgbClr val="FFFFFF"/>
                </a:solidFill>
                <a:latin typeface="Canva Sans Medium"/>
                <a:ea typeface="Canva Sans Medium"/>
                <a:cs typeface="Canva Sans Medium"/>
                <a:sym typeface="Canva Sans Medium"/>
              </a:rPr>
              <a:t>Reflective and Relational </a:t>
            </a:r>
          </a:p>
          <a:p>
            <a:pPr algn="just">
              <a:lnSpc>
                <a:spcPts val="2859"/>
              </a:lnSpc>
            </a:pPr>
            <a:endParaRPr lang="en-US" sz="2800" b="1" dirty="0">
              <a:solidFill>
                <a:srgbClr val="FFFFFF"/>
              </a:solidFill>
              <a:latin typeface="Canva Sans Medium"/>
              <a:ea typeface="Canva Sans Medium"/>
              <a:cs typeface="Canva Sans Medium"/>
              <a:sym typeface="Canva Sans Medium"/>
            </a:endParaRPr>
          </a:p>
          <a:p>
            <a:pPr marL="431799" lvl="1" indent="-215899" algn="just">
              <a:lnSpc>
                <a:spcPts val="2859"/>
              </a:lnSpc>
              <a:buFont typeface="Arial"/>
              <a:buChar char="•"/>
            </a:pPr>
            <a:r>
              <a:rPr lang="en-US" sz="2800" b="1" dirty="0">
                <a:solidFill>
                  <a:srgbClr val="FFFFFF"/>
                </a:solidFill>
                <a:latin typeface="Canva Sans Medium"/>
                <a:ea typeface="Canva Sans Medium"/>
                <a:cs typeface="Canva Sans Medium"/>
                <a:sym typeface="Canva Sans Medium"/>
              </a:rPr>
              <a:t>Building insight, resilience, and self awareness</a:t>
            </a:r>
          </a:p>
          <a:p>
            <a:pPr algn="just">
              <a:lnSpc>
                <a:spcPts val="2859"/>
              </a:lnSpc>
            </a:pPr>
            <a:endParaRPr lang="en-US" sz="2800" b="1" dirty="0">
              <a:solidFill>
                <a:srgbClr val="FFFFFF"/>
              </a:solidFill>
              <a:latin typeface="Canva Sans Medium"/>
              <a:ea typeface="Canva Sans Medium"/>
              <a:cs typeface="Canva Sans Medium"/>
              <a:sym typeface="Canva Sans Medium"/>
            </a:endParaRPr>
          </a:p>
          <a:p>
            <a:pPr marL="431799" lvl="1" indent="-215899" algn="just">
              <a:lnSpc>
                <a:spcPts val="2859"/>
              </a:lnSpc>
              <a:buFont typeface="Arial"/>
              <a:buChar char="•"/>
            </a:pPr>
            <a:r>
              <a:rPr lang="en-US" sz="2800" b="1" dirty="0">
                <a:solidFill>
                  <a:srgbClr val="FFFFFF"/>
                </a:solidFill>
                <a:latin typeface="Canva Sans Medium"/>
                <a:ea typeface="Canva Sans Medium"/>
                <a:cs typeface="Canva Sans Medium"/>
                <a:sym typeface="Canva Sans Medium"/>
              </a:rPr>
              <a:t>Trauma Informed and Developmental</a:t>
            </a:r>
          </a:p>
          <a:p>
            <a:pPr algn="just">
              <a:lnSpc>
                <a:spcPts val="2859"/>
              </a:lnSpc>
            </a:pPr>
            <a:endParaRPr lang="en-US" sz="2800" b="1" dirty="0">
              <a:solidFill>
                <a:srgbClr val="FFFFFF"/>
              </a:solidFill>
              <a:latin typeface="Canva Sans Medium"/>
              <a:ea typeface="Canva Sans Medium"/>
              <a:cs typeface="Canva Sans Medium"/>
              <a:sym typeface="Canva Sans Medium"/>
            </a:endParaRPr>
          </a:p>
          <a:p>
            <a:pPr marL="367031" lvl="1" indent="-183515" algn="just">
              <a:lnSpc>
                <a:spcPts val="2431"/>
              </a:lnSpc>
              <a:buFont typeface="Arial"/>
              <a:buChar char="•"/>
            </a:pPr>
            <a:r>
              <a:rPr lang="en-US" sz="2800" b="1" dirty="0">
                <a:solidFill>
                  <a:srgbClr val="FFFFFF"/>
                </a:solidFill>
                <a:latin typeface="Canva Sans Medium"/>
                <a:ea typeface="Canva Sans Medium"/>
                <a:cs typeface="Canva Sans Medium"/>
                <a:sym typeface="Canva Sans Medium"/>
              </a:rPr>
              <a:t>Supervisor encourages critical thinking as they may seek to understand decision making process</a:t>
            </a:r>
          </a:p>
          <a:p>
            <a:pPr algn="just">
              <a:lnSpc>
                <a:spcPts val="2859"/>
              </a:lnSpc>
            </a:pPr>
            <a:endParaRPr lang="en-US" sz="2800" b="1" dirty="0">
              <a:solidFill>
                <a:srgbClr val="FFFFFF"/>
              </a:solidFill>
              <a:latin typeface="Canva Sans Medium"/>
              <a:ea typeface="Canva Sans Medium"/>
              <a:cs typeface="Canva Sans Medium"/>
              <a:sym typeface="Canva Sans Medium"/>
            </a:endParaRPr>
          </a:p>
          <a:p>
            <a:pPr marL="431799" lvl="1" indent="-215899" algn="just">
              <a:lnSpc>
                <a:spcPts val="2859"/>
              </a:lnSpc>
              <a:buFont typeface="Arial"/>
              <a:buChar char="•"/>
            </a:pPr>
            <a:r>
              <a:rPr lang="en-US" sz="2800" b="1" dirty="0">
                <a:solidFill>
                  <a:srgbClr val="FFFFFF"/>
                </a:solidFill>
                <a:latin typeface="Canva Sans Medium"/>
                <a:ea typeface="Canva Sans Medium"/>
                <a:cs typeface="Canva Sans Medium"/>
                <a:sym typeface="Canva Sans Medium"/>
              </a:rPr>
              <a:t>Seeks to understand gut reaction</a:t>
            </a:r>
          </a:p>
        </p:txBody>
      </p:sp>
      <p:sp>
        <p:nvSpPr>
          <p:cNvPr id="7" name="TextBox 7"/>
          <p:cNvSpPr txBox="1"/>
          <p:nvPr/>
        </p:nvSpPr>
        <p:spPr>
          <a:xfrm>
            <a:off x="9906000" y="2459086"/>
            <a:ext cx="6858000" cy="688330"/>
          </a:xfrm>
          <a:prstGeom prst="rect">
            <a:avLst/>
          </a:prstGeom>
        </p:spPr>
        <p:txBody>
          <a:bodyPr wrap="square" lIns="0" tIns="0" rIns="0" bIns="0" rtlCol="0" anchor="t">
            <a:spAutoFit/>
          </a:bodyPr>
          <a:lstStyle/>
          <a:p>
            <a:pPr marL="0" lvl="0" indent="0" algn="ctr">
              <a:lnSpc>
                <a:spcPts val="5280"/>
              </a:lnSpc>
              <a:spcBef>
                <a:spcPct val="0"/>
              </a:spcBef>
            </a:pPr>
            <a:r>
              <a:rPr lang="en-US" sz="5500" spc="-330" dirty="0">
                <a:solidFill>
                  <a:srgbClr val="FFFFFF"/>
                </a:solidFill>
                <a:latin typeface="Rustic Printed"/>
                <a:ea typeface="Rustic Printed"/>
                <a:cs typeface="Rustic Printed"/>
                <a:sym typeface="Rustic Printed"/>
              </a:rPr>
              <a:t>ADMINISTRATIVE SUPERVISION</a:t>
            </a:r>
          </a:p>
        </p:txBody>
      </p:sp>
      <p:sp>
        <p:nvSpPr>
          <p:cNvPr id="8" name="TextBox 8"/>
          <p:cNvSpPr txBox="1"/>
          <p:nvPr/>
        </p:nvSpPr>
        <p:spPr>
          <a:xfrm>
            <a:off x="10363200" y="3717398"/>
            <a:ext cx="6400800" cy="4324645"/>
          </a:xfrm>
          <a:prstGeom prst="rect">
            <a:avLst/>
          </a:prstGeom>
        </p:spPr>
        <p:txBody>
          <a:bodyPr wrap="square" lIns="0" tIns="0" rIns="0" bIns="0" rtlCol="0" anchor="t">
            <a:spAutoFit/>
          </a:bodyPr>
          <a:lstStyle/>
          <a:p>
            <a:pPr marL="366142" lvl="1" indent="-183071">
              <a:lnSpc>
                <a:spcPts val="2425"/>
              </a:lnSpc>
              <a:buFont typeface="Arial"/>
              <a:buChar char="•"/>
            </a:pPr>
            <a:r>
              <a:rPr lang="en-US" sz="2800" b="1" dirty="0">
                <a:solidFill>
                  <a:srgbClr val="FFFFFF"/>
                </a:solidFill>
                <a:latin typeface="Canva Sans Medium"/>
                <a:ea typeface="Canva Sans Medium"/>
                <a:cs typeface="Canva Sans Medium"/>
                <a:sym typeface="Canva Sans Medium"/>
              </a:rPr>
              <a:t>Task completion, Logistics</a:t>
            </a:r>
          </a:p>
          <a:p>
            <a:pPr>
              <a:lnSpc>
                <a:spcPts val="2425"/>
              </a:lnSpc>
            </a:pPr>
            <a:endParaRPr lang="en-US" sz="2800" b="1" dirty="0">
              <a:solidFill>
                <a:srgbClr val="FFFFFF"/>
              </a:solidFill>
              <a:latin typeface="Canva Sans Medium"/>
              <a:ea typeface="Canva Sans Medium"/>
              <a:cs typeface="Canva Sans Medium"/>
              <a:sym typeface="Canva Sans Medium"/>
            </a:endParaRPr>
          </a:p>
          <a:p>
            <a:pPr marL="366142" lvl="1" indent="-183071">
              <a:lnSpc>
                <a:spcPts val="2425"/>
              </a:lnSpc>
              <a:buFont typeface="Arial"/>
              <a:buChar char="•"/>
            </a:pPr>
            <a:r>
              <a:rPr lang="en-US" sz="2800" b="1" dirty="0">
                <a:solidFill>
                  <a:srgbClr val="FFFFFF"/>
                </a:solidFill>
                <a:latin typeface="Canva Sans Medium"/>
                <a:ea typeface="Canva Sans Medium"/>
                <a:cs typeface="Canva Sans Medium"/>
                <a:sym typeface="Canva Sans Medium"/>
              </a:rPr>
              <a:t>Supervisor may offer the solutions  and next steps first</a:t>
            </a:r>
          </a:p>
          <a:p>
            <a:pPr>
              <a:lnSpc>
                <a:spcPts val="2425"/>
              </a:lnSpc>
            </a:pPr>
            <a:endParaRPr lang="en-US" sz="2800" b="1" dirty="0">
              <a:solidFill>
                <a:srgbClr val="FFFFFF"/>
              </a:solidFill>
              <a:latin typeface="Canva Sans Medium"/>
              <a:ea typeface="Canva Sans Medium"/>
              <a:cs typeface="Canva Sans Medium"/>
              <a:sym typeface="Canva Sans Medium"/>
            </a:endParaRPr>
          </a:p>
          <a:p>
            <a:pPr marL="366142" lvl="1" indent="-183071">
              <a:lnSpc>
                <a:spcPts val="2425"/>
              </a:lnSpc>
              <a:buFont typeface="Arial"/>
              <a:buChar char="•"/>
            </a:pPr>
            <a:r>
              <a:rPr lang="en-US" sz="2800" b="1" dirty="0">
                <a:solidFill>
                  <a:srgbClr val="FFFFFF"/>
                </a:solidFill>
                <a:latin typeface="Canva Sans Medium"/>
                <a:ea typeface="Canva Sans Medium"/>
                <a:cs typeface="Canva Sans Medium"/>
                <a:sym typeface="Canva Sans Medium"/>
              </a:rPr>
              <a:t>Ensures Accountability and Efficacy </a:t>
            </a:r>
          </a:p>
          <a:p>
            <a:pPr>
              <a:lnSpc>
                <a:spcPts val="2425"/>
              </a:lnSpc>
            </a:pPr>
            <a:endParaRPr lang="en-US" sz="2800" b="1" dirty="0">
              <a:solidFill>
                <a:srgbClr val="FFFFFF"/>
              </a:solidFill>
              <a:latin typeface="Canva Sans Medium"/>
              <a:ea typeface="Canva Sans Medium"/>
              <a:cs typeface="Canva Sans Medium"/>
              <a:sym typeface="Canva Sans Medium"/>
            </a:endParaRPr>
          </a:p>
          <a:p>
            <a:pPr marL="366142" lvl="1" indent="-183071">
              <a:lnSpc>
                <a:spcPts val="2425"/>
              </a:lnSpc>
              <a:buFont typeface="Arial"/>
              <a:buChar char="•"/>
            </a:pPr>
            <a:r>
              <a:rPr lang="en-US" sz="2800" b="1" dirty="0">
                <a:solidFill>
                  <a:srgbClr val="FFFFFF"/>
                </a:solidFill>
                <a:latin typeface="Canva Sans Medium"/>
                <a:ea typeface="Canva Sans Medium"/>
                <a:cs typeface="Canva Sans Medium"/>
                <a:sym typeface="Canva Sans Medium"/>
              </a:rPr>
              <a:t>Offers the knowledge to the supervisee rather than asking supervisee  </a:t>
            </a:r>
          </a:p>
          <a:p>
            <a:pPr>
              <a:lnSpc>
                <a:spcPts val="2425"/>
              </a:lnSpc>
            </a:pPr>
            <a:endParaRPr lang="en-US" sz="2800" b="1" dirty="0">
              <a:solidFill>
                <a:srgbClr val="FFFFFF"/>
              </a:solidFill>
              <a:latin typeface="Canva Sans Medium"/>
              <a:ea typeface="Canva Sans Medium"/>
              <a:cs typeface="Canva Sans Medium"/>
              <a:sym typeface="Canva Sans Medium"/>
            </a:endParaRPr>
          </a:p>
          <a:p>
            <a:pPr marL="366142" lvl="1" indent="-183071">
              <a:lnSpc>
                <a:spcPts val="2425"/>
              </a:lnSpc>
              <a:buFont typeface="Arial"/>
              <a:buChar char="•"/>
            </a:pPr>
            <a:r>
              <a:rPr lang="en-US" sz="2800" b="1" dirty="0">
                <a:solidFill>
                  <a:srgbClr val="FFFFFF"/>
                </a:solidFill>
                <a:latin typeface="Canva Sans Medium"/>
                <a:ea typeface="Canva Sans Medium"/>
                <a:cs typeface="Canva Sans Medium"/>
                <a:sym typeface="Canva Sans Medium"/>
              </a:rPr>
              <a:t>Directive and Evaluative relationship</a:t>
            </a:r>
          </a:p>
        </p:txBody>
      </p:sp>
      <p:sp>
        <p:nvSpPr>
          <p:cNvPr id="9" name="TextBox 8">
            <a:extLst>
              <a:ext uri="{FF2B5EF4-FFF2-40B4-BE49-F238E27FC236}">
                <a16:creationId xmlns:a16="http://schemas.microsoft.com/office/drawing/2014/main" id="{4D79133B-1879-87D9-A3B6-7977222398A1}"/>
              </a:ext>
            </a:extLst>
          </p:cNvPr>
          <p:cNvSpPr txBox="1"/>
          <p:nvPr/>
        </p:nvSpPr>
        <p:spPr>
          <a:xfrm>
            <a:off x="914400" y="266700"/>
            <a:ext cx="16687800" cy="1692771"/>
          </a:xfrm>
          <a:prstGeom prst="rect">
            <a:avLst/>
          </a:prstGeom>
          <a:noFill/>
        </p:spPr>
        <p:txBody>
          <a:bodyPr wrap="square" rtlCol="0">
            <a:spAutoFit/>
          </a:bodyPr>
          <a:lstStyle/>
          <a:p>
            <a:r>
              <a:rPr lang="en-US" sz="3600" dirty="0">
                <a:latin typeface="Abadi" panose="020F0502020204030204" pitchFamily="34" charset="0"/>
              </a:rPr>
              <a:t>Clinical supervision doesn’t just ask, “Are you doing the work?” It asks, “How is this work shaping who you are as a social worker or clinician?”</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10494" y="0"/>
                  </a:moveTo>
                  <a:lnTo>
                    <a:pt x="4264232" y="0"/>
                  </a:lnTo>
                  <a:cubicBezTo>
                    <a:pt x="4270028" y="0"/>
                    <a:pt x="4274726" y="4698"/>
                    <a:pt x="4274726" y="10494"/>
                  </a:cubicBezTo>
                  <a:lnTo>
                    <a:pt x="4274726" y="2156973"/>
                  </a:lnTo>
                  <a:cubicBezTo>
                    <a:pt x="4274726" y="2162768"/>
                    <a:pt x="4270028" y="2167467"/>
                    <a:pt x="4264232" y="2167467"/>
                  </a:cubicBezTo>
                  <a:lnTo>
                    <a:pt x="10494" y="2167467"/>
                  </a:lnTo>
                  <a:cubicBezTo>
                    <a:pt x="7711" y="2167467"/>
                    <a:pt x="5042" y="2166361"/>
                    <a:pt x="3074" y="2164393"/>
                  </a:cubicBezTo>
                  <a:cubicBezTo>
                    <a:pt x="1106" y="2162425"/>
                    <a:pt x="0" y="2159756"/>
                    <a:pt x="0" y="2156973"/>
                  </a:cubicBezTo>
                  <a:lnTo>
                    <a:pt x="0" y="10494"/>
                  </a:lnTo>
                  <a:cubicBezTo>
                    <a:pt x="0" y="4698"/>
                    <a:pt x="4698" y="0"/>
                    <a:pt x="10494" y="0"/>
                  </a:cubicBezTo>
                  <a:close/>
                </a:path>
              </a:pathLst>
            </a:custGeom>
            <a:solidFill>
              <a:srgbClr val="52BFAA"/>
            </a:solidFill>
          </p:spPr>
          <p:txBody>
            <a:bodyPr/>
            <a:lstStyle/>
            <a:p>
              <a:endParaRPr lang="en-US"/>
            </a:p>
          </p:txBody>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229871" y="4542147"/>
            <a:ext cx="11220230" cy="4406074"/>
          </a:xfrm>
          <a:prstGeom prst="rect">
            <a:avLst/>
          </a:prstGeom>
        </p:spPr>
        <p:txBody>
          <a:bodyPr lIns="0" tIns="0" rIns="0" bIns="0" rtlCol="0" anchor="t">
            <a:spAutoFit/>
          </a:bodyPr>
          <a:lstStyle/>
          <a:p>
            <a:pPr marL="477034" lvl="1" indent="-238517" algn="l">
              <a:lnSpc>
                <a:spcPts val="2982"/>
              </a:lnSpc>
              <a:buFont typeface="Arial"/>
              <a:buChar char="•"/>
            </a:pPr>
            <a:r>
              <a:rPr lang="en-US" sz="2209" b="1" spc="132">
                <a:solidFill>
                  <a:srgbClr val="FFFFFF"/>
                </a:solidFill>
                <a:latin typeface="Canva Sans Medium"/>
                <a:ea typeface="Canva Sans Medium"/>
                <a:cs typeface="Canva Sans Medium"/>
                <a:sym typeface="Canva Sans Medium"/>
              </a:rPr>
              <a:t>Supervision supports self-care: </a:t>
            </a:r>
          </a:p>
          <a:p>
            <a:pPr marL="954068" lvl="2" indent="-318023" algn="l">
              <a:lnSpc>
                <a:spcPts val="2982"/>
              </a:lnSpc>
              <a:buFont typeface="Arial"/>
              <a:buChar char="⚬"/>
            </a:pPr>
            <a:r>
              <a:rPr lang="en-US" sz="2209" b="1" spc="132">
                <a:solidFill>
                  <a:srgbClr val="FFFFFF"/>
                </a:solidFill>
                <a:latin typeface="Canva Sans Medium"/>
                <a:ea typeface="Canva Sans Medium"/>
                <a:cs typeface="Canva Sans Medium"/>
                <a:sym typeface="Canva Sans Medium"/>
              </a:rPr>
              <a:t>Brave Space to reflect to interactions, traumatic events</a:t>
            </a:r>
          </a:p>
          <a:p>
            <a:pPr marL="954068" lvl="2" indent="-318023" algn="l">
              <a:lnSpc>
                <a:spcPts val="2982"/>
              </a:lnSpc>
              <a:buFont typeface="Arial"/>
              <a:buChar char="⚬"/>
            </a:pPr>
            <a:r>
              <a:rPr lang="en-US" sz="2209" b="1" spc="132">
                <a:solidFill>
                  <a:srgbClr val="FFFFFF"/>
                </a:solidFill>
                <a:latin typeface="Canva Sans Medium"/>
                <a:ea typeface="Canva Sans Medium"/>
                <a:cs typeface="Canva Sans Medium"/>
                <a:sym typeface="Canva Sans Medium"/>
              </a:rPr>
              <a:t>Prevents compassion fatigue and burnout</a:t>
            </a:r>
          </a:p>
          <a:p>
            <a:pPr marL="477034" lvl="1" indent="-238517" algn="l">
              <a:lnSpc>
                <a:spcPts val="2982"/>
              </a:lnSpc>
              <a:buFont typeface="Arial"/>
              <a:buChar char="•"/>
            </a:pPr>
            <a:r>
              <a:rPr lang="en-US" sz="2209" b="1" spc="132">
                <a:solidFill>
                  <a:srgbClr val="FFFFFF"/>
                </a:solidFill>
                <a:latin typeface="Canva Sans Medium"/>
                <a:ea typeface="Canva Sans Medium"/>
                <a:cs typeface="Canva Sans Medium"/>
                <a:sym typeface="Canva Sans Medium"/>
              </a:rPr>
              <a:t>Supervision supports a plan to engage in self-care outside supervision: </a:t>
            </a:r>
          </a:p>
          <a:p>
            <a:pPr marL="954068" lvl="2" indent="-318023" algn="l">
              <a:lnSpc>
                <a:spcPts val="2982"/>
              </a:lnSpc>
              <a:buFont typeface="Arial"/>
              <a:buChar char="⚬"/>
            </a:pPr>
            <a:r>
              <a:rPr lang="en-US" sz="2209" b="1" spc="132">
                <a:solidFill>
                  <a:srgbClr val="FFFFFF"/>
                </a:solidFill>
                <a:latin typeface="Canva Sans Medium"/>
                <a:ea typeface="Canva Sans Medium"/>
                <a:cs typeface="Canva Sans Medium"/>
                <a:sym typeface="Canva Sans Medium"/>
              </a:rPr>
              <a:t>Self Care Plans which can include: sleep, hobbies, therapy, boundaries</a:t>
            </a:r>
          </a:p>
          <a:p>
            <a:pPr marL="477034" lvl="1" indent="-238517" algn="l">
              <a:lnSpc>
                <a:spcPts val="2982"/>
              </a:lnSpc>
              <a:buFont typeface="Arial"/>
              <a:buChar char="•"/>
            </a:pPr>
            <a:r>
              <a:rPr lang="en-US" sz="2209" b="1" spc="132">
                <a:solidFill>
                  <a:srgbClr val="FFFFFF"/>
                </a:solidFill>
                <a:latin typeface="Canva Sans Medium"/>
                <a:ea typeface="Canva Sans Medium"/>
                <a:cs typeface="Canva Sans Medium"/>
                <a:sym typeface="Canva Sans Medium"/>
              </a:rPr>
              <a:t>Supervision is professional self-care and personal self-care is life balance</a:t>
            </a:r>
          </a:p>
          <a:p>
            <a:pPr marL="477034" lvl="1" indent="-238517" algn="l">
              <a:lnSpc>
                <a:spcPts val="2982"/>
              </a:lnSpc>
              <a:spcBef>
                <a:spcPct val="0"/>
              </a:spcBef>
              <a:buFont typeface="Arial"/>
              <a:buChar char="•"/>
            </a:pPr>
            <a:r>
              <a:rPr lang="en-US" sz="2209" b="1" spc="132">
                <a:solidFill>
                  <a:srgbClr val="FFFFFF"/>
                </a:solidFill>
                <a:latin typeface="Canva Sans Medium"/>
                <a:ea typeface="Canva Sans Medium"/>
                <a:cs typeface="Canva Sans Medium"/>
                <a:sym typeface="Canva Sans Medium"/>
              </a:rPr>
              <a:t>Holds the space for the social worker while they hold space for the family or community</a:t>
            </a:r>
          </a:p>
          <a:p>
            <a:pPr algn="l">
              <a:lnSpc>
                <a:spcPts val="2982"/>
              </a:lnSpc>
              <a:spcBef>
                <a:spcPct val="0"/>
              </a:spcBef>
            </a:pPr>
            <a:endParaRPr lang="en-US" sz="2209" b="1" spc="132">
              <a:solidFill>
                <a:srgbClr val="FFFFFF"/>
              </a:solidFill>
              <a:latin typeface="Canva Sans Medium"/>
              <a:ea typeface="Canva Sans Medium"/>
              <a:cs typeface="Canva Sans Medium"/>
              <a:sym typeface="Canva Sans Medium"/>
            </a:endParaRPr>
          </a:p>
        </p:txBody>
      </p:sp>
      <p:sp>
        <p:nvSpPr>
          <p:cNvPr id="7" name="TextBox 7"/>
          <p:cNvSpPr txBox="1"/>
          <p:nvPr/>
        </p:nvSpPr>
        <p:spPr>
          <a:xfrm>
            <a:off x="5236150" y="1541808"/>
            <a:ext cx="7815701" cy="2790827"/>
          </a:xfrm>
          <a:prstGeom prst="rect">
            <a:avLst/>
          </a:prstGeom>
        </p:spPr>
        <p:txBody>
          <a:bodyPr lIns="0" tIns="0" rIns="0" bIns="0" rtlCol="0" anchor="t">
            <a:spAutoFit/>
          </a:bodyPr>
          <a:lstStyle/>
          <a:p>
            <a:pPr marL="0" lvl="0" indent="0" algn="ctr">
              <a:lnSpc>
                <a:spcPts val="9600"/>
              </a:lnSpc>
            </a:pPr>
            <a:r>
              <a:rPr lang="en-US" sz="10000" spc="-600">
                <a:solidFill>
                  <a:srgbClr val="FFFFFF"/>
                </a:solidFill>
                <a:latin typeface="Rustic Printed"/>
                <a:ea typeface="Rustic Printed"/>
                <a:cs typeface="Rustic Printed"/>
                <a:sym typeface="Rustic Printed"/>
              </a:rPr>
              <a:t>SELF CARE AND SUPERVISION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sp>
        <p:nvSpPr>
          <p:cNvPr id="3" name="TextBox 3"/>
          <p:cNvSpPr txBox="1"/>
          <p:nvPr/>
        </p:nvSpPr>
        <p:spPr>
          <a:xfrm>
            <a:off x="1503758" y="981075"/>
            <a:ext cx="15280484" cy="1395223"/>
          </a:xfrm>
          <a:prstGeom prst="rect">
            <a:avLst/>
          </a:prstGeom>
        </p:spPr>
        <p:txBody>
          <a:bodyPr lIns="0" tIns="0" rIns="0" bIns="0" rtlCol="0" anchor="t">
            <a:spAutoFit/>
          </a:bodyPr>
          <a:lstStyle/>
          <a:p>
            <a:pPr marL="0" lvl="0" indent="0" algn="ctr">
              <a:lnSpc>
                <a:spcPts val="8544"/>
              </a:lnSpc>
              <a:spcBef>
                <a:spcPct val="0"/>
              </a:spcBef>
            </a:pPr>
            <a:r>
              <a:rPr lang="en-US" sz="8900" spc="-534">
                <a:solidFill>
                  <a:srgbClr val="0B4E7C"/>
                </a:solidFill>
                <a:latin typeface="Rustic Printed"/>
                <a:ea typeface="Rustic Printed"/>
                <a:cs typeface="Rustic Printed"/>
                <a:sym typeface="Rustic Printed"/>
              </a:rPr>
              <a:t>HOW SUPERVISION SUPPORTS SELF-CARE</a:t>
            </a:r>
          </a:p>
        </p:txBody>
      </p:sp>
      <p:sp>
        <p:nvSpPr>
          <p:cNvPr id="4" name="Freeform 4"/>
          <p:cNvSpPr/>
          <p:nvPr/>
        </p:nvSpPr>
        <p:spPr>
          <a:xfrm>
            <a:off x="6888528" y="2769870"/>
            <a:ext cx="4513346" cy="3044457"/>
          </a:xfrm>
          <a:custGeom>
            <a:avLst/>
            <a:gdLst/>
            <a:ahLst/>
            <a:cxnLst/>
            <a:rect l="l" t="t" r="r" b="b"/>
            <a:pathLst>
              <a:path w="4513346" h="3044457">
                <a:moveTo>
                  <a:pt x="0" y="0"/>
                </a:moveTo>
                <a:lnTo>
                  <a:pt x="4513347" y="0"/>
                </a:lnTo>
                <a:lnTo>
                  <a:pt x="4513347" y="3044457"/>
                </a:lnTo>
                <a:lnTo>
                  <a:pt x="0" y="304445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a:off x="6888528" y="6183656"/>
            <a:ext cx="4513346" cy="3044457"/>
          </a:xfrm>
          <a:custGeom>
            <a:avLst/>
            <a:gdLst/>
            <a:ahLst/>
            <a:cxnLst/>
            <a:rect l="l" t="t" r="r" b="b"/>
            <a:pathLst>
              <a:path w="4513346" h="3044457">
                <a:moveTo>
                  <a:pt x="0" y="0"/>
                </a:moveTo>
                <a:lnTo>
                  <a:pt x="4513347" y="0"/>
                </a:lnTo>
                <a:lnTo>
                  <a:pt x="4513347" y="3044457"/>
                </a:lnTo>
                <a:lnTo>
                  <a:pt x="0" y="304445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6" name="Freeform 6"/>
          <p:cNvSpPr/>
          <p:nvPr/>
        </p:nvSpPr>
        <p:spPr>
          <a:xfrm>
            <a:off x="11812448" y="2769870"/>
            <a:ext cx="4513346" cy="3044457"/>
          </a:xfrm>
          <a:custGeom>
            <a:avLst/>
            <a:gdLst/>
            <a:ahLst/>
            <a:cxnLst/>
            <a:rect l="l" t="t" r="r" b="b"/>
            <a:pathLst>
              <a:path w="4513346" h="3044457">
                <a:moveTo>
                  <a:pt x="0" y="0"/>
                </a:moveTo>
                <a:lnTo>
                  <a:pt x="4513347" y="0"/>
                </a:lnTo>
                <a:lnTo>
                  <a:pt x="4513347" y="3044457"/>
                </a:lnTo>
                <a:lnTo>
                  <a:pt x="0" y="304445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7" name="Freeform 7"/>
          <p:cNvSpPr/>
          <p:nvPr/>
        </p:nvSpPr>
        <p:spPr>
          <a:xfrm>
            <a:off x="11812448" y="6183656"/>
            <a:ext cx="4513346" cy="3044457"/>
          </a:xfrm>
          <a:custGeom>
            <a:avLst/>
            <a:gdLst/>
            <a:ahLst/>
            <a:cxnLst/>
            <a:rect l="l" t="t" r="r" b="b"/>
            <a:pathLst>
              <a:path w="4513346" h="3044457">
                <a:moveTo>
                  <a:pt x="0" y="0"/>
                </a:moveTo>
                <a:lnTo>
                  <a:pt x="4513347" y="0"/>
                </a:lnTo>
                <a:lnTo>
                  <a:pt x="4513347" y="3044457"/>
                </a:lnTo>
                <a:lnTo>
                  <a:pt x="0" y="304445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8" name="Freeform 8"/>
          <p:cNvSpPr/>
          <p:nvPr/>
        </p:nvSpPr>
        <p:spPr>
          <a:xfrm>
            <a:off x="1962205" y="2769870"/>
            <a:ext cx="4513346" cy="3044457"/>
          </a:xfrm>
          <a:custGeom>
            <a:avLst/>
            <a:gdLst/>
            <a:ahLst/>
            <a:cxnLst/>
            <a:rect l="l" t="t" r="r" b="b"/>
            <a:pathLst>
              <a:path w="4513346" h="3044457">
                <a:moveTo>
                  <a:pt x="0" y="0"/>
                </a:moveTo>
                <a:lnTo>
                  <a:pt x="4513347" y="0"/>
                </a:lnTo>
                <a:lnTo>
                  <a:pt x="4513347" y="3044457"/>
                </a:lnTo>
                <a:lnTo>
                  <a:pt x="0" y="304445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9" name="Freeform 9"/>
          <p:cNvSpPr/>
          <p:nvPr/>
        </p:nvSpPr>
        <p:spPr>
          <a:xfrm>
            <a:off x="1962205" y="6183656"/>
            <a:ext cx="4513346" cy="3044457"/>
          </a:xfrm>
          <a:custGeom>
            <a:avLst/>
            <a:gdLst/>
            <a:ahLst/>
            <a:cxnLst/>
            <a:rect l="l" t="t" r="r" b="b"/>
            <a:pathLst>
              <a:path w="4513346" h="3044457">
                <a:moveTo>
                  <a:pt x="0" y="0"/>
                </a:moveTo>
                <a:lnTo>
                  <a:pt x="4513347" y="0"/>
                </a:lnTo>
                <a:lnTo>
                  <a:pt x="4513347" y="3044457"/>
                </a:lnTo>
                <a:lnTo>
                  <a:pt x="0" y="304445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0" name="TextBox 10"/>
          <p:cNvSpPr txBox="1"/>
          <p:nvPr/>
        </p:nvSpPr>
        <p:spPr>
          <a:xfrm>
            <a:off x="2424132" y="4083372"/>
            <a:ext cx="3589494" cy="816610"/>
          </a:xfrm>
          <a:prstGeom prst="rect">
            <a:avLst/>
          </a:prstGeom>
        </p:spPr>
        <p:txBody>
          <a:bodyPr lIns="0" tIns="0" rIns="0" bIns="0" rtlCol="0" anchor="t">
            <a:spAutoFit/>
          </a:bodyPr>
          <a:lstStyle/>
          <a:p>
            <a:pPr marL="345441" lvl="1" indent="-172721" algn="ctr">
              <a:lnSpc>
                <a:spcPts val="2240"/>
              </a:lnSpc>
              <a:buFont typeface="Arial"/>
              <a:buChar char="•"/>
            </a:pPr>
            <a:r>
              <a:rPr lang="en-US" sz="1600" b="1">
                <a:solidFill>
                  <a:srgbClr val="FFFFFF"/>
                </a:solidFill>
                <a:latin typeface="Canva Sans Medium"/>
                <a:ea typeface="Canva Sans Medium"/>
                <a:cs typeface="Canva Sans Medium"/>
                <a:sym typeface="Canva Sans Medium"/>
              </a:rPr>
              <a:t>Creating space and mutuality in emotionally demanding work</a:t>
            </a:r>
          </a:p>
          <a:p>
            <a:pPr algn="ctr">
              <a:lnSpc>
                <a:spcPts val="2240"/>
              </a:lnSpc>
            </a:pPr>
            <a:endParaRPr lang="en-US" sz="1600" b="1">
              <a:solidFill>
                <a:srgbClr val="FFFFFF"/>
              </a:solidFill>
              <a:latin typeface="Canva Sans Medium"/>
              <a:ea typeface="Canva Sans Medium"/>
              <a:cs typeface="Canva Sans Medium"/>
              <a:sym typeface="Canva Sans Medium"/>
            </a:endParaRPr>
          </a:p>
        </p:txBody>
      </p:sp>
      <p:sp>
        <p:nvSpPr>
          <p:cNvPr id="11" name="TextBox 11"/>
          <p:cNvSpPr txBox="1"/>
          <p:nvPr/>
        </p:nvSpPr>
        <p:spPr>
          <a:xfrm>
            <a:off x="7350455" y="4083372"/>
            <a:ext cx="3589494" cy="1092835"/>
          </a:xfrm>
          <a:prstGeom prst="rect">
            <a:avLst/>
          </a:prstGeom>
        </p:spPr>
        <p:txBody>
          <a:bodyPr lIns="0" tIns="0" rIns="0" bIns="0" rtlCol="0" anchor="t">
            <a:spAutoFit/>
          </a:bodyPr>
          <a:lstStyle/>
          <a:p>
            <a:pPr algn="ctr">
              <a:lnSpc>
                <a:spcPts val="2240"/>
              </a:lnSpc>
            </a:pPr>
            <a:r>
              <a:rPr lang="en-US" sz="1600" b="1">
                <a:solidFill>
                  <a:srgbClr val="FFFFFF"/>
                </a:solidFill>
                <a:latin typeface="Canva Sans Medium"/>
                <a:ea typeface="Canva Sans Medium"/>
                <a:cs typeface="Canva Sans Medium"/>
                <a:sym typeface="Canva Sans Medium"/>
              </a:rPr>
              <a:t>•Helps recognize signs of burnout or compassion fatigue and buffering against those signs</a:t>
            </a:r>
          </a:p>
          <a:p>
            <a:pPr marL="0" lvl="0" indent="0" algn="ctr">
              <a:lnSpc>
                <a:spcPts val="2240"/>
              </a:lnSpc>
            </a:pPr>
            <a:endParaRPr lang="en-US" sz="1600" b="1">
              <a:solidFill>
                <a:srgbClr val="FFFFFF"/>
              </a:solidFill>
              <a:latin typeface="Canva Sans Medium"/>
              <a:ea typeface="Canva Sans Medium"/>
              <a:cs typeface="Canva Sans Medium"/>
              <a:sym typeface="Canva Sans Medium"/>
            </a:endParaRPr>
          </a:p>
        </p:txBody>
      </p:sp>
      <p:sp>
        <p:nvSpPr>
          <p:cNvPr id="12" name="TextBox 12"/>
          <p:cNvSpPr txBox="1"/>
          <p:nvPr/>
        </p:nvSpPr>
        <p:spPr>
          <a:xfrm>
            <a:off x="12274375" y="4083372"/>
            <a:ext cx="3589494" cy="1369060"/>
          </a:xfrm>
          <a:prstGeom prst="rect">
            <a:avLst/>
          </a:prstGeom>
        </p:spPr>
        <p:txBody>
          <a:bodyPr lIns="0" tIns="0" rIns="0" bIns="0" rtlCol="0" anchor="t">
            <a:spAutoFit/>
          </a:bodyPr>
          <a:lstStyle/>
          <a:p>
            <a:pPr marL="345441" lvl="1" indent="-172721" algn="ctr">
              <a:lnSpc>
                <a:spcPts val="2240"/>
              </a:lnSpc>
              <a:buFont typeface="Arial"/>
              <a:buChar char="•"/>
            </a:pPr>
            <a:r>
              <a:rPr lang="en-US" sz="1600" b="1">
                <a:solidFill>
                  <a:srgbClr val="FFFFFF"/>
                </a:solidFill>
                <a:latin typeface="Canva Sans Medium"/>
                <a:ea typeface="Canva Sans Medium"/>
                <a:cs typeface="Canva Sans Medium"/>
                <a:sym typeface="Canva Sans Medium"/>
              </a:rPr>
              <a:t>Reinforcing critical thinking and identity and space to  provide feedback through exploration and validation</a:t>
            </a:r>
          </a:p>
          <a:p>
            <a:pPr marL="0" lvl="0" indent="0" algn="ctr">
              <a:lnSpc>
                <a:spcPts val="2240"/>
              </a:lnSpc>
            </a:pPr>
            <a:endParaRPr lang="en-US" sz="1600" b="1">
              <a:solidFill>
                <a:srgbClr val="FFFFFF"/>
              </a:solidFill>
              <a:latin typeface="Canva Sans Medium"/>
              <a:ea typeface="Canva Sans Medium"/>
              <a:cs typeface="Canva Sans Medium"/>
              <a:sym typeface="Canva Sans Medium"/>
            </a:endParaRPr>
          </a:p>
        </p:txBody>
      </p:sp>
      <p:sp>
        <p:nvSpPr>
          <p:cNvPr id="13" name="TextBox 13"/>
          <p:cNvSpPr txBox="1"/>
          <p:nvPr/>
        </p:nvSpPr>
        <p:spPr>
          <a:xfrm>
            <a:off x="2424132" y="7474842"/>
            <a:ext cx="3589494" cy="540385"/>
          </a:xfrm>
          <a:prstGeom prst="rect">
            <a:avLst/>
          </a:prstGeom>
        </p:spPr>
        <p:txBody>
          <a:bodyPr lIns="0" tIns="0" rIns="0" bIns="0" rtlCol="0" anchor="t">
            <a:spAutoFit/>
          </a:bodyPr>
          <a:lstStyle/>
          <a:p>
            <a:pPr marL="0" lvl="0" indent="0" algn="ctr">
              <a:lnSpc>
                <a:spcPts val="2240"/>
              </a:lnSpc>
            </a:pPr>
            <a:r>
              <a:rPr lang="en-US" sz="1600" b="1">
                <a:solidFill>
                  <a:srgbClr val="FFFFFF"/>
                </a:solidFill>
                <a:latin typeface="Canva Sans Medium"/>
                <a:ea typeface="Canva Sans Medium"/>
                <a:cs typeface="Canva Sans Medium"/>
                <a:sym typeface="Canva Sans Medium"/>
              </a:rPr>
              <a:t>Explores and models healthy  boundaries and support  </a:t>
            </a:r>
          </a:p>
        </p:txBody>
      </p:sp>
      <p:sp>
        <p:nvSpPr>
          <p:cNvPr id="14" name="TextBox 14"/>
          <p:cNvSpPr txBox="1"/>
          <p:nvPr/>
        </p:nvSpPr>
        <p:spPr>
          <a:xfrm>
            <a:off x="7349253" y="7474842"/>
            <a:ext cx="3589494" cy="1092835"/>
          </a:xfrm>
          <a:prstGeom prst="rect">
            <a:avLst/>
          </a:prstGeom>
        </p:spPr>
        <p:txBody>
          <a:bodyPr lIns="0" tIns="0" rIns="0" bIns="0" rtlCol="0" anchor="t">
            <a:spAutoFit/>
          </a:bodyPr>
          <a:lstStyle/>
          <a:p>
            <a:pPr algn="ctr">
              <a:lnSpc>
                <a:spcPts val="2240"/>
              </a:lnSpc>
            </a:pPr>
            <a:r>
              <a:rPr lang="en-US" sz="1600" b="1">
                <a:solidFill>
                  <a:srgbClr val="FFFFFF"/>
                </a:solidFill>
                <a:latin typeface="Canva Sans Medium"/>
                <a:ea typeface="Canva Sans Medium"/>
                <a:cs typeface="Canva Sans Medium"/>
                <a:sym typeface="Canva Sans Medium"/>
              </a:rPr>
              <a:t>•Encourages reflection on emotional impact through relational connection</a:t>
            </a:r>
          </a:p>
          <a:p>
            <a:pPr marL="0" lvl="0" indent="0" algn="ctr">
              <a:lnSpc>
                <a:spcPts val="2240"/>
              </a:lnSpc>
            </a:pPr>
            <a:endParaRPr lang="en-US" sz="1600" b="1">
              <a:solidFill>
                <a:srgbClr val="FFFFFF"/>
              </a:solidFill>
              <a:latin typeface="Canva Sans Medium"/>
              <a:ea typeface="Canva Sans Medium"/>
              <a:cs typeface="Canva Sans Medium"/>
              <a:sym typeface="Canva Sans Medium"/>
            </a:endParaRPr>
          </a:p>
        </p:txBody>
      </p:sp>
      <p:sp>
        <p:nvSpPr>
          <p:cNvPr id="15" name="TextBox 15"/>
          <p:cNvSpPr txBox="1"/>
          <p:nvPr/>
        </p:nvSpPr>
        <p:spPr>
          <a:xfrm>
            <a:off x="12274375" y="7474842"/>
            <a:ext cx="3589494" cy="816610"/>
          </a:xfrm>
          <a:prstGeom prst="rect">
            <a:avLst/>
          </a:prstGeom>
        </p:spPr>
        <p:txBody>
          <a:bodyPr lIns="0" tIns="0" rIns="0" bIns="0" rtlCol="0" anchor="t">
            <a:spAutoFit/>
          </a:bodyPr>
          <a:lstStyle/>
          <a:p>
            <a:pPr marL="345441" lvl="1" indent="-172721" algn="ctr">
              <a:lnSpc>
                <a:spcPts val="2240"/>
              </a:lnSpc>
              <a:buFont typeface="Arial"/>
              <a:buChar char="•"/>
            </a:pPr>
            <a:r>
              <a:rPr lang="en-US" sz="1600" b="1">
                <a:solidFill>
                  <a:srgbClr val="FFFFFF"/>
                </a:solidFill>
                <a:latin typeface="Canva Sans Medium"/>
                <a:ea typeface="Canva Sans Medium"/>
                <a:cs typeface="Canva Sans Medium"/>
                <a:sym typeface="Canva Sans Medium"/>
              </a:rPr>
              <a:t>Helps understand Agency policy and practice through promotion of learning</a:t>
            </a:r>
          </a:p>
        </p:txBody>
      </p:sp>
      <p:sp>
        <p:nvSpPr>
          <p:cNvPr id="16" name="TextBox 16"/>
          <p:cNvSpPr txBox="1"/>
          <p:nvPr/>
        </p:nvSpPr>
        <p:spPr>
          <a:xfrm>
            <a:off x="3247292" y="3222824"/>
            <a:ext cx="1943173" cy="754380"/>
          </a:xfrm>
          <a:prstGeom prst="rect">
            <a:avLst/>
          </a:prstGeom>
        </p:spPr>
        <p:txBody>
          <a:bodyPr lIns="0" tIns="0" rIns="0" bIns="0" rtlCol="0" anchor="t">
            <a:spAutoFit/>
          </a:bodyPr>
          <a:lstStyle/>
          <a:p>
            <a:pPr algn="ctr">
              <a:lnSpc>
                <a:spcPts val="4860"/>
              </a:lnSpc>
            </a:pPr>
            <a:r>
              <a:rPr lang="en-US" sz="4500">
                <a:solidFill>
                  <a:srgbClr val="FFFFFF"/>
                </a:solidFill>
                <a:latin typeface="Rustic Printed"/>
                <a:ea typeface="Rustic Printed"/>
                <a:cs typeface="Rustic Printed"/>
                <a:sym typeface="Rustic Printed"/>
              </a:rPr>
              <a:t>01</a:t>
            </a:r>
          </a:p>
        </p:txBody>
      </p:sp>
      <p:sp>
        <p:nvSpPr>
          <p:cNvPr id="17" name="TextBox 17"/>
          <p:cNvSpPr txBox="1"/>
          <p:nvPr/>
        </p:nvSpPr>
        <p:spPr>
          <a:xfrm>
            <a:off x="8172414" y="3222824"/>
            <a:ext cx="1943173" cy="754380"/>
          </a:xfrm>
          <a:prstGeom prst="rect">
            <a:avLst/>
          </a:prstGeom>
        </p:spPr>
        <p:txBody>
          <a:bodyPr lIns="0" tIns="0" rIns="0" bIns="0" rtlCol="0" anchor="t">
            <a:spAutoFit/>
          </a:bodyPr>
          <a:lstStyle/>
          <a:p>
            <a:pPr algn="ctr">
              <a:lnSpc>
                <a:spcPts val="4860"/>
              </a:lnSpc>
            </a:pPr>
            <a:r>
              <a:rPr lang="en-US" sz="4500">
                <a:solidFill>
                  <a:srgbClr val="FFFFFF"/>
                </a:solidFill>
                <a:latin typeface="Rustic Printed"/>
                <a:ea typeface="Rustic Printed"/>
                <a:cs typeface="Rustic Printed"/>
                <a:sym typeface="Rustic Printed"/>
              </a:rPr>
              <a:t>02</a:t>
            </a:r>
          </a:p>
        </p:txBody>
      </p:sp>
      <p:sp>
        <p:nvSpPr>
          <p:cNvPr id="18" name="TextBox 18"/>
          <p:cNvSpPr txBox="1"/>
          <p:nvPr/>
        </p:nvSpPr>
        <p:spPr>
          <a:xfrm>
            <a:off x="13097535" y="3222824"/>
            <a:ext cx="1943173" cy="754380"/>
          </a:xfrm>
          <a:prstGeom prst="rect">
            <a:avLst/>
          </a:prstGeom>
        </p:spPr>
        <p:txBody>
          <a:bodyPr lIns="0" tIns="0" rIns="0" bIns="0" rtlCol="0" anchor="t">
            <a:spAutoFit/>
          </a:bodyPr>
          <a:lstStyle/>
          <a:p>
            <a:pPr algn="ctr">
              <a:lnSpc>
                <a:spcPts val="4860"/>
              </a:lnSpc>
            </a:pPr>
            <a:r>
              <a:rPr lang="en-US" sz="4500">
                <a:solidFill>
                  <a:srgbClr val="FFFFFF"/>
                </a:solidFill>
                <a:latin typeface="Rustic Printed"/>
                <a:ea typeface="Rustic Printed"/>
                <a:cs typeface="Rustic Printed"/>
                <a:sym typeface="Rustic Printed"/>
              </a:rPr>
              <a:t>03</a:t>
            </a:r>
          </a:p>
        </p:txBody>
      </p:sp>
      <p:sp>
        <p:nvSpPr>
          <p:cNvPr id="19" name="TextBox 19"/>
          <p:cNvSpPr txBox="1"/>
          <p:nvPr/>
        </p:nvSpPr>
        <p:spPr>
          <a:xfrm>
            <a:off x="8172414" y="6670341"/>
            <a:ext cx="1943173" cy="754380"/>
          </a:xfrm>
          <a:prstGeom prst="rect">
            <a:avLst/>
          </a:prstGeom>
        </p:spPr>
        <p:txBody>
          <a:bodyPr lIns="0" tIns="0" rIns="0" bIns="0" rtlCol="0" anchor="t">
            <a:spAutoFit/>
          </a:bodyPr>
          <a:lstStyle/>
          <a:p>
            <a:pPr algn="ctr">
              <a:lnSpc>
                <a:spcPts val="4860"/>
              </a:lnSpc>
            </a:pPr>
            <a:r>
              <a:rPr lang="en-US" sz="4500">
                <a:solidFill>
                  <a:srgbClr val="FFFFFF"/>
                </a:solidFill>
                <a:latin typeface="Rustic Printed"/>
                <a:ea typeface="Rustic Printed"/>
                <a:cs typeface="Rustic Printed"/>
                <a:sym typeface="Rustic Printed"/>
              </a:rPr>
              <a:t>05</a:t>
            </a:r>
          </a:p>
        </p:txBody>
      </p:sp>
      <p:sp>
        <p:nvSpPr>
          <p:cNvPr id="20" name="TextBox 20"/>
          <p:cNvSpPr txBox="1"/>
          <p:nvPr/>
        </p:nvSpPr>
        <p:spPr>
          <a:xfrm>
            <a:off x="3249905" y="6670341"/>
            <a:ext cx="1943173" cy="754380"/>
          </a:xfrm>
          <a:prstGeom prst="rect">
            <a:avLst/>
          </a:prstGeom>
        </p:spPr>
        <p:txBody>
          <a:bodyPr lIns="0" tIns="0" rIns="0" bIns="0" rtlCol="0" anchor="t">
            <a:spAutoFit/>
          </a:bodyPr>
          <a:lstStyle/>
          <a:p>
            <a:pPr algn="ctr">
              <a:lnSpc>
                <a:spcPts val="4860"/>
              </a:lnSpc>
            </a:pPr>
            <a:r>
              <a:rPr lang="en-US" sz="4500">
                <a:solidFill>
                  <a:srgbClr val="FFFFFF"/>
                </a:solidFill>
                <a:latin typeface="Rustic Printed"/>
                <a:ea typeface="Rustic Printed"/>
                <a:cs typeface="Rustic Printed"/>
                <a:sym typeface="Rustic Printed"/>
              </a:rPr>
              <a:t>04</a:t>
            </a:r>
          </a:p>
        </p:txBody>
      </p:sp>
      <p:sp>
        <p:nvSpPr>
          <p:cNvPr id="21" name="TextBox 21"/>
          <p:cNvSpPr txBox="1"/>
          <p:nvPr/>
        </p:nvSpPr>
        <p:spPr>
          <a:xfrm>
            <a:off x="13097535" y="6670341"/>
            <a:ext cx="1943173" cy="754380"/>
          </a:xfrm>
          <a:prstGeom prst="rect">
            <a:avLst/>
          </a:prstGeom>
        </p:spPr>
        <p:txBody>
          <a:bodyPr lIns="0" tIns="0" rIns="0" bIns="0" rtlCol="0" anchor="t">
            <a:spAutoFit/>
          </a:bodyPr>
          <a:lstStyle/>
          <a:p>
            <a:pPr algn="ctr">
              <a:lnSpc>
                <a:spcPts val="4860"/>
              </a:lnSpc>
            </a:pPr>
            <a:r>
              <a:rPr lang="en-US" sz="4500">
                <a:solidFill>
                  <a:srgbClr val="FFFFFF"/>
                </a:solidFill>
                <a:latin typeface="Rustic Printed"/>
                <a:ea typeface="Rustic Printed"/>
                <a:cs typeface="Rustic Printed"/>
                <a:sym typeface="Rustic Printed"/>
              </a:rPr>
              <a:t>06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sp>
        <p:nvSpPr>
          <p:cNvPr id="3" name="Freeform 3"/>
          <p:cNvSpPr/>
          <p:nvPr/>
        </p:nvSpPr>
        <p:spPr>
          <a:xfrm>
            <a:off x="-1846632" y="-1082517"/>
            <a:ext cx="2875332" cy="3635478"/>
          </a:xfrm>
          <a:custGeom>
            <a:avLst/>
            <a:gdLst/>
            <a:ahLst/>
            <a:cxnLst/>
            <a:rect l="l" t="t" r="r" b="b"/>
            <a:pathLst>
              <a:path w="2875332" h="3635478">
                <a:moveTo>
                  <a:pt x="0" y="0"/>
                </a:moveTo>
                <a:lnTo>
                  <a:pt x="2875332" y="0"/>
                </a:lnTo>
                <a:lnTo>
                  <a:pt x="2875332" y="3635478"/>
                </a:lnTo>
                <a:lnTo>
                  <a:pt x="0" y="363547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a:off x="625462" y="714852"/>
            <a:ext cx="5416306" cy="2751671"/>
          </a:xfrm>
          <a:custGeom>
            <a:avLst/>
            <a:gdLst/>
            <a:ahLst/>
            <a:cxnLst/>
            <a:rect l="l" t="t" r="r" b="b"/>
            <a:pathLst>
              <a:path w="5416306" h="2751671">
                <a:moveTo>
                  <a:pt x="0" y="0"/>
                </a:moveTo>
                <a:lnTo>
                  <a:pt x="5416306" y="0"/>
                </a:lnTo>
                <a:lnTo>
                  <a:pt x="5416306" y="2751672"/>
                </a:lnTo>
                <a:lnTo>
                  <a:pt x="0" y="2751672"/>
                </a:lnTo>
                <a:lnTo>
                  <a:pt x="0" y="0"/>
                </a:lnTo>
                <a:close/>
              </a:path>
            </a:pathLst>
          </a:custGeom>
          <a:blipFill>
            <a:blip r:embed="rId6">
              <a:extLst>
                <a:ext uri="{96DAC541-7B7A-43D3-8B79-37D633B846F1}">
                  <asvg:svgBlip xmlns:asvg="http://schemas.microsoft.com/office/drawing/2016/SVG/main" r:embed="rId7"/>
                </a:ext>
              </a:extLst>
            </a:blip>
            <a:stretch>
              <a:fillRect r="-25054"/>
            </a:stretch>
          </a:blipFill>
          <a:ln cap="sq">
            <a:noFill/>
            <a:prstDash val="solid"/>
            <a:miter/>
          </a:ln>
        </p:spPr>
        <p:txBody>
          <a:bodyPr/>
          <a:lstStyle/>
          <a:p>
            <a:endParaRPr lang="en-US"/>
          </a:p>
        </p:txBody>
      </p:sp>
      <p:sp>
        <p:nvSpPr>
          <p:cNvPr id="5" name="Freeform 5"/>
          <p:cNvSpPr/>
          <p:nvPr/>
        </p:nvSpPr>
        <p:spPr>
          <a:xfrm rot="-10800000">
            <a:off x="625462" y="3756774"/>
            <a:ext cx="5416306" cy="2751671"/>
          </a:xfrm>
          <a:custGeom>
            <a:avLst/>
            <a:gdLst/>
            <a:ahLst/>
            <a:cxnLst/>
            <a:rect l="l" t="t" r="r" b="b"/>
            <a:pathLst>
              <a:path w="5416306" h="2751671">
                <a:moveTo>
                  <a:pt x="0" y="0"/>
                </a:moveTo>
                <a:lnTo>
                  <a:pt x="5416306" y="0"/>
                </a:lnTo>
                <a:lnTo>
                  <a:pt x="5416306" y="2751671"/>
                </a:lnTo>
                <a:lnTo>
                  <a:pt x="0" y="2751671"/>
                </a:lnTo>
                <a:lnTo>
                  <a:pt x="0" y="0"/>
                </a:lnTo>
                <a:close/>
              </a:path>
            </a:pathLst>
          </a:custGeom>
          <a:blipFill>
            <a:blip r:embed="rId8">
              <a:extLst>
                <a:ext uri="{96DAC541-7B7A-43D3-8B79-37D633B846F1}">
                  <asvg:svgBlip xmlns:asvg="http://schemas.microsoft.com/office/drawing/2016/SVG/main" r:embed="rId9"/>
                </a:ext>
              </a:extLst>
            </a:blip>
            <a:stretch>
              <a:fillRect r="-25054"/>
            </a:stretch>
          </a:blipFill>
          <a:ln cap="sq">
            <a:noFill/>
            <a:prstDash val="solid"/>
            <a:miter/>
          </a:ln>
        </p:spPr>
        <p:txBody>
          <a:bodyPr/>
          <a:lstStyle/>
          <a:p>
            <a:endParaRPr lang="en-US"/>
          </a:p>
        </p:txBody>
      </p:sp>
      <p:sp>
        <p:nvSpPr>
          <p:cNvPr id="6" name="Freeform 6"/>
          <p:cNvSpPr/>
          <p:nvPr/>
        </p:nvSpPr>
        <p:spPr>
          <a:xfrm>
            <a:off x="625462" y="6800107"/>
            <a:ext cx="5416306" cy="2751671"/>
          </a:xfrm>
          <a:custGeom>
            <a:avLst/>
            <a:gdLst/>
            <a:ahLst/>
            <a:cxnLst/>
            <a:rect l="l" t="t" r="r" b="b"/>
            <a:pathLst>
              <a:path w="5416306" h="2751671">
                <a:moveTo>
                  <a:pt x="0" y="0"/>
                </a:moveTo>
                <a:lnTo>
                  <a:pt x="5416306" y="0"/>
                </a:lnTo>
                <a:lnTo>
                  <a:pt x="5416306" y="2751671"/>
                </a:lnTo>
                <a:lnTo>
                  <a:pt x="0" y="2751671"/>
                </a:lnTo>
                <a:lnTo>
                  <a:pt x="0" y="0"/>
                </a:lnTo>
                <a:close/>
              </a:path>
            </a:pathLst>
          </a:custGeom>
          <a:blipFill>
            <a:blip r:embed="rId10">
              <a:extLst>
                <a:ext uri="{96DAC541-7B7A-43D3-8B79-37D633B846F1}">
                  <asvg:svgBlip xmlns:asvg="http://schemas.microsoft.com/office/drawing/2016/SVG/main" r:embed="rId11"/>
                </a:ext>
              </a:extLst>
            </a:blip>
            <a:stretch>
              <a:fillRect r="-25054"/>
            </a:stretch>
          </a:blipFill>
          <a:ln cap="sq">
            <a:noFill/>
            <a:prstDash val="solid"/>
            <a:miter/>
          </a:ln>
        </p:spPr>
        <p:txBody>
          <a:bodyPr/>
          <a:lstStyle/>
          <a:p>
            <a:endParaRPr lang="en-US"/>
          </a:p>
        </p:txBody>
      </p:sp>
      <p:sp>
        <p:nvSpPr>
          <p:cNvPr id="7" name="Freeform 7"/>
          <p:cNvSpPr/>
          <p:nvPr/>
        </p:nvSpPr>
        <p:spPr>
          <a:xfrm>
            <a:off x="12246232" y="735222"/>
            <a:ext cx="5416306" cy="2751671"/>
          </a:xfrm>
          <a:custGeom>
            <a:avLst/>
            <a:gdLst/>
            <a:ahLst/>
            <a:cxnLst/>
            <a:rect l="l" t="t" r="r" b="b"/>
            <a:pathLst>
              <a:path w="5416306" h="2751671">
                <a:moveTo>
                  <a:pt x="0" y="0"/>
                </a:moveTo>
                <a:lnTo>
                  <a:pt x="5416306" y="0"/>
                </a:lnTo>
                <a:lnTo>
                  <a:pt x="5416306" y="2751671"/>
                </a:lnTo>
                <a:lnTo>
                  <a:pt x="0" y="2751671"/>
                </a:lnTo>
                <a:lnTo>
                  <a:pt x="0" y="0"/>
                </a:lnTo>
                <a:close/>
              </a:path>
            </a:pathLst>
          </a:custGeom>
          <a:blipFill>
            <a:blip r:embed="rId10">
              <a:extLst>
                <a:ext uri="{96DAC541-7B7A-43D3-8B79-37D633B846F1}">
                  <asvg:svgBlip xmlns:asvg="http://schemas.microsoft.com/office/drawing/2016/SVG/main" r:embed="rId11"/>
                </a:ext>
              </a:extLst>
            </a:blip>
            <a:stretch>
              <a:fillRect r="-25054"/>
            </a:stretch>
          </a:blipFill>
          <a:ln cap="sq">
            <a:noFill/>
            <a:prstDash val="solid"/>
            <a:miter/>
          </a:ln>
        </p:spPr>
        <p:txBody>
          <a:bodyPr/>
          <a:lstStyle/>
          <a:p>
            <a:endParaRPr lang="en-US"/>
          </a:p>
        </p:txBody>
      </p:sp>
      <p:sp>
        <p:nvSpPr>
          <p:cNvPr id="8" name="Freeform 8"/>
          <p:cNvSpPr/>
          <p:nvPr/>
        </p:nvSpPr>
        <p:spPr>
          <a:xfrm rot="-366315">
            <a:off x="16763321" y="4670879"/>
            <a:ext cx="3659690" cy="4299195"/>
          </a:xfrm>
          <a:custGeom>
            <a:avLst/>
            <a:gdLst/>
            <a:ahLst/>
            <a:cxnLst/>
            <a:rect l="l" t="t" r="r" b="b"/>
            <a:pathLst>
              <a:path w="3659690" h="4299195">
                <a:moveTo>
                  <a:pt x="0" y="0"/>
                </a:moveTo>
                <a:lnTo>
                  <a:pt x="3659690" y="0"/>
                </a:lnTo>
                <a:lnTo>
                  <a:pt x="3659690" y="4299195"/>
                </a:lnTo>
                <a:lnTo>
                  <a:pt x="0" y="42991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rot="-10800000">
            <a:off x="12246232" y="3777144"/>
            <a:ext cx="5416306" cy="2751671"/>
          </a:xfrm>
          <a:custGeom>
            <a:avLst/>
            <a:gdLst/>
            <a:ahLst/>
            <a:cxnLst/>
            <a:rect l="l" t="t" r="r" b="b"/>
            <a:pathLst>
              <a:path w="5416306" h="2751671">
                <a:moveTo>
                  <a:pt x="0" y="0"/>
                </a:moveTo>
                <a:lnTo>
                  <a:pt x="5416306" y="0"/>
                </a:lnTo>
                <a:lnTo>
                  <a:pt x="5416306" y="2751671"/>
                </a:lnTo>
                <a:lnTo>
                  <a:pt x="0" y="2751671"/>
                </a:lnTo>
                <a:lnTo>
                  <a:pt x="0" y="0"/>
                </a:lnTo>
                <a:close/>
              </a:path>
            </a:pathLst>
          </a:custGeom>
          <a:blipFill>
            <a:blip r:embed="rId6">
              <a:extLst>
                <a:ext uri="{96DAC541-7B7A-43D3-8B79-37D633B846F1}">
                  <asvg:svgBlip xmlns:asvg="http://schemas.microsoft.com/office/drawing/2016/SVG/main" r:embed="rId7"/>
                </a:ext>
              </a:extLst>
            </a:blip>
            <a:stretch>
              <a:fillRect r="-25054"/>
            </a:stretch>
          </a:blipFill>
          <a:ln cap="sq">
            <a:noFill/>
            <a:prstDash val="solid"/>
            <a:miter/>
          </a:ln>
        </p:spPr>
        <p:txBody>
          <a:bodyPr/>
          <a:lstStyle/>
          <a:p>
            <a:endParaRPr lang="en-US"/>
          </a:p>
        </p:txBody>
      </p:sp>
      <p:sp>
        <p:nvSpPr>
          <p:cNvPr id="10" name="Freeform 10"/>
          <p:cNvSpPr/>
          <p:nvPr/>
        </p:nvSpPr>
        <p:spPr>
          <a:xfrm>
            <a:off x="12246232" y="6820476"/>
            <a:ext cx="5416306" cy="2751671"/>
          </a:xfrm>
          <a:custGeom>
            <a:avLst/>
            <a:gdLst/>
            <a:ahLst/>
            <a:cxnLst/>
            <a:rect l="l" t="t" r="r" b="b"/>
            <a:pathLst>
              <a:path w="5416306" h="2751671">
                <a:moveTo>
                  <a:pt x="0" y="0"/>
                </a:moveTo>
                <a:lnTo>
                  <a:pt x="5416306" y="0"/>
                </a:lnTo>
                <a:lnTo>
                  <a:pt x="5416306" y="2751672"/>
                </a:lnTo>
                <a:lnTo>
                  <a:pt x="0" y="2751672"/>
                </a:lnTo>
                <a:lnTo>
                  <a:pt x="0" y="0"/>
                </a:lnTo>
                <a:close/>
              </a:path>
            </a:pathLst>
          </a:custGeom>
          <a:blipFill>
            <a:blip r:embed="rId8">
              <a:extLst>
                <a:ext uri="{96DAC541-7B7A-43D3-8B79-37D633B846F1}">
                  <asvg:svgBlip xmlns:asvg="http://schemas.microsoft.com/office/drawing/2016/SVG/main" r:embed="rId9"/>
                </a:ext>
              </a:extLst>
            </a:blip>
            <a:stretch>
              <a:fillRect r="-25054"/>
            </a:stretch>
          </a:blipFill>
          <a:ln cap="sq">
            <a:noFill/>
            <a:prstDash val="solid"/>
            <a:miter/>
          </a:ln>
        </p:spPr>
        <p:txBody>
          <a:bodyPr/>
          <a:lstStyle/>
          <a:p>
            <a:endParaRPr lang="en-US"/>
          </a:p>
        </p:txBody>
      </p:sp>
      <p:sp>
        <p:nvSpPr>
          <p:cNvPr id="11" name="TextBox 11"/>
          <p:cNvSpPr txBox="1"/>
          <p:nvPr/>
        </p:nvSpPr>
        <p:spPr>
          <a:xfrm>
            <a:off x="6670564" y="3267075"/>
            <a:ext cx="4946872" cy="4551489"/>
          </a:xfrm>
          <a:prstGeom prst="rect">
            <a:avLst/>
          </a:prstGeom>
        </p:spPr>
        <p:txBody>
          <a:bodyPr lIns="0" tIns="0" rIns="0" bIns="0" rtlCol="0" anchor="t">
            <a:spAutoFit/>
          </a:bodyPr>
          <a:lstStyle/>
          <a:p>
            <a:pPr marL="0" lvl="0" indent="0" algn="ctr">
              <a:lnSpc>
                <a:spcPts val="8485"/>
              </a:lnSpc>
              <a:spcBef>
                <a:spcPct val="0"/>
              </a:spcBef>
            </a:pPr>
            <a:r>
              <a:rPr lang="en-US" sz="10101" spc="-606">
                <a:solidFill>
                  <a:srgbClr val="0B4E7C"/>
                </a:solidFill>
                <a:latin typeface="Rustic Printed"/>
                <a:ea typeface="Rustic Printed"/>
                <a:cs typeface="Rustic Printed"/>
                <a:sym typeface="Rustic Printed"/>
              </a:rPr>
              <a:t>REFLECTIVE PROCESS</a:t>
            </a:r>
          </a:p>
          <a:p>
            <a:pPr marL="0" lvl="0" indent="0" algn="ctr">
              <a:lnSpc>
                <a:spcPts val="8485"/>
              </a:lnSpc>
              <a:spcBef>
                <a:spcPct val="0"/>
              </a:spcBef>
            </a:pPr>
            <a:r>
              <a:rPr lang="en-US" sz="10101" u="none" strike="noStrike" spc="-606">
                <a:solidFill>
                  <a:srgbClr val="0B4E7C"/>
                </a:solidFill>
                <a:latin typeface="Rustic Printed"/>
                <a:ea typeface="Rustic Printed"/>
                <a:cs typeface="Rustic Printed"/>
                <a:sym typeface="Rustic Printed"/>
              </a:rPr>
              <a:t>IN </a:t>
            </a:r>
          </a:p>
          <a:p>
            <a:pPr marL="0" lvl="0" indent="0" algn="ctr">
              <a:lnSpc>
                <a:spcPts val="7561"/>
              </a:lnSpc>
              <a:spcBef>
                <a:spcPct val="0"/>
              </a:spcBef>
            </a:pPr>
            <a:r>
              <a:rPr lang="en-US" sz="9001" u="none" strike="noStrike" spc="-540">
                <a:solidFill>
                  <a:srgbClr val="0B4E7C"/>
                </a:solidFill>
                <a:latin typeface="Rustic Printed"/>
                <a:ea typeface="Rustic Printed"/>
                <a:cs typeface="Rustic Printed"/>
                <a:sym typeface="Rustic Printed"/>
              </a:rPr>
              <a:t>SUPERVISION</a:t>
            </a:r>
          </a:p>
        </p:txBody>
      </p:sp>
      <p:sp>
        <p:nvSpPr>
          <p:cNvPr id="12" name="Freeform 12"/>
          <p:cNvSpPr/>
          <p:nvPr/>
        </p:nvSpPr>
        <p:spPr>
          <a:xfrm rot="-7900054">
            <a:off x="6683659" y="2428354"/>
            <a:ext cx="879329" cy="394899"/>
          </a:xfrm>
          <a:custGeom>
            <a:avLst/>
            <a:gdLst/>
            <a:ahLst/>
            <a:cxnLst/>
            <a:rect l="l" t="t" r="r" b="b"/>
            <a:pathLst>
              <a:path w="879329" h="394899">
                <a:moveTo>
                  <a:pt x="0" y="0"/>
                </a:moveTo>
                <a:lnTo>
                  <a:pt x="879329" y="0"/>
                </a:lnTo>
                <a:lnTo>
                  <a:pt x="879329" y="394899"/>
                </a:lnTo>
                <a:lnTo>
                  <a:pt x="0" y="3948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3" name="Freeform 13"/>
          <p:cNvSpPr/>
          <p:nvPr/>
        </p:nvSpPr>
        <p:spPr>
          <a:xfrm rot="-2700000">
            <a:off x="10714295" y="2419160"/>
            <a:ext cx="879329" cy="394899"/>
          </a:xfrm>
          <a:custGeom>
            <a:avLst/>
            <a:gdLst/>
            <a:ahLst/>
            <a:cxnLst/>
            <a:rect l="l" t="t" r="r" b="b"/>
            <a:pathLst>
              <a:path w="879329" h="394899">
                <a:moveTo>
                  <a:pt x="0" y="0"/>
                </a:moveTo>
                <a:lnTo>
                  <a:pt x="879329" y="0"/>
                </a:lnTo>
                <a:lnTo>
                  <a:pt x="879329" y="394899"/>
                </a:lnTo>
                <a:lnTo>
                  <a:pt x="0" y="3948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Freeform 14"/>
          <p:cNvSpPr/>
          <p:nvPr/>
        </p:nvSpPr>
        <p:spPr>
          <a:xfrm rot="3209977">
            <a:off x="11044208" y="7848039"/>
            <a:ext cx="846414" cy="380117"/>
          </a:xfrm>
          <a:custGeom>
            <a:avLst/>
            <a:gdLst/>
            <a:ahLst/>
            <a:cxnLst/>
            <a:rect l="l" t="t" r="r" b="b"/>
            <a:pathLst>
              <a:path w="846414" h="380117">
                <a:moveTo>
                  <a:pt x="0" y="0"/>
                </a:moveTo>
                <a:lnTo>
                  <a:pt x="846414" y="0"/>
                </a:lnTo>
                <a:lnTo>
                  <a:pt x="846414" y="380117"/>
                </a:lnTo>
                <a:lnTo>
                  <a:pt x="0" y="3801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5" name="Freeform 15"/>
          <p:cNvSpPr/>
          <p:nvPr/>
        </p:nvSpPr>
        <p:spPr>
          <a:xfrm rot="7866361">
            <a:off x="6278669" y="7857448"/>
            <a:ext cx="846414" cy="380117"/>
          </a:xfrm>
          <a:custGeom>
            <a:avLst/>
            <a:gdLst/>
            <a:ahLst/>
            <a:cxnLst/>
            <a:rect l="l" t="t" r="r" b="b"/>
            <a:pathLst>
              <a:path w="846414" h="380117">
                <a:moveTo>
                  <a:pt x="0" y="0"/>
                </a:moveTo>
                <a:lnTo>
                  <a:pt x="846414" y="0"/>
                </a:lnTo>
                <a:lnTo>
                  <a:pt x="846414" y="380117"/>
                </a:lnTo>
                <a:lnTo>
                  <a:pt x="0" y="3801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722807" y="9667398"/>
            <a:ext cx="4222162" cy="1519978"/>
          </a:xfrm>
          <a:custGeom>
            <a:avLst/>
            <a:gdLst/>
            <a:ahLst/>
            <a:cxnLst/>
            <a:rect l="l" t="t" r="r" b="b"/>
            <a:pathLst>
              <a:path w="4222162" h="1519978">
                <a:moveTo>
                  <a:pt x="0" y="0"/>
                </a:moveTo>
                <a:lnTo>
                  <a:pt x="4222162" y="0"/>
                </a:lnTo>
                <a:lnTo>
                  <a:pt x="4222162" y="1519978"/>
                </a:lnTo>
                <a:lnTo>
                  <a:pt x="0" y="1519978"/>
                </a:lnTo>
                <a:lnTo>
                  <a:pt x="0" y="0"/>
                </a:lnTo>
                <a:close/>
              </a:path>
            </a:pathLst>
          </a:custGeom>
          <a:blipFill>
            <a:blip r:embed="rId16">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US"/>
          </a:p>
        </p:txBody>
      </p:sp>
      <p:sp>
        <p:nvSpPr>
          <p:cNvPr id="17" name="Freeform 17"/>
          <p:cNvSpPr/>
          <p:nvPr/>
        </p:nvSpPr>
        <p:spPr>
          <a:xfrm>
            <a:off x="8103209" y="9258300"/>
            <a:ext cx="4826643" cy="3119218"/>
          </a:xfrm>
          <a:custGeom>
            <a:avLst/>
            <a:gdLst/>
            <a:ahLst/>
            <a:cxnLst/>
            <a:rect l="l" t="t" r="r" b="b"/>
            <a:pathLst>
              <a:path w="4826643" h="3119218">
                <a:moveTo>
                  <a:pt x="0" y="0"/>
                </a:moveTo>
                <a:lnTo>
                  <a:pt x="4826643" y="0"/>
                </a:lnTo>
                <a:lnTo>
                  <a:pt x="4826643" y="3119218"/>
                </a:lnTo>
                <a:lnTo>
                  <a:pt x="0" y="3119218"/>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US"/>
          </a:p>
        </p:txBody>
      </p:sp>
      <p:sp>
        <p:nvSpPr>
          <p:cNvPr id="18" name="Freeform 18"/>
          <p:cNvSpPr/>
          <p:nvPr/>
        </p:nvSpPr>
        <p:spPr>
          <a:xfrm rot="-10800000">
            <a:off x="6963965" y="-924229"/>
            <a:ext cx="5282267" cy="2165729"/>
          </a:xfrm>
          <a:custGeom>
            <a:avLst/>
            <a:gdLst/>
            <a:ahLst/>
            <a:cxnLst/>
            <a:rect l="l" t="t" r="r" b="b"/>
            <a:pathLst>
              <a:path w="5282267" h="2165729">
                <a:moveTo>
                  <a:pt x="0" y="0"/>
                </a:moveTo>
                <a:lnTo>
                  <a:pt x="5282267" y="0"/>
                </a:lnTo>
                <a:lnTo>
                  <a:pt x="5282267" y="2165729"/>
                </a:lnTo>
                <a:lnTo>
                  <a:pt x="0" y="2165729"/>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US"/>
          </a:p>
        </p:txBody>
      </p:sp>
      <p:sp>
        <p:nvSpPr>
          <p:cNvPr id="19" name="Freeform 19"/>
          <p:cNvSpPr/>
          <p:nvPr/>
        </p:nvSpPr>
        <p:spPr>
          <a:xfrm flipH="1">
            <a:off x="8690951" y="2223971"/>
            <a:ext cx="906098" cy="976429"/>
          </a:xfrm>
          <a:custGeom>
            <a:avLst/>
            <a:gdLst/>
            <a:ahLst/>
            <a:cxnLst/>
            <a:rect l="l" t="t" r="r" b="b"/>
            <a:pathLst>
              <a:path w="906098" h="976429">
                <a:moveTo>
                  <a:pt x="906098" y="0"/>
                </a:moveTo>
                <a:lnTo>
                  <a:pt x="0" y="0"/>
                </a:lnTo>
                <a:lnTo>
                  <a:pt x="0" y="976429"/>
                </a:lnTo>
                <a:lnTo>
                  <a:pt x="906098" y="976429"/>
                </a:lnTo>
                <a:lnTo>
                  <a:pt x="906098" y="0"/>
                </a:lnTo>
                <a:close/>
              </a:path>
            </a:pathLst>
          </a:custGeom>
          <a:blipFill>
            <a:blip r:embed="rId22">
              <a:extLst>
                <a:ext uri="{96DAC541-7B7A-43D3-8B79-37D633B846F1}">
                  <asvg:svgBlip xmlns:asvg="http://schemas.microsoft.com/office/drawing/2016/SVG/main" r:embed="rId23"/>
                </a:ext>
              </a:extLst>
            </a:blip>
            <a:stretch>
              <a:fillRect/>
            </a:stretch>
          </a:blipFill>
          <a:ln cap="sq">
            <a:noFill/>
            <a:prstDash val="solid"/>
            <a:miter/>
          </a:ln>
        </p:spPr>
        <p:txBody>
          <a:bodyPr/>
          <a:lstStyle/>
          <a:p>
            <a:endParaRPr lang="en-US"/>
          </a:p>
        </p:txBody>
      </p:sp>
      <p:sp>
        <p:nvSpPr>
          <p:cNvPr id="20" name="Freeform 20"/>
          <p:cNvSpPr/>
          <p:nvPr/>
        </p:nvSpPr>
        <p:spPr>
          <a:xfrm>
            <a:off x="11165865" y="4946051"/>
            <a:ext cx="879329" cy="394899"/>
          </a:xfrm>
          <a:custGeom>
            <a:avLst/>
            <a:gdLst/>
            <a:ahLst/>
            <a:cxnLst/>
            <a:rect l="l" t="t" r="r" b="b"/>
            <a:pathLst>
              <a:path w="879329" h="394899">
                <a:moveTo>
                  <a:pt x="0" y="0"/>
                </a:moveTo>
                <a:lnTo>
                  <a:pt x="879329" y="0"/>
                </a:lnTo>
                <a:lnTo>
                  <a:pt x="879329" y="394898"/>
                </a:lnTo>
                <a:lnTo>
                  <a:pt x="0" y="3948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1" name="Freeform 21"/>
          <p:cNvSpPr/>
          <p:nvPr/>
        </p:nvSpPr>
        <p:spPr>
          <a:xfrm rot="-10800000">
            <a:off x="6242806" y="4946051"/>
            <a:ext cx="879329" cy="394899"/>
          </a:xfrm>
          <a:custGeom>
            <a:avLst/>
            <a:gdLst/>
            <a:ahLst/>
            <a:cxnLst/>
            <a:rect l="l" t="t" r="r" b="b"/>
            <a:pathLst>
              <a:path w="879329" h="394899">
                <a:moveTo>
                  <a:pt x="0" y="0"/>
                </a:moveTo>
                <a:lnTo>
                  <a:pt x="879329" y="0"/>
                </a:lnTo>
                <a:lnTo>
                  <a:pt x="879329" y="394898"/>
                </a:lnTo>
                <a:lnTo>
                  <a:pt x="0" y="3948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2" name="TextBox 22"/>
          <p:cNvSpPr txBox="1"/>
          <p:nvPr/>
        </p:nvSpPr>
        <p:spPr>
          <a:xfrm>
            <a:off x="1478154" y="1131352"/>
            <a:ext cx="3710922" cy="2245487"/>
          </a:xfrm>
          <a:prstGeom prst="rect">
            <a:avLst/>
          </a:prstGeom>
        </p:spPr>
        <p:txBody>
          <a:bodyPr lIns="0" tIns="0" rIns="0" bIns="0" rtlCol="0" anchor="t">
            <a:spAutoFit/>
          </a:bodyPr>
          <a:lstStyle/>
          <a:p>
            <a:pPr marL="0" lvl="0" indent="0" algn="ctr">
              <a:lnSpc>
                <a:spcPts val="2584"/>
              </a:lnSpc>
              <a:spcBef>
                <a:spcPct val="0"/>
              </a:spcBef>
            </a:pPr>
            <a:r>
              <a:rPr lang="en-US" sz="1700" b="1">
                <a:solidFill>
                  <a:srgbClr val="FFFFFF"/>
                </a:solidFill>
                <a:latin typeface="Canva Sans Bold"/>
                <a:ea typeface="Canva Sans Bold"/>
                <a:cs typeface="Canva Sans Bold"/>
                <a:sym typeface="Canva Sans Bold"/>
              </a:rPr>
              <a:t>Slow Down to critically think through pausing with supervisor and supervisee through exploring interactions, decisions, and emotional responses</a:t>
            </a:r>
          </a:p>
          <a:p>
            <a:pPr marL="0" lvl="0" indent="0" algn="ctr">
              <a:lnSpc>
                <a:spcPts val="2584"/>
              </a:lnSpc>
              <a:spcBef>
                <a:spcPct val="0"/>
              </a:spcBef>
            </a:pPr>
            <a:endParaRPr lang="en-US" sz="1700" b="1">
              <a:solidFill>
                <a:srgbClr val="FFFFFF"/>
              </a:solidFill>
              <a:latin typeface="Canva Sans Bold"/>
              <a:ea typeface="Canva Sans Bold"/>
              <a:cs typeface="Canva Sans Bold"/>
              <a:sym typeface="Canva Sans Bold"/>
            </a:endParaRPr>
          </a:p>
          <a:p>
            <a:pPr algn="ctr">
              <a:lnSpc>
                <a:spcPts val="2584"/>
              </a:lnSpc>
              <a:spcBef>
                <a:spcPct val="0"/>
              </a:spcBef>
            </a:pPr>
            <a:r>
              <a:rPr lang="en-US" sz="1700" b="1" u="none" strike="noStrike">
                <a:solidFill>
                  <a:srgbClr val="FFFFFF"/>
                </a:solidFill>
                <a:latin typeface="Canva Sans Bold"/>
                <a:ea typeface="Canva Sans Bold"/>
                <a:cs typeface="Canva Sans Bold"/>
                <a:sym typeface="Canva Sans Bold"/>
              </a:rPr>
              <a:t>“How did it affect me?”</a:t>
            </a:r>
          </a:p>
        </p:txBody>
      </p:sp>
      <p:sp>
        <p:nvSpPr>
          <p:cNvPr id="23" name="TextBox 23"/>
          <p:cNvSpPr txBox="1"/>
          <p:nvPr/>
        </p:nvSpPr>
        <p:spPr>
          <a:xfrm>
            <a:off x="1478154" y="4309904"/>
            <a:ext cx="3710922" cy="1921637"/>
          </a:xfrm>
          <a:prstGeom prst="rect">
            <a:avLst/>
          </a:prstGeom>
        </p:spPr>
        <p:txBody>
          <a:bodyPr lIns="0" tIns="0" rIns="0" bIns="0" rtlCol="0" anchor="t">
            <a:spAutoFit/>
          </a:bodyPr>
          <a:lstStyle/>
          <a:p>
            <a:pPr algn="ctr">
              <a:lnSpc>
                <a:spcPts val="2584"/>
              </a:lnSpc>
            </a:pPr>
            <a:r>
              <a:rPr lang="en-US" sz="1700" b="1">
                <a:solidFill>
                  <a:srgbClr val="FFFFFF"/>
                </a:solidFill>
                <a:latin typeface="Canva Sans Bold"/>
                <a:ea typeface="Canva Sans Bold"/>
                <a:cs typeface="Canva Sans Bold"/>
                <a:sym typeface="Canva Sans Bold"/>
              </a:rPr>
              <a:t>Exploring self in the work through examining one’s own values, experiences, emotions </a:t>
            </a:r>
          </a:p>
          <a:p>
            <a:pPr algn="ctr">
              <a:lnSpc>
                <a:spcPts val="2584"/>
              </a:lnSpc>
            </a:pPr>
            <a:endParaRPr lang="en-US" sz="1700" b="1">
              <a:solidFill>
                <a:srgbClr val="FFFFFF"/>
              </a:solidFill>
              <a:latin typeface="Canva Sans Bold"/>
              <a:ea typeface="Canva Sans Bold"/>
              <a:cs typeface="Canva Sans Bold"/>
              <a:sym typeface="Canva Sans Bold"/>
            </a:endParaRPr>
          </a:p>
          <a:p>
            <a:pPr marL="0" lvl="0" indent="0" algn="ctr">
              <a:lnSpc>
                <a:spcPts val="2584"/>
              </a:lnSpc>
              <a:spcBef>
                <a:spcPct val="0"/>
              </a:spcBef>
            </a:pPr>
            <a:r>
              <a:rPr lang="en-US" sz="1700" b="1">
                <a:solidFill>
                  <a:srgbClr val="FFFFFF"/>
                </a:solidFill>
                <a:latin typeface="Canva Sans Bold"/>
                <a:ea typeface="Canva Sans Bold"/>
                <a:cs typeface="Canva Sans Bold"/>
                <a:sym typeface="Canva Sans Bold"/>
              </a:rPr>
              <a:t>“What am I bringing to the interaction?”</a:t>
            </a:r>
          </a:p>
        </p:txBody>
      </p:sp>
      <p:sp>
        <p:nvSpPr>
          <p:cNvPr id="24" name="TextBox 24"/>
          <p:cNvSpPr txBox="1"/>
          <p:nvPr/>
        </p:nvSpPr>
        <p:spPr>
          <a:xfrm>
            <a:off x="1478154" y="7353237"/>
            <a:ext cx="3710922" cy="1273937"/>
          </a:xfrm>
          <a:prstGeom prst="rect">
            <a:avLst/>
          </a:prstGeom>
        </p:spPr>
        <p:txBody>
          <a:bodyPr lIns="0" tIns="0" rIns="0" bIns="0" rtlCol="0" anchor="t">
            <a:spAutoFit/>
          </a:bodyPr>
          <a:lstStyle/>
          <a:p>
            <a:pPr marL="367031" lvl="1" indent="-183515" algn="ctr">
              <a:lnSpc>
                <a:spcPts val="2584"/>
              </a:lnSpc>
              <a:buFont typeface="Arial"/>
              <a:buChar char="•"/>
            </a:pPr>
            <a:r>
              <a:rPr lang="en-US" sz="1700" b="1">
                <a:solidFill>
                  <a:srgbClr val="FFFFFF"/>
                </a:solidFill>
                <a:latin typeface="Canva Sans Bold"/>
                <a:ea typeface="Canva Sans Bold"/>
                <a:cs typeface="Canva Sans Bold"/>
                <a:sym typeface="Canva Sans Bold"/>
              </a:rPr>
              <a:t>This parallel process reinforces attunement, containment, and relational safety.</a:t>
            </a:r>
          </a:p>
          <a:p>
            <a:pPr algn="ctr">
              <a:lnSpc>
                <a:spcPts val="2584"/>
              </a:lnSpc>
              <a:spcBef>
                <a:spcPct val="0"/>
              </a:spcBef>
            </a:pPr>
            <a:endParaRPr lang="en-US" sz="1700" b="1">
              <a:solidFill>
                <a:srgbClr val="FFFFFF"/>
              </a:solidFill>
              <a:latin typeface="Canva Sans Bold"/>
              <a:ea typeface="Canva Sans Bold"/>
              <a:cs typeface="Canva Sans Bold"/>
              <a:sym typeface="Canva Sans Bold"/>
            </a:endParaRPr>
          </a:p>
        </p:txBody>
      </p:sp>
      <p:sp>
        <p:nvSpPr>
          <p:cNvPr id="25" name="TextBox 25"/>
          <p:cNvSpPr txBox="1"/>
          <p:nvPr/>
        </p:nvSpPr>
        <p:spPr>
          <a:xfrm>
            <a:off x="13098924" y="1288351"/>
            <a:ext cx="3710922" cy="1273937"/>
          </a:xfrm>
          <a:prstGeom prst="rect">
            <a:avLst/>
          </a:prstGeom>
        </p:spPr>
        <p:txBody>
          <a:bodyPr lIns="0" tIns="0" rIns="0" bIns="0" rtlCol="0" anchor="t">
            <a:spAutoFit/>
          </a:bodyPr>
          <a:lstStyle/>
          <a:p>
            <a:pPr marL="367031" lvl="1" indent="-183515" algn="ctr">
              <a:lnSpc>
                <a:spcPts val="2584"/>
              </a:lnSpc>
              <a:spcBef>
                <a:spcPct val="0"/>
              </a:spcBef>
              <a:buFont typeface="Arial"/>
              <a:buChar char="•"/>
            </a:pPr>
            <a:r>
              <a:rPr lang="en-US" sz="1700" b="1">
                <a:solidFill>
                  <a:srgbClr val="FFFFFF"/>
                </a:solidFill>
                <a:latin typeface="Canva Sans Bold"/>
                <a:ea typeface="Canva Sans Bold"/>
                <a:cs typeface="Canva Sans Bold"/>
                <a:sym typeface="Canva Sans Bold"/>
              </a:rPr>
              <a:t>It mirrors trauma-informed practice: safety, trust, and emotional regulation are practiced, not just taught.</a:t>
            </a:r>
          </a:p>
        </p:txBody>
      </p:sp>
      <p:sp>
        <p:nvSpPr>
          <p:cNvPr id="26" name="TextBox 26"/>
          <p:cNvSpPr txBox="1"/>
          <p:nvPr/>
        </p:nvSpPr>
        <p:spPr>
          <a:xfrm>
            <a:off x="13098924" y="4309904"/>
            <a:ext cx="3710922" cy="2245487"/>
          </a:xfrm>
          <a:prstGeom prst="rect">
            <a:avLst/>
          </a:prstGeom>
        </p:spPr>
        <p:txBody>
          <a:bodyPr lIns="0" tIns="0" rIns="0" bIns="0" rtlCol="0" anchor="t">
            <a:spAutoFit/>
          </a:bodyPr>
          <a:lstStyle/>
          <a:p>
            <a:pPr algn="ctr">
              <a:lnSpc>
                <a:spcPts val="2584"/>
              </a:lnSpc>
            </a:pPr>
            <a:r>
              <a:rPr lang="en-US" sz="1700" b="1">
                <a:solidFill>
                  <a:srgbClr val="FFFFFF"/>
                </a:solidFill>
                <a:latin typeface="Canva Sans Bold"/>
                <a:ea typeface="Canva Sans Bold"/>
                <a:cs typeface="Canva Sans Bold"/>
                <a:sym typeface="Canva Sans Bold"/>
              </a:rPr>
              <a:t>•Encourages non-defensive exploration of mistakes and successes</a:t>
            </a:r>
          </a:p>
          <a:p>
            <a:pPr algn="ctr">
              <a:lnSpc>
                <a:spcPts val="2584"/>
              </a:lnSpc>
            </a:pPr>
            <a:endParaRPr lang="en-US" sz="1700" b="1">
              <a:solidFill>
                <a:srgbClr val="FFFFFF"/>
              </a:solidFill>
              <a:latin typeface="Canva Sans Bold"/>
              <a:ea typeface="Canva Sans Bold"/>
              <a:cs typeface="Canva Sans Bold"/>
              <a:sym typeface="Canva Sans Bold"/>
            </a:endParaRPr>
          </a:p>
          <a:p>
            <a:pPr marL="0" lvl="0" indent="0" algn="ctr">
              <a:lnSpc>
                <a:spcPts val="2584"/>
              </a:lnSpc>
              <a:spcBef>
                <a:spcPct val="0"/>
              </a:spcBef>
            </a:pPr>
            <a:r>
              <a:rPr lang="en-US" sz="1700" b="1">
                <a:solidFill>
                  <a:srgbClr val="FFFFFF"/>
                </a:solidFill>
                <a:latin typeface="Canva Sans Bold"/>
                <a:ea typeface="Canva Sans Bold"/>
                <a:cs typeface="Canva Sans Bold"/>
                <a:sym typeface="Canva Sans Bold"/>
              </a:rPr>
              <a:t>“Why does this dynamic feel so hard to manage?”</a:t>
            </a:r>
          </a:p>
          <a:p>
            <a:pPr marL="0" lvl="0" indent="0" algn="ctr">
              <a:lnSpc>
                <a:spcPts val="2584"/>
              </a:lnSpc>
              <a:spcBef>
                <a:spcPct val="0"/>
              </a:spcBef>
            </a:pPr>
            <a:endParaRPr lang="en-US" sz="1700" b="1">
              <a:solidFill>
                <a:srgbClr val="FFFFFF"/>
              </a:solidFill>
              <a:latin typeface="Canva Sans Bold"/>
              <a:ea typeface="Canva Sans Bold"/>
              <a:cs typeface="Canva Sans Bold"/>
              <a:sym typeface="Canva Sans Bold"/>
            </a:endParaRPr>
          </a:p>
        </p:txBody>
      </p:sp>
      <p:sp>
        <p:nvSpPr>
          <p:cNvPr id="27" name="TextBox 27"/>
          <p:cNvSpPr txBox="1"/>
          <p:nvPr/>
        </p:nvSpPr>
        <p:spPr>
          <a:xfrm>
            <a:off x="13101524" y="7353237"/>
            <a:ext cx="3710922" cy="1921637"/>
          </a:xfrm>
          <a:prstGeom prst="rect">
            <a:avLst/>
          </a:prstGeom>
        </p:spPr>
        <p:txBody>
          <a:bodyPr lIns="0" tIns="0" rIns="0" bIns="0" rtlCol="0" anchor="t">
            <a:spAutoFit/>
          </a:bodyPr>
          <a:lstStyle/>
          <a:p>
            <a:pPr algn="ctr">
              <a:lnSpc>
                <a:spcPts val="2584"/>
              </a:lnSpc>
            </a:pPr>
            <a:r>
              <a:rPr lang="en-US" sz="1700" b="1">
                <a:solidFill>
                  <a:srgbClr val="FFFFFF"/>
                </a:solidFill>
                <a:latin typeface="Canva Sans Bold"/>
                <a:ea typeface="Canva Sans Bold"/>
                <a:cs typeface="Canva Sans Bold"/>
                <a:sym typeface="Canva Sans Bold"/>
              </a:rPr>
              <a:t>Tools: </a:t>
            </a:r>
          </a:p>
          <a:p>
            <a:pPr marL="367031" lvl="1" indent="-183515" algn="l">
              <a:lnSpc>
                <a:spcPts val="2584"/>
              </a:lnSpc>
              <a:buFont typeface="Arial"/>
              <a:buChar char="•"/>
            </a:pPr>
            <a:r>
              <a:rPr lang="en-US" sz="1700" b="1">
                <a:solidFill>
                  <a:srgbClr val="FFFFFF"/>
                </a:solidFill>
                <a:latin typeface="Canva Sans Bold"/>
                <a:ea typeface="Canva Sans Bold"/>
                <a:cs typeface="Canva Sans Bold"/>
                <a:sym typeface="Canva Sans Bold"/>
              </a:rPr>
              <a:t>Supervision Forms, </a:t>
            </a:r>
          </a:p>
          <a:p>
            <a:pPr marL="367031" lvl="1" indent="-183515" algn="l">
              <a:lnSpc>
                <a:spcPts val="2584"/>
              </a:lnSpc>
              <a:buFont typeface="Arial"/>
              <a:buChar char="•"/>
            </a:pPr>
            <a:r>
              <a:rPr lang="en-US" sz="1700" b="1">
                <a:solidFill>
                  <a:srgbClr val="FFFFFF"/>
                </a:solidFill>
                <a:latin typeface="Canva Sans Bold"/>
                <a:ea typeface="Canva Sans Bold"/>
                <a:cs typeface="Canva Sans Bold"/>
                <a:sym typeface="Canva Sans Bold"/>
              </a:rPr>
              <a:t>Open-Ended Questions,</a:t>
            </a:r>
          </a:p>
          <a:p>
            <a:pPr marL="367031" lvl="1" indent="-183515" algn="l">
              <a:lnSpc>
                <a:spcPts val="2584"/>
              </a:lnSpc>
              <a:buFont typeface="Arial"/>
              <a:buChar char="•"/>
            </a:pPr>
            <a:r>
              <a:rPr lang="en-US" sz="1700" b="1">
                <a:solidFill>
                  <a:srgbClr val="FFFFFF"/>
                </a:solidFill>
                <a:latin typeface="Canva Sans Bold"/>
                <a:ea typeface="Canva Sans Bold"/>
                <a:cs typeface="Canva Sans Bold"/>
                <a:sym typeface="Canva Sans Bold"/>
              </a:rPr>
              <a:t>Self Care Plans</a:t>
            </a:r>
          </a:p>
          <a:p>
            <a:pPr marL="367031" lvl="1" indent="-183515" algn="l">
              <a:lnSpc>
                <a:spcPts val="2584"/>
              </a:lnSpc>
              <a:buFont typeface="Arial"/>
              <a:buChar char="•"/>
            </a:pPr>
            <a:r>
              <a:rPr lang="en-US" sz="1700" b="1">
                <a:solidFill>
                  <a:srgbClr val="FFFFFF"/>
                </a:solidFill>
                <a:latin typeface="Canva Sans Bold"/>
                <a:ea typeface="Canva Sans Bold"/>
                <a:cs typeface="Canva Sans Bold"/>
                <a:sym typeface="Canva Sans Bold"/>
              </a:rPr>
              <a:t>Feedback loops</a:t>
            </a:r>
          </a:p>
          <a:p>
            <a:pPr marL="0" lvl="0" indent="0" algn="ctr">
              <a:lnSpc>
                <a:spcPts val="2584"/>
              </a:lnSpc>
              <a:spcBef>
                <a:spcPct val="0"/>
              </a:spcBef>
            </a:pPr>
            <a:endParaRPr lang="en-US" sz="1700" b="1">
              <a:solidFill>
                <a:srgbClr val="FFFFFF"/>
              </a:solidFill>
              <a:latin typeface="Canva Sans Bold"/>
              <a:ea typeface="Canva Sans Bold"/>
              <a:cs typeface="Canva Sans Bold"/>
              <a:sym typeface="Canva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sp>
        <p:nvSpPr>
          <p:cNvPr id="3" name="AutoShape 3"/>
          <p:cNvSpPr/>
          <p:nvPr/>
        </p:nvSpPr>
        <p:spPr>
          <a:xfrm>
            <a:off x="1728006" y="4799996"/>
            <a:ext cx="7052113" cy="1870734"/>
          </a:xfrm>
          <a:prstGeom prst="rect">
            <a:avLst/>
          </a:prstGeom>
          <a:solidFill>
            <a:srgbClr val="52BFAA"/>
          </a:solidFill>
        </p:spPr>
        <p:txBody>
          <a:bodyPr/>
          <a:lstStyle/>
          <a:p>
            <a:endParaRPr lang="en-US"/>
          </a:p>
        </p:txBody>
      </p:sp>
      <p:sp>
        <p:nvSpPr>
          <p:cNvPr id="4" name="AutoShape 4"/>
          <p:cNvSpPr/>
          <p:nvPr/>
        </p:nvSpPr>
        <p:spPr>
          <a:xfrm>
            <a:off x="1581125" y="4653115"/>
            <a:ext cx="7052113" cy="1870734"/>
          </a:xfrm>
          <a:prstGeom prst="rect">
            <a:avLst/>
          </a:prstGeom>
          <a:solidFill>
            <a:srgbClr val="FFFFFF"/>
          </a:solidFill>
        </p:spPr>
        <p:txBody>
          <a:bodyPr/>
          <a:lstStyle/>
          <a:p>
            <a:endParaRPr lang="en-US"/>
          </a:p>
        </p:txBody>
      </p:sp>
      <p:sp>
        <p:nvSpPr>
          <p:cNvPr id="5" name="Freeform 5"/>
          <p:cNvSpPr/>
          <p:nvPr/>
        </p:nvSpPr>
        <p:spPr>
          <a:xfrm>
            <a:off x="2040433" y="5040209"/>
            <a:ext cx="1096546" cy="1096546"/>
          </a:xfrm>
          <a:custGeom>
            <a:avLst/>
            <a:gdLst/>
            <a:ahLst/>
            <a:cxnLst/>
            <a:rect l="l" t="t" r="r" b="b"/>
            <a:pathLst>
              <a:path w="1096546" h="1096546">
                <a:moveTo>
                  <a:pt x="0" y="0"/>
                </a:moveTo>
                <a:lnTo>
                  <a:pt x="1096545" y="0"/>
                </a:lnTo>
                <a:lnTo>
                  <a:pt x="1096545" y="1096546"/>
                </a:lnTo>
                <a:lnTo>
                  <a:pt x="0" y="109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AutoShape 6"/>
          <p:cNvSpPr/>
          <p:nvPr/>
        </p:nvSpPr>
        <p:spPr>
          <a:xfrm>
            <a:off x="1717514" y="7387566"/>
            <a:ext cx="7052113" cy="1870734"/>
          </a:xfrm>
          <a:prstGeom prst="rect">
            <a:avLst/>
          </a:prstGeom>
          <a:solidFill>
            <a:srgbClr val="52BFAA"/>
          </a:solidFill>
        </p:spPr>
        <p:txBody>
          <a:bodyPr/>
          <a:lstStyle/>
          <a:p>
            <a:endParaRPr lang="en-US"/>
          </a:p>
        </p:txBody>
      </p:sp>
      <p:sp>
        <p:nvSpPr>
          <p:cNvPr id="7" name="AutoShape 7"/>
          <p:cNvSpPr/>
          <p:nvPr/>
        </p:nvSpPr>
        <p:spPr>
          <a:xfrm>
            <a:off x="1570633" y="7240685"/>
            <a:ext cx="7052113" cy="1870734"/>
          </a:xfrm>
          <a:prstGeom prst="rect">
            <a:avLst/>
          </a:prstGeom>
          <a:solidFill>
            <a:srgbClr val="FFFFFF"/>
          </a:solidFill>
        </p:spPr>
        <p:txBody>
          <a:bodyPr/>
          <a:lstStyle/>
          <a:p>
            <a:endParaRPr lang="en-US"/>
          </a:p>
        </p:txBody>
      </p:sp>
      <p:sp>
        <p:nvSpPr>
          <p:cNvPr id="8" name="Freeform 8"/>
          <p:cNvSpPr/>
          <p:nvPr/>
        </p:nvSpPr>
        <p:spPr>
          <a:xfrm rot="-10800000">
            <a:off x="2029940" y="7627779"/>
            <a:ext cx="1096546" cy="1096546"/>
          </a:xfrm>
          <a:custGeom>
            <a:avLst/>
            <a:gdLst/>
            <a:ahLst/>
            <a:cxnLst/>
            <a:rect l="l" t="t" r="r" b="b"/>
            <a:pathLst>
              <a:path w="1096546" h="1096546">
                <a:moveTo>
                  <a:pt x="0" y="0"/>
                </a:moveTo>
                <a:lnTo>
                  <a:pt x="1096546" y="0"/>
                </a:lnTo>
                <a:lnTo>
                  <a:pt x="1096546" y="1096546"/>
                </a:lnTo>
                <a:lnTo>
                  <a:pt x="0" y="109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AutoShape 9"/>
          <p:cNvSpPr/>
          <p:nvPr/>
        </p:nvSpPr>
        <p:spPr>
          <a:xfrm>
            <a:off x="9665254" y="4799996"/>
            <a:ext cx="7052113" cy="1870734"/>
          </a:xfrm>
          <a:prstGeom prst="rect">
            <a:avLst/>
          </a:prstGeom>
          <a:solidFill>
            <a:srgbClr val="52BFAA"/>
          </a:solidFill>
        </p:spPr>
        <p:txBody>
          <a:bodyPr/>
          <a:lstStyle/>
          <a:p>
            <a:endParaRPr lang="en-US"/>
          </a:p>
        </p:txBody>
      </p:sp>
      <p:sp>
        <p:nvSpPr>
          <p:cNvPr id="10" name="AutoShape 10"/>
          <p:cNvSpPr/>
          <p:nvPr/>
        </p:nvSpPr>
        <p:spPr>
          <a:xfrm>
            <a:off x="9518373" y="4653115"/>
            <a:ext cx="7052113" cy="1870734"/>
          </a:xfrm>
          <a:prstGeom prst="rect">
            <a:avLst/>
          </a:prstGeom>
          <a:solidFill>
            <a:srgbClr val="FFFFFF"/>
          </a:solidFill>
        </p:spPr>
        <p:txBody>
          <a:bodyPr/>
          <a:lstStyle/>
          <a:p>
            <a:endParaRPr lang="en-US"/>
          </a:p>
        </p:txBody>
      </p:sp>
      <p:sp>
        <p:nvSpPr>
          <p:cNvPr id="11" name="Freeform 11"/>
          <p:cNvSpPr/>
          <p:nvPr/>
        </p:nvSpPr>
        <p:spPr>
          <a:xfrm rot="-5400000">
            <a:off x="9977681" y="5040209"/>
            <a:ext cx="1096546" cy="1096546"/>
          </a:xfrm>
          <a:custGeom>
            <a:avLst/>
            <a:gdLst/>
            <a:ahLst/>
            <a:cxnLst/>
            <a:rect l="l" t="t" r="r" b="b"/>
            <a:pathLst>
              <a:path w="1096546" h="1096546">
                <a:moveTo>
                  <a:pt x="0" y="0"/>
                </a:moveTo>
                <a:lnTo>
                  <a:pt x="1096545" y="0"/>
                </a:lnTo>
                <a:lnTo>
                  <a:pt x="1096545" y="1096546"/>
                </a:lnTo>
                <a:lnTo>
                  <a:pt x="0" y="109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AutoShape 12"/>
          <p:cNvSpPr/>
          <p:nvPr/>
        </p:nvSpPr>
        <p:spPr>
          <a:xfrm>
            <a:off x="9654762" y="7387566"/>
            <a:ext cx="7052113" cy="1870734"/>
          </a:xfrm>
          <a:prstGeom prst="rect">
            <a:avLst/>
          </a:prstGeom>
          <a:solidFill>
            <a:srgbClr val="52BFAA"/>
          </a:solidFill>
        </p:spPr>
        <p:txBody>
          <a:bodyPr/>
          <a:lstStyle/>
          <a:p>
            <a:endParaRPr lang="en-US"/>
          </a:p>
        </p:txBody>
      </p:sp>
      <p:sp>
        <p:nvSpPr>
          <p:cNvPr id="13" name="AutoShape 13"/>
          <p:cNvSpPr/>
          <p:nvPr/>
        </p:nvSpPr>
        <p:spPr>
          <a:xfrm>
            <a:off x="9507881" y="7240685"/>
            <a:ext cx="7052113" cy="1870734"/>
          </a:xfrm>
          <a:prstGeom prst="rect">
            <a:avLst/>
          </a:prstGeom>
          <a:solidFill>
            <a:srgbClr val="FFFFFF"/>
          </a:solidFill>
        </p:spPr>
        <p:txBody>
          <a:bodyPr/>
          <a:lstStyle/>
          <a:p>
            <a:endParaRPr lang="en-US"/>
          </a:p>
        </p:txBody>
      </p:sp>
      <p:sp>
        <p:nvSpPr>
          <p:cNvPr id="14" name="Freeform 14"/>
          <p:cNvSpPr/>
          <p:nvPr/>
        </p:nvSpPr>
        <p:spPr>
          <a:xfrm rot="5400000">
            <a:off x="9967188" y="7627779"/>
            <a:ext cx="1096546" cy="1096546"/>
          </a:xfrm>
          <a:custGeom>
            <a:avLst/>
            <a:gdLst/>
            <a:ahLst/>
            <a:cxnLst/>
            <a:rect l="l" t="t" r="r" b="b"/>
            <a:pathLst>
              <a:path w="1096546" h="1096546">
                <a:moveTo>
                  <a:pt x="0" y="0"/>
                </a:moveTo>
                <a:lnTo>
                  <a:pt x="1096546" y="0"/>
                </a:lnTo>
                <a:lnTo>
                  <a:pt x="1096546" y="1096546"/>
                </a:lnTo>
                <a:lnTo>
                  <a:pt x="0" y="1096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1570633" y="1479622"/>
            <a:ext cx="11096534" cy="1215389"/>
          </a:xfrm>
          <a:prstGeom prst="rect">
            <a:avLst/>
          </a:prstGeom>
        </p:spPr>
        <p:txBody>
          <a:bodyPr lIns="0" tIns="0" rIns="0" bIns="0" rtlCol="0" anchor="t">
            <a:spAutoFit/>
          </a:bodyPr>
          <a:lstStyle/>
          <a:p>
            <a:pPr marL="0" lvl="0" indent="0" algn="l">
              <a:lnSpc>
                <a:spcPts val="7664"/>
              </a:lnSpc>
            </a:pPr>
            <a:r>
              <a:rPr lang="en-US" sz="7299" spc="-437">
                <a:solidFill>
                  <a:srgbClr val="0B4E7C"/>
                </a:solidFill>
                <a:latin typeface="Rustic Printed"/>
                <a:ea typeface="Rustic Printed"/>
                <a:cs typeface="Rustic Printed"/>
                <a:sym typeface="Rustic Printed"/>
              </a:rPr>
              <a:t>CHALLENGES IN SUPERVISION</a:t>
            </a:r>
          </a:p>
        </p:txBody>
      </p:sp>
      <p:grpSp>
        <p:nvGrpSpPr>
          <p:cNvPr id="16" name="Group 16"/>
          <p:cNvGrpSpPr/>
          <p:nvPr/>
        </p:nvGrpSpPr>
        <p:grpSpPr>
          <a:xfrm>
            <a:off x="14462680" y="1028700"/>
            <a:ext cx="2254687" cy="2303488"/>
            <a:chOff x="0" y="0"/>
            <a:chExt cx="3006249" cy="3071317"/>
          </a:xfrm>
        </p:grpSpPr>
        <p:sp>
          <p:nvSpPr>
            <p:cNvPr id="17" name="Freeform 17"/>
            <p:cNvSpPr/>
            <p:nvPr/>
          </p:nvSpPr>
          <p:spPr>
            <a:xfrm>
              <a:off x="0" y="0"/>
              <a:ext cx="3006249" cy="2194562"/>
            </a:xfrm>
            <a:custGeom>
              <a:avLst/>
              <a:gdLst/>
              <a:ahLst/>
              <a:cxnLst/>
              <a:rect l="l" t="t" r="r" b="b"/>
              <a:pathLst>
                <a:path w="3006249" h="2194562">
                  <a:moveTo>
                    <a:pt x="0" y="0"/>
                  </a:moveTo>
                  <a:lnTo>
                    <a:pt x="3006249" y="0"/>
                  </a:lnTo>
                  <a:lnTo>
                    <a:pt x="3006249" y="2194562"/>
                  </a:lnTo>
                  <a:lnTo>
                    <a:pt x="0" y="21945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8" name="Group 18"/>
            <p:cNvGrpSpPr>
              <a:grpSpLocks noChangeAspect="1"/>
            </p:cNvGrpSpPr>
            <p:nvPr/>
          </p:nvGrpSpPr>
          <p:grpSpPr>
            <a:xfrm>
              <a:off x="2129495" y="2194562"/>
              <a:ext cx="876755" cy="876755"/>
              <a:chOff x="1371600" y="6705600"/>
              <a:chExt cx="10972800" cy="10972800"/>
            </a:xfrm>
          </p:grpSpPr>
          <p:sp>
            <p:nvSpPr>
              <p:cNvPr id="19" name="Freeform 19"/>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52BFAA"/>
              </a:solidFill>
            </p:spPr>
            <p:txBody>
              <a:bodyPr/>
              <a:lstStyle/>
              <a:p>
                <a:endParaRPr lang="en-US"/>
              </a:p>
            </p:txBody>
          </p:sp>
        </p:grpSp>
      </p:grpSp>
      <p:sp>
        <p:nvSpPr>
          <p:cNvPr id="20" name="TextBox 20"/>
          <p:cNvSpPr txBox="1"/>
          <p:nvPr/>
        </p:nvSpPr>
        <p:spPr>
          <a:xfrm>
            <a:off x="3136978" y="5038199"/>
            <a:ext cx="4945632" cy="1129142"/>
          </a:xfrm>
          <a:prstGeom prst="rect">
            <a:avLst/>
          </a:prstGeom>
        </p:spPr>
        <p:txBody>
          <a:bodyPr lIns="0" tIns="0" rIns="0" bIns="0" rtlCol="0" anchor="t">
            <a:spAutoFit/>
          </a:bodyPr>
          <a:lstStyle/>
          <a:p>
            <a:pPr marL="0" lvl="0" indent="0" algn="l">
              <a:lnSpc>
                <a:spcPts val="2701"/>
              </a:lnSpc>
            </a:pPr>
            <a:r>
              <a:rPr lang="en-US" sz="2572" spc="154">
                <a:solidFill>
                  <a:srgbClr val="0B4E7C"/>
                </a:solidFill>
                <a:latin typeface="Canva Sans"/>
                <a:ea typeface="Canva Sans"/>
                <a:cs typeface="Canva Sans"/>
                <a:sym typeface="Canva Sans"/>
              </a:rPr>
              <a:t>Vulnerability</a:t>
            </a:r>
          </a:p>
          <a:p>
            <a:pPr algn="l">
              <a:lnSpc>
                <a:spcPts val="2071"/>
              </a:lnSpc>
            </a:pPr>
            <a:r>
              <a:rPr lang="en-US" sz="1972" spc="118">
                <a:solidFill>
                  <a:srgbClr val="0B4E7C"/>
                </a:solidFill>
                <a:latin typeface="Canva Sans"/>
                <a:ea typeface="Canva Sans"/>
                <a:cs typeface="Canva Sans"/>
                <a:sym typeface="Canva Sans"/>
              </a:rPr>
              <a:t>You are not expected to have all the answers. Embrace the student role. </a:t>
            </a:r>
          </a:p>
          <a:p>
            <a:pPr algn="l">
              <a:lnSpc>
                <a:spcPts val="2071"/>
              </a:lnSpc>
            </a:pPr>
            <a:r>
              <a:rPr lang="en-US" sz="1972" spc="118">
                <a:solidFill>
                  <a:srgbClr val="0B4E7C"/>
                </a:solidFill>
                <a:latin typeface="Canva Sans"/>
                <a:ea typeface="Canva Sans"/>
                <a:cs typeface="Canva Sans"/>
                <a:sym typeface="Canva Sans"/>
              </a:rPr>
              <a:t>Share successes and challenges </a:t>
            </a:r>
          </a:p>
        </p:txBody>
      </p:sp>
      <p:sp>
        <p:nvSpPr>
          <p:cNvPr id="21" name="TextBox 21"/>
          <p:cNvSpPr txBox="1"/>
          <p:nvPr/>
        </p:nvSpPr>
        <p:spPr>
          <a:xfrm>
            <a:off x="11193849" y="4856272"/>
            <a:ext cx="4908811" cy="1502522"/>
          </a:xfrm>
          <a:prstGeom prst="rect">
            <a:avLst/>
          </a:prstGeom>
        </p:spPr>
        <p:txBody>
          <a:bodyPr lIns="0" tIns="0" rIns="0" bIns="0" rtlCol="0" anchor="t">
            <a:spAutoFit/>
          </a:bodyPr>
          <a:lstStyle/>
          <a:p>
            <a:pPr marL="0" lvl="0" indent="0" algn="l">
              <a:lnSpc>
                <a:spcPts val="2911"/>
              </a:lnSpc>
            </a:pPr>
            <a:r>
              <a:rPr lang="en-US" sz="2772" spc="166">
                <a:solidFill>
                  <a:srgbClr val="0B4E7C"/>
                </a:solidFill>
                <a:latin typeface="Canva Sans"/>
                <a:ea typeface="Canva Sans"/>
                <a:cs typeface="Canva Sans"/>
                <a:sym typeface="Canva Sans"/>
              </a:rPr>
              <a:t>Embracing the Learning Process</a:t>
            </a:r>
          </a:p>
          <a:p>
            <a:pPr algn="l">
              <a:lnSpc>
                <a:spcPts val="2071"/>
              </a:lnSpc>
            </a:pPr>
            <a:r>
              <a:rPr lang="en-US" sz="1972" spc="118">
                <a:solidFill>
                  <a:srgbClr val="0B4E7C"/>
                </a:solidFill>
                <a:latin typeface="Canva Sans"/>
                <a:ea typeface="Canva Sans"/>
                <a:cs typeface="Canva Sans"/>
                <a:sym typeface="Canva Sans"/>
              </a:rPr>
              <a:t>There is always something to learn, even if the learning is not what was expected.</a:t>
            </a:r>
          </a:p>
        </p:txBody>
      </p:sp>
      <p:sp>
        <p:nvSpPr>
          <p:cNvPr id="22" name="TextBox 22"/>
          <p:cNvSpPr txBox="1"/>
          <p:nvPr/>
        </p:nvSpPr>
        <p:spPr>
          <a:xfrm>
            <a:off x="3126486" y="7496229"/>
            <a:ext cx="4956124" cy="1397747"/>
          </a:xfrm>
          <a:prstGeom prst="rect">
            <a:avLst/>
          </a:prstGeom>
        </p:spPr>
        <p:txBody>
          <a:bodyPr lIns="0" tIns="0" rIns="0" bIns="0" rtlCol="0" anchor="t">
            <a:spAutoFit/>
          </a:bodyPr>
          <a:lstStyle/>
          <a:p>
            <a:pPr marL="0" lvl="0" indent="0" algn="l">
              <a:lnSpc>
                <a:spcPts val="2911"/>
              </a:lnSpc>
            </a:pPr>
            <a:r>
              <a:rPr lang="en-US" sz="2772" spc="166">
                <a:solidFill>
                  <a:srgbClr val="0B4E7C"/>
                </a:solidFill>
                <a:latin typeface="Canva Sans"/>
                <a:ea typeface="Canva Sans"/>
                <a:cs typeface="Canva Sans"/>
                <a:sym typeface="Canva Sans"/>
              </a:rPr>
              <a:t>Relationship</a:t>
            </a:r>
          </a:p>
          <a:p>
            <a:pPr algn="l">
              <a:lnSpc>
                <a:spcPts val="2071"/>
              </a:lnSpc>
            </a:pPr>
            <a:r>
              <a:rPr lang="en-US" sz="1972" spc="118">
                <a:solidFill>
                  <a:srgbClr val="0B4E7C"/>
                </a:solidFill>
                <a:latin typeface="Canva Sans"/>
                <a:ea typeface="Canva Sans"/>
                <a:cs typeface="Canva Sans"/>
                <a:sym typeface="Canva Sans"/>
              </a:rPr>
              <a:t>Partnership of TRUST. Supervison styles may differ. Learning styles may differ. </a:t>
            </a:r>
          </a:p>
          <a:p>
            <a:pPr algn="l">
              <a:lnSpc>
                <a:spcPts val="2071"/>
              </a:lnSpc>
            </a:pPr>
            <a:endParaRPr lang="en-US" sz="1972" spc="118">
              <a:solidFill>
                <a:srgbClr val="0B4E7C"/>
              </a:solidFill>
              <a:latin typeface="Canva Sans"/>
              <a:ea typeface="Canva Sans"/>
              <a:cs typeface="Canva Sans"/>
              <a:sym typeface="Canva Sans"/>
            </a:endParaRPr>
          </a:p>
        </p:txBody>
      </p:sp>
      <p:sp>
        <p:nvSpPr>
          <p:cNvPr id="23" name="TextBox 23"/>
          <p:cNvSpPr txBox="1"/>
          <p:nvPr/>
        </p:nvSpPr>
        <p:spPr>
          <a:xfrm>
            <a:off x="11193849" y="7496229"/>
            <a:ext cx="4908811" cy="1397747"/>
          </a:xfrm>
          <a:prstGeom prst="rect">
            <a:avLst/>
          </a:prstGeom>
        </p:spPr>
        <p:txBody>
          <a:bodyPr lIns="0" tIns="0" rIns="0" bIns="0" rtlCol="0" anchor="t">
            <a:spAutoFit/>
          </a:bodyPr>
          <a:lstStyle/>
          <a:p>
            <a:pPr marL="0" lvl="0" indent="0" algn="l">
              <a:lnSpc>
                <a:spcPts val="2911"/>
              </a:lnSpc>
            </a:pPr>
            <a:r>
              <a:rPr lang="en-US" sz="2772" spc="166">
                <a:solidFill>
                  <a:srgbClr val="0B4E7C"/>
                </a:solidFill>
                <a:latin typeface="Canva Sans"/>
                <a:ea typeface="Canva Sans"/>
                <a:cs typeface="Canva Sans"/>
                <a:sym typeface="Canva Sans"/>
              </a:rPr>
              <a:t>Preparedness</a:t>
            </a:r>
          </a:p>
          <a:p>
            <a:pPr marL="0" lvl="0" indent="0" algn="l">
              <a:lnSpc>
                <a:spcPts val="2071"/>
              </a:lnSpc>
            </a:pPr>
            <a:r>
              <a:rPr lang="en-US" sz="1972" spc="118">
                <a:solidFill>
                  <a:srgbClr val="0B4E7C"/>
                </a:solidFill>
                <a:latin typeface="Canva Sans"/>
                <a:ea typeface="Canva Sans"/>
                <a:cs typeface="Canva Sans"/>
                <a:sym typeface="Canva Sans"/>
              </a:rPr>
              <a:t>How can you make the most of supervision? What do you need? What are you bringing through the door?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sp>
        <p:nvSpPr>
          <p:cNvPr id="3" name="TextBox 3"/>
          <p:cNvSpPr txBox="1"/>
          <p:nvPr/>
        </p:nvSpPr>
        <p:spPr>
          <a:xfrm>
            <a:off x="326933" y="757381"/>
            <a:ext cx="3025867" cy="3580339"/>
          </a:xfrm>
          <a:prstGeom prst="rect">
            <a:avLst/>
          </a:prstGeom>
        </p:spPr>
        <p:txBody>
          <a:bodyPr wrap="square" lIns="0" tIns="0" rIns="0" bIns="0" rtlCol="0" anchor="t">
            <a:spAutoFit/>
          </a:bodyPr>
          <a:lstStyle/>
          <a:p>
            <a:pPr marL="0" lvl="0" indent="0" algn="l">
              <a:lnSpc>
                <a:spcPts val="9600"/>
              </a:lnSpc>
            </a:pPr>
            <a:r>
              <a:rPr lang="en-US" sz="6000" spc="-600" dirty="0">
                <a:solidFill>
                  <a:srgbClr val="0B4E7C"/>
                </a:solidFill>
                <a:latin typeface="Rustic Printed"/>
                <a:ea typeface="Rustic Printed"/>
                <a:cs typeface="Rustic Printed"/>
                <a:sym typeface="Rustic Printed"/>
              </a:rPr>
              <a:t>CREATING A SUPERVISION AGENDA</a:t>
            </a:r>
          </a:p>
        </p:txBody>
      </p:sp>
      <p:sp>
        <p:nvSpPr>
          <p:cNvPr id="4" name="TextBox 4"/>
          <p:cNvSpPr txBox="1"/>
          <p:nvPr/>
        </p:nvSpPr>
        <p:spPr>
          <a:xfrm>
            <a:off x="3679733" y="785956"/>
            <a:ext cx="9992054" cy="9851351"/>
          </a:xfrm>
          <a:prstGeom prst="rect">
            <a:avLst/>
          </a:prstGeom>
        </p:spPr>
        <p:txBody>
          <a:bodyPr wrap="square" lIns="0" tIns="0" rIns="0" bIns="0" rtlCol="0" anchor="t">
            <a:spAutoFit/>
          </a:bodyPr>
          <a:lstStyle/>
          <a:p>
            <a:pPr marL="387070" lvl="1" indent="-193535" algn="l">
              <a:lnSpc>
                <a:spcPts val="2420"/>
              </a:lnSpc>
              <a:buAutoNum type="arabicPeriod"/>
            </a:pPr>
            <a:r>
              <a:rPr lang="en-US" sz="2400" b="1" spc="107" dirty="0">
                <a:solidFill>
                  <a:srgbClr val="0B4E7C"/>
                </a:solidFill>
                <a:latin typeface="Canva Sans Bold"/>
                <a:ea typeface="Canva Sans Bold"/>
                <a:cs typeface="Canva Sans Bold"/>
                <a:sym typeface="Canva Sans Bold"/>
              </a:rPr>
              <a:t>Self-Care Check-In</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How are you feeling today—personally and professionally?</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What has been sustaining or draining you this week?</a:t>
            </a:r>
          </a:p>
          <a:p>
            <a:pPr marL="387070" lvl="1" indent="-193535" algn="l">
              <a:lnSpc>
                <a:spcPts val="2420"/>
              </a:lnSpc>
              <a:buAutoNum type="arabicPeriod"/>
            </a:pPr>
            <a:r>
              <a:rPr lang="en-US" sz="2400" b="1" spc="107" dirty="0">
                <a:solidFill>
                  <a:srgbClr val="0B4E7C"/>
                </a:solidFill>
                <a:latin typeface="Canva Sans Bold"/>
                <a:ea typeface="Canva Sans Bold"/>
                <a:cs typeface="Canva Sans Bold"/>
                <a:sym typeface="Canva Sans Bold"/>
              </a:rPr>
              <a:t>Client Updates</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Brief updates on current caseload or key developments</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Any shifts in client dynamics or engagement?</a:t>
            </a:r>
          </a:p>
          <a:p>
            <a:pPr marL="387070" lvl="1" indent="-193535" algn="l">
              <a:lnSpc>
                <a:spcPts val="2420"/>
              </a:lnSpc>
              <a:buAutoNum type="arabicPeriod"/>
            </a:pPr>
            <a:r>
              <a:rPr lang="en-US" sz="2400" b="1" spc="107" dirty="0">
                <a:solidFill>
                  <a:srgbClr val="0B4E7C"/>
                </a:solidFill>
                <a:latin typeface="Canva Sans Bold"/>
                <a:ea typeface="Canva Sans Bold"/>
                <a:cs typeface="Canva Sans Bold"/>
                <a:sym typeface="Canva Sans Bold"/>
              </a:rPr>
              <a:t>Clinical Concerns or Questions</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Situations you’d like help thinking through</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Treatment planning, relational stuck points, intervention strategies</a:t>
            </a:r>
          </a:p>
          <a:p>
            <a:pPr marL="387070" lvl="1" indent="-193535" algn="l">
              <a:lnSpc>
                <a:spcPts val="2420"/>
              </a:lnSpc>
              <a:buAutoNum type="arabicPeriod"/>
            </a:pPr>
            <a:r>
              <a:rPr lang="en-US" sz="2400" b="1" spc="107" dirty="0">
                <a:solidFill>
                  <a:srgbClr val="0B4E7C"/>
                </a:solidFill>
                <a:latin typeface="Canva Sans Bold"/>
                <a:ea typeface="Canva Sans Bold"/>
                <a:cs typeface="Canva Sans Bold"/>
                <a:sym typeface="Canva Sans Bold"/>
              </a:rPr>
              <a:t>Ethical Considerations</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Any ethical dilemmas, boundary concerns, or questions about professional responsibilities?</a:t>
            </a:r>
          </a:p>
          <a:p>
            <a:pPr marL="387070" lvl="1" indent="-193535" algn="l">
              <a:lnSpc>
                <a:spcPts val="2420"/>
              </a:lnSpc>
              <a:buAutoNum type="arabicPeriod"/>
            </a:pPr>
            <a:r>
              <a:rPr lang="en-US" sz="2400" b="1" spc="107" dirty="0">
                <a:solidFill>
                  <a:srgbClr val="0B4E7C"/>
                </a:solidFill>
                <a:latin typeface="Canva Sans Bold"/>
                <a:ea typeface="Canva Sans Bold"/>
                <a:cs typeface="Canva Sans Bold"/>
                <a:sym typeface="Canva Sans Bold"/>
              </a:rPr>
              <a:t>Self-Awareness &amp; Reflection</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How are you noticing your own responses or emotions in the work?</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Are there any personal experiences that are surfacing in parallel with your clients?</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What patterns are emerging in how you’re showing up?</a:t>
            </a:r>
          </a:p>
          <a:p>
            <a:pPr marL="387070" lvl="1" indent="-193535" algn="l">
              <a:lnSpc>
                <a:spcPts val="2420"/>
              </a:lnSpc>
              <a:buAutoNum type="arabicPeriod"/>
            </a:pPr>
            <a:r>
              <a:rPr lang="en-US" sz="2400" b="1" spc="107" dirty="0">
                <a:solidFill>
                  <a:srgbClr val="0B4E7C"/>
                </a:solidFill>
                <a:latin typeface="Canva Sans Bold"/>
                <a:ea typeface="Canva Sans Bold"/>
                <a:cs typeface="Canva Sans Bold"/>
                <a:sym typeface="Canva Sans Bold"/>
              </a:rPr>
              <a:t>Professional Development Goals</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What skills or areas are you currently focused on building?</a:t>
            </a:r>
          </a:p>
          <a:p>
            <a:pPr marL="774141" lvl="2" indent="-258047" algn="l">
              <a:lnSpc>
                <a:spcPts val="2420"/>
              </a:lnSpc>
              <a:buFont typeface="Arial"/>
              <a:buChar char="⚬"/>
            </a:pPr>
            <a:r>
              <a:rPr lang="en-US" sz="2400" spc="107" dirty="0">
                <a:solidFill>
                  <a:srgbClr val="0B4E7C"/>
                </a:solidFill>
                <a:latin typeface="Canva Sans"/>
                <a:ea typeface="Canva Sans"/>
                <a:cs typeface="Canva Sans"/>
                <a:sym typeface="Canva Sans"/>
              </a:rPr>
              <a:t>Any training needs, interests, or feedback you'd like to explore?</a:t>
            </a:r>
          </a:p>
          <a:p>
            <a:pPr algn="l">
              <a:lnSpc>
                <a:spcPts val="2420"/>
              </a:lnSpc>
            </a:pPr>
            <a:r>
              <a:rPr lang="en-US" sz="2400" b="1" spc="107" dirty="0">
                <a:solidFill>
                  <a:srgbClr val="0B4E7C"/>
                </a:solidFill>
                <a:latin typeface="Canva Sans Bold"/>
                <a:ea typeface="Canva Sans Bold"/>
                <a:cs typeface="Canva Sans Bold"/>
                <a:sym typeface="Canva Sans Bold"/>
              </a:rPr>
              <a:t>Optional Wrap-Up Questions:</a:t>
            </a:r>
          </a:p>
          <a:p>
            <a:pPr marL="387070" lvl="1" indent="-193535" algn="l">
              <a:lnSpc>
                <a:spcPts val="2420"/>
              </a:lnSpc>
              <a:buFont typeface="Arial"/>
              <a:buChar char="•"/>
            </a:pPr>
            <a:r>
              <a:rPr lang="en-US" sz="2400" spc="107" dirty="0">
                <a:solidFill>
                  <a:srgbClr val="0B4E7C"/>
                </a:solidFill>
                <a:latin typeface="Canva Sans"/>
                <a:ea typeface="Canva Sans"/>
                <a:cs typeface="Canva Sans"/>
                <a:sym typeface="Canva Sans"/>
              </a:rPr>
              <a:t>What’s one thing you’re taking away from today’s supervision?</a:t>
            </a:r>
          </a:p>
          <a:p>
            <a:pPr marL="387070" lvl="1" indent="-193535" algn="l">
              <a:lnSpc>
                <a:spcPts val="2420"/>
              </a:lnSpc>
              <a:buFont typeface="Arial"/>
              <a:buChar char="•"/>
            </a:pPr>
            <a:r>
              <a:rPr lang="en-US" sz="2400" spc="107" dirty="0">
                <a:solidFill>
                  <a:srgbClr val="0B4E7C"/>
                </a:solidFill>
                <a:latin typeface="Canva Sans"/>
                <a:ea typeface="Canva Sans"/>
                <a:cs typeface="Canva Sans"/>
                <a:sym typeface="Canva Sans"/>
              </a:rPr>
              <a:t>What’s something you want to reflect on before our next session?</a:t>
            </a:r>
          </a:p>
          <a:p>
            <a:pPr algn="l">
              <a:lnSpc>
                <a:spcPts val="2420"/>
              </a:lnSpc>
            </a:pPr>
            <a:endParaRPr lang="en-US" sz="2400" spc="107" dirty="0">
              <a:solidFill>
                <a:srgbClr val="0B4E7C"/>
              </a:solidFill>
              <a:latin typeface="Canva Sans"/>
              <a:ea typeface="Canva Sans"/>
              <a:cs typeface="Canva Sans"/>
              <a:sym typeface="Canva Sans"/>
            </a:endParaRPr>
          </a:p>
          <a:p>
            <a:pPr marL="0" lvl="0" indent="0" algn="l">
              <a:lnSpc>
                <a:spcPts val="2420"/>
              </a:lnSpc>
              <a:spcBef>
                <a:spcPct val="0"/>
              </a:spcBef>
            </a:pPr>
            <a:endParaRPr lang="en-US" sz="2400" spc="107" dirty="0">
              <a:solidFill>
                <a:srgbClr val="0B4E7C"/>
              </a:solidFill>
              <a:latin typeface="Canva Sans"/>
              <a:ea typeface="Canva Sans"/>
              <a:cs typeface="Canva Sans"/>
              <a:sym typeface="Canva Sans"/>
            </a:endParaRPr>
          </a:p>
        </p:txBody>
      </p:sp>
      <p:sp>
        <p:nvSpPr>
          <p:cNvPr id="5" name="Freeform 5"/>
          <p:cNvSpPr/>
          <p:nvPr/>
        </p:nvSpPr>
        <p:spPr>
          <a:xfrm>
            <a:off x="13671787" y="6105319"/>
            <a:ext cx="4240390" cy="3962837"/>
          </a:xfrm>
          <a:custGeom>
            <a:avLst/>
            <a:gdLst/>
            <a:ahLst/>
            <a:cxnLst/>
            <a:rect l="l" t="t" r="r" b="b"/>
            <a:pathLst>
              <a:path w="4240390" h="3962837">
                <a:moveTo>
                  <a:pt x="0" y="0"/>
                </a:moveTo>
                <a:lnTo>
                  <a:pt x="4240389" y="0"/>
                </a:lnTo>
                <a:lnTo>
                  <a:pt x="4240389" y="3962837"/>
                </a:lnTo>
                <a:lnTo>
                  <a:pt x="0" y="39628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a:p>
        </p:txBody>
      </p:sp>
      <p:sp>
        <p:nvSpPr>
          <p:cNvPr id="3" name="TextBox 3"/>
          <p:cNvSpPr txBox="1"/>
          <p:nvPr/>
        </p:nvSpPr>
        <p:spPr>
          <a:xfrm>
            <a:off x="5969100" y="142403"/>
            <a:ext cx="10142718" cy="1732048"/>
          </a:xfrm>
          <a:prstGeom prst="rect">
            <a:avLst/>
          </a:prstGeom>
        </p:spPr>
        <p:txBody>
          <a:bodyPr lIns="0" tIns="0" rIns="0" bIns="0" rtlCol="0" anchor="t">
            <a:spAutoFit/>
          </a:bodyPr>
          <a:lstStyle/>
          <a:p>
            <a:pPr marL="0" lvl="0" indent="0" algn="l">
              <a:lnSpc>
                <a:spcPts val="5952"/>
              </a:lnSpc>
            </a:pPr>
            <a:r>
              <a:rPr lang="en-US" sz="6200" spc="-372">
                <a:solidFill>
                  <a:srgbClr val="0B4E7C"/>
                </a:solidFill>
                <a:latin typeface="Rustic Printed"/>
                <a:ea typeface="Rustic Printed"/>
                <a:cs typeface="Rustic Printed"/>
                <a:sym typeface="Rustic Printed"/>
              </a:rPr>
              <a:t>CASE SCENARIO- “WHY CAN’T I FIX THIS”?</a:t>
            </a:r>
          </a:p>
        </p:txBody>
      </p:sp>
      <p:sp>
        <p:nvSpPr>
          <p:cNvPr id="4" name="TextBox 4"/>
          <p:cNvSpPr txBox="1"/>
          <p:nvPr/>
        </p:nvSpPr>
        <p:spPr>
          <a:xfrm>
            <a:off x="7916064" y="1246198"/>
            <a:ext cx="9927227" cy="7735451"/>
          </a:xfrm>
          <a:prstGeom prst="rect">
            <a:avLst/>
          </a:prstGeom>
        </p:spPr>
        <p:txBody>
          <a:bodyPr wrap="square" lIns="0" tIns="0" rIns="0" bIns="0" rtlCol="0" anchor="t">
            <a:spAutoFit/>
          </a:bodyPr>
          <a:lstStyle/>
          <a:p>
            <a:pPr algn="l"/>
            <a:r>
              <a:rPr lang="en-US" sz="3200" b="1" spc="115" dirty="0">
                <a:solidFill>
                  <a:srgbClr val="0B4E7C"/>
                </a:solidFill>
                <a:latin typeface="Candara" panose="020E0502030303020204" pitchFamily="34" charset="0"/>
                <a:ea typeface="Canva Sans Medium"/>
                <a:cs typeface="Canva Sans Medium"/>
                <a:sym typeface="Canva Sans Medium"/>
              </a:rPr>
              <a:t>You’re a Master’s-level social work intern placed at a child welfare agency. One of your clients is a 13-year-old girl named Kayla who has recently returned to her biological mother’s care after several years in foster care. You’ve been working closely with Kayla during family sessions and feel very connected to her. Over the past few weeks, you’ve noticed Kayla seems withdrawn. Her mom has missed two sessions, and when you ask how things are going at home, Kayla shrugs and says, “It’s fine,” but seems guarded. You feel helpless and worried—and frustrated that your supervisor hasn’t done more. You’ve found yourself thinking about Kayla even after hours and dreaming about your own childhood.</a:t>
            </a:r>
          </a:p>
          <a:p>
            <a:pPr marL="0" lvl="0" indent="0" algn="l">
              <a:lnSpc>
                <a:spcPts val="2521"/>
              </a:lnSpc>
              <a:spcBef>
                <a:spcPct val="0"/>
              </a:spcBef>
            </a:pPr>
            <a:endParaRPr lang="en-US" sz="3200" b="1" spc="115" dirty="0">
              <a:solidFill>
                <a:srgbClr val="0B4E7C"/>
              </a:solidFill>
              <a:latin typeface="Candara" panose="020E0502030303020204" pitchFamily="34" charset="0"/>
              <a:ea typeface="Canva Sans Medium"/>
              <a:cs typeface="Canva Sans Medium"/>
              <a:sym typeface="Canva Sans Medium"/>
            </a:endParaRPr>
          </a:p>
        </p:txBody>
      </p:sp>
      <p:sp>
        <p:nvSpPr>
          <p:cNvPr id="5" name="TextBox 5"/>
          <p:cNvSpPr txBox="1"/>
          <p:nvPr/>
        </p:nvSpPr>
        <p:spPr>
          <a:xfrm>
            <a:off x="-8021" y="6134100"/>
            <a:ext cx="6248792" cy="1098634"/>
          </a:xfrm>
          <a:prstGeom prst="rect">
            <a:avLst/>
          </a:prstGeom>
        </p:spPr>
        <p:txBody>
          <a:bodyPr wrap="square" lIns="0" tIns="0" rIns="0" bIns="0" rtlCol="0" anchor="t">
            <a:spAutoFit/>
          </a:bodyPr>
          <a:lstStyle/>
          <a:p>
            <a:pPr marL="0" lvl="0" indent="0" algn="ctr">
              <a:lnSpc>
                <a:spcPts val="9600"/>
              </a:lnSpc>
            </a:pPr>
            <a:r>
              <a:rPr lang="en-US" sz="4400" spc="-600" dirty="0">
                <a:solidFill>
                  <a:srgbClr val="0B4E7C"/>
                </a:solidFill>
                <a:latin typeface="Rustic Printed"/>
                <a:ea typeface="Rustic Printed"/>
                <a:cs typeface="Rustic Printed"/>
                <a:sym typeface="Rustic Printed"/>
              </a:rPr>
              <a:t>REFLECT, PAIR, SHARE</a:t>
            </a:r>
          </a:p>
        </p:txBody>
      </p:sp>
      <p:sp>
        <p:nvSpPr>
          <p:cNvPr id="6" name="TextBox 6"/>
          <p:cNvSpPr txBox="1"/>
          <p:nvPr/>
        </p:nvSpPr>
        <p:spPr>
          <a:xfrm>
            <a:off x="228600" y="7517175"/>
            <a:ext cx="6248791" cy="2497415"/>
          </a:xfrm>
          <a:prstGeom prst="rect">
            <a:avLst/>
          </a:prstGeom>
        </p:spPr>
        <p:txBody>
          <a:bodyPr lIns="0" tIns="0" rIns="0" bIns="0" rtlCol="0" anchor="t">
            <a:spAutoFit/>
          </a:bodyPr>
          <a:lstStyle/>
          <a:p>
            <a:pPr marL="343172" lvl="1" indent="-171586" algn="l">
              <a:buFont typeface="Arial"/>
              <a:buChar char="•"/>
            </a:pPr>
            <a:r>
              <a:rPr lang="en-US" sz="2400" b="1" spc="95" dirty="0">
                <a:solidFill>
                  <a:srgbClr val="0B4E7C"/>
                </a:solidFill>
                <a:latin typeface="Canva Sans Medium"/>
                <a:ea typeface="Canva Sans Medium"/>
                <a:cs typeface="Canva Sans Medium"/>
                <a:sym typeface="Canva Sans Medium"/>
              </a:rPr>
              <a:t>Take a few minutes to reflect on this scenario above</a:t>
            </a:r>
          </a:p>
          <a:p>
            <a:pPr algn="l"/>
            <a:endParaRPr lang="en-US" sz="2400" b="1" spc="95" dirty="0">
              <a:solidFill>
                <a:srgbClr val="0B4E7C"/>
              </a:solidFill>
              <a:latin typeface="Canva Sans Medium"/>
              <a:ea typeface="Canva Sans Medium"/>
              <a:cs typeface="Canva Sans Medium"/>
              <a:sym typeface="Canva Sans Medium"/>
            </a:endParaRPr>
          </a:p>
          <a:p>
            <a:pPr marL="343172" lvl="1" indent="-171586" algn="l">
              <a:buFont typeface="Arial"/>
              <a:buChar char="•"/>
            </a:pPr>
            <a:r>
              <a:rPr lang="en-US" sz="2400" b="1" spc="95" dirty="0">
                <a:solidFill>
                  <a:srgbClr val="0B4E7C"/>
                </a:solidFill>
                <a:latin typeface="Canva Sans Medium"/>
                <a:ea typeface="Canva Sans Medium"/>
                <a:cs typeface="Canva Sans Medium"/>
                <a:sym typeface="Canva Sans Medium"/>
              </a:rPr>
              <a:t>Work together to create a Supervision Agenda using the previous Agenda Slide</a:t>
            </a:r>
          </a:p>
          <a:p>
            <a:pPr algn="l">
              <a:lnSpc>
                <a:spcPts val="2145"/>
              </a:lnSpc>
              <a:spcBef>
                <a:spcPct val="0"/>
              </a:spcBef>
            </a:pPr>
            <a:endParaRPr lang="en-US" sz="2400" b="1" spc="95" dirty="0">
              <a:solidFill>
                <a:srgbClr val="0B4E7C"/>
              </a:solidFill>
              <a:latin typeface="Canva Sans Medium"/>
              <a:ea typeface="Canva Sans Medium"/>
              <a:cs typeface="Canva Sans Medium"/>
              <a:sym typeface="Canva Sans Medium"/>
            </a:endParaRPr>
          </a:p>
        </p:txBody>
      </p:sp>
      <p:sp>
        <p:nvSpPr>
          <p:cNvPr id="7" name="Freeform 7"/>
          <p:cNvSpPr/>
          <p:nvPr/>
        </p:nvSpPr>
        <p:spPr>
          <a:xfrm>
            <a:off x="784726" y="707880"/>
            <a:ext cx="3828619" cy="3814697"/>
          </a:xfrm>
          <a:custGeom>
            <a:avLst/>
            <a:gdLst/>
            <a:ahLst/>
            <a:cxnLst/>
            <a:rect l="l" t="t" r="r" b="b"/>
            <a:pathLst>
              <a:path w="3828619" h="3814697">
                <a:moveTo>
                  <a:pt x="0" y="0"/>
                </a:moveTo>
                <a:lnTo>
                  <a:pt x="3828619" y="0"/>
                </a:lnTo>
                <a:lnTo>
                  <a:pt x="3828619" y="3814696"/>
                </a:lnTo>
                <a:lnTo>
                  <a:pt x="0" y="381469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529</TotalTime>
  <Words>947</Words>
  <Application>Microsoft Office PowerPoint</Application>
  <PresentationFormat>Custom</PresentationFormat>
  <Paragraphs>142</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Canva Sans</vt:lpstr>
      <vt:lpstr>Calibri</vt:lpstr>
      <vt:lpstr>Arial</vt:lpstr>
      <vt:lpstr>Abadi</vt:lpstr>
      <vt:lpstr>Rustic Printed</vt:lpstr>
      <vt:lpstr>Canva Sans Bold</vt:lpstr>
      <vt:lpstr>Canva Sans Medium</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Supervision Presentation</dc:title>
  <dc:creator>Jachelski, Angela</dc:creator>
  <cp:lastModifiedBy>Jachelski, Angela</cp:lastModifiedBy>
  <cp:revision>2</cp:revision>
  <dcterms:created xsi:type="dcterms:W3CDTF">2006-08-16T00:00:00Z</dcterms:created>
  <dcterms:modified xsi:type="dcterms:W3CDTF">2025-08-29T16:39:14Z</dcterms:modified>
  <dc:identifier>DAGtKyNmElc</dc:identifier>
</cp:coreProperties>
</file>