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79" r:id="rId3"/>
    <p:sldId id="278" r:id="rId4"/>
    <p:sldId id="281" r:id="rId5"/>
    <p:sldId id="282" r:id="rId6"/>
    <p:sldId id="283" r:id="rId7"/>
    <p:sldId id="268" r:id="rId8"/>
    <p:sldId id="269" r:id="rId9"/>
    <p:sldId id="270" r:id="rId10"/>
    <p:sldId id="271" r:id="rId11"/>
    <p:sldId id="272" r:id="rId12"/>
    <p:sldId id="273" r:id="rId13"/>
    <p:sldId id="274" r:id="rId14"/>
    <p:sldId id="284" r:id="rId15"/>
    <p:sldId id="275" r:id="rId16"/>
    <p:sldId id="276" r:id="rId17"/>
    <p:sldId id="257" r:id="rId18"/>
    <p:sldId id="258" r:id="rId19"/>
    <p:sldId id="266" r:id="rId20"/>
    <p:sldId id="259" r:id="rId21"/>
    <p:sldId id="260" r:id="rId22"/>
    <p:sldId id="262" r:id="rId23"/>
    <p:sldId id="263" r:id="rId24"/>
    <p:sldId id="264" r:id="rId25"/>
    <p:sldId id="267" r:id="rId26"/>
    <p:sldId id="261" r:id="rId27"/>
    <p:sldId id="285" r:id="rId28"/>
    <p:sldId id="265" r:id="rId29"/>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532" autoAdjust="0"/>
  </p:normalViewPr>
  <p:slideViewPr>
    <p:cSldViewPr snapToGrid="0" snapToObjects="1">
      <p:cViewPr>
        <p:scale>
          <a:sx n="60" d="100"/>
          <a:sy n="60" d="100"/>
        </p:scale>
        <p:origin x="-165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2CFEB554-B831-412D-B764-691204DB3AFA}" type="datetimeFigureOut">
              <a:rPr lang="en-US" smtClean="0"/>
              <a:t>10/22/2014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3B12841-21DD-4973-8E92-478A55C5A4E5}" type="slidenum">
              <a:rPr lang="en-US" smtClean="0"/>
              <a:t>‹#›</a:t>
            </a:fld>
            <a:endParaRPr lang="en-US"/>
          </a:p>
        </p:txBody>
      </p:sp>
    </p:spTree>
    <p:extLst>
      <p:ext uri="{BB962C8B-B14F-4D97-AF65-F5344CB8AC3E}">
        <p14:creationId xmlns:p14="http://schemas.microsoft.com/office/powerpoint/2010/main" val="417409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1</a:t>
            </a:fld>
            <a:endParaRPr lang="en-US" dirty="0"/>
          </a:p>
        </p:txBody>
      </p:sp>
    </p:spTree>
    <p:extLst>
      <p:ext uri="{BB962C8B-B14F-4D97-AF65-F5344CB8AC3E}">
        <p14:creationId xmlns:p14="http://schemas.microsoft.com/office/powerpoint/2010/main" val="3384966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15</a:t>
            </a:fld>
            <a:endParaRPr lang="en-US"/>
          </a:p>
        </p:txBody>
      </p:sp>
    </p:spTree>
    <p:extLst>
      <p:ext uri="{BB962C8B-B14F-4D97-AF65-F5344CB8AC3E}">
        <p14:creationId xmlns:p14="http://schemas.microsoft.com/office/powerpoint/2010/main" val="53529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16</a:t>
            </a:fld>
            <a:endParaRPr lang="en-US"/>
          </a:p>
        </p:txBody>
      </p:sp>
    </p:spTree>
    <p:extLst>
      <p:ext uri="{BB962C8B-B14F-4D97-AF65-F5344CB8AC3E}">
        <p14:creationId xmlns:p14="http://schemas.microsoft.com/office/powerpoint/2010/main" val="2203186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17</a:t>
            </a:fld>
            <a:endParaRPr lang="en-US"/>
          </a:p>
        </p:txBody>
      </p:sp>
    </p:spTree>
    <p:extLst>
      <p:ext uri="{BB962C8B-B14F-4D97-AF65-F5344CB8AC3E}">
        <p14:creationId xmlns:p14="http://schemas.microsoft.com/office/powerpoint/2010/main" val="2536017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18</a:t>
            </a:fld>
            <a:endParaRPr lang="en-US"/>
          </a:p>
        </p:txBody>
      </p:sp>
    </p:spTree>
    <p:extLst>
      <p:ext uri="{BB962C8B-B14F-4D97-AF65-F5344CB8AC3E}">
        <p14:creationId xmlns:p14="http://schemas.microsoft.com/office/powerpoint/2010/main" val="4212549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HSFPP curriculum acquainted students with basic financial planning concepts and illustrated how these concepts apply to everyday life. The goal of the curriculum</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was to increase the financial planning literacy of teens. The curriculum was divided into six units with each unit building upon the previous one: (1) Financial Planning: Your Roadmap; (2) Career: Labor You Love; (3) Budget: Don’t Go Broke; (4) Savings and Investments: Your Money at Work; (5) Credit: Buy Now, Pay Later; and (6) Insurance: Your Protection. Each unit provided an overview of the section, a goal statement (which identified the main focus of the unit), and learning objectives that indicated the degree of mastery students were expected to demonstrate.</a:t>
            </a:r>
            <a:r>
              <a:rPr lang="en-US" sz="2400" dirty="0" smtClean="0"/>
              <a:t> Pre/Post test questions based on major concepts of the curriculum.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400" dirty="0" smtClean="0"/>
          </a:p>
          <a:p>
            <a:r>
              <a:rPr lang="en-US" sz="1200" b="0" i="0" u="none" strike="noStrike" kern="1200" baseline="0" dirty="0" smtClean="0">
                <a:solidFill>
                  <a:schemeClr val="tx1"/>
                </a:solidFill>
                <a:latin typeface="+mn-lt"/>
                <a:ea typeface="+mn-ea"/>
                <a:cs typeface="+mn-cs"/>
              </a:rPr>
              <a:t>The evaluation questions were selected based on the major concepts emphasized within the chapters of the curriculum that was studied. After a draft of the evaluation questions</a:t>
            </a:r>
          </a:p>
          <a:p>
            <a:r>
              <a:rPr lang="en-US" sz="1200" b="0" i="0" u="none" strike="noStrike" kern="1200" baseline="0" dirty="0" smtClean="0">
                <a:solidFill>
                  <a:schemeClr val="tx1"/>
                </a:solidFill>
                <a:latin typeface="+mn-lt"/>
                <a:ea typeface="+mn-ea"/>
                <a:cs typeface="+mn-cs"/>
              </a:rPr>
              <a:t>was written by the evaluation project team, input was incorporated from an advisory board comprised of teachers, students, NEFE personnel, and representatives of the major collaborating organizations utilizing the curriculum in their financial education efforts.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four financial knowledge questions, eight financial behavior questions, and two self-efficacy questions using the post-then-pre evaluation method.</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19</a:t>
            </a:fld>
            <a:endParaRPr lang="en-US" dirty="0"/>
          </a:p>
        </p:txBody>
      </p:sp>
    </p:spTree>
    <p:extLst>
      <p:ext uri="{BB962C8B-B14F-4D97-AF65-F5344CB8AC3E}">
        <p14:creationId xmlns:p14="http://schemas.microsoft.com/office/powerpoint/2010/main" val="1621611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20</a:t>
            </a:fld>
            <a:endParaRPr lang="en-US"/>
          </a:p>
        </p:txBody>
      </p:sp>
    </p:spTree>
    <p:extLst>
      <p:ext uri="{BB962C8B-B14F-4D97-AF65-F5344CB8AC3E}">
        <p14:creationId xmlns:p14="http://schemas.microsoft.com/office/powerpoint/2010/main" val="206080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21</a:t>
            </a:fld>
            <a:endParaRPr lang="en-US"/>
          </a:p>
        </p:txBody>
      </p:sp>
    </p:spTree>
    <p:extLst>
      <p:ext uri="{BB962C8B-B14F-4D97-AF65-F5344CB8AC3E}">
        <p14:creationId xmlns:p14="http://schemas.microsoft.com/office/powerpoint/2010/main" val="730662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22</a:t>
            </a:fld>
            <a:endParaRPr lang="en-US"/>
          </a:p>
        </p:txBody>
      </p:sp>
    </p:spTree>
    <p:extLst>
      <p:ext uri="{BB962C8B-B14F-4D97-AF65-F5344CB8AC3E}">
        <p14:creationId xmlns:p14="http://schemas.microsoft.com/office/powerpoint/2010/main" val="19219192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23</a:t>
            </a:fld>
            <a:endParaRPr lang="en-US"/>
          </a:p>
        </p:txBody>
      </p:sp>
    </p:spTree>
    <p:extLst>
      <p:ext uri="{BB962C8B-B14F-4D97-AF65-F5344CB8AC3E}">
        <p14:creationId xmlns:p14="http://schemas.microsoft.com/office/powerpoint/2010/main" val="3563707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24</a:t>
            </a:fld>
            <a:endParaRPr lang="en-US"/>
          </a:p>
        </p:txBody>
      </p:sp>
    </p:spTree>
    <p:extLst>
      <p:ext uri="{BB962C8B-B14F-4D97-AF65-F5344CB8AC3E}">
        <p14:creationId xmlns:p14="http://schemas.microsoft.com/office/powerpoint/2010/main" val="359288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a:t>
            </a:fld>
            <a:endParaRPr lang="en-US"/>
          </a:p>
        </p:txBody>
      </p:sp>
    </p:spTree>
    <p:extLst>
      <p:ext uri="{BB962C8B-B14F-4D97-AF65-F5344CB8AC3E}">
        <p14:creationId xmlns:p14="http://schemas.microsoft.com/office/powerpoint/2010/main" val="2536017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25</a:t>
            </a:fld>
            <a:endParaRPr lang="en-US"/>
          </a:p>
        </p:txBody>
      </p:sp>
    </p:spTree>
    <p:extLst>
      <p:ext uri="{BB962C8B-B14F-4D97-AF65-F5344CB8AC3E}">
        <p14:creationId xmlns:p14="http://schemas.microsoft.com/office/powerpoint/2010/main" val="22758252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26</a:t>
            </a:fld>
            <a:endParaRPr lang="en-US"/>
          </a:p>
        </p:txBody>
      </p:sp>
    </p:spTree>
    <p:extLst>
      <p:ext uri="{BB962C8B-B14F-4D97-AF65-F5344CB8AC3E}">
        <p14:creationId xmlns:p14="http://schemas.microsoft.com/office/powerpoint/2010/main" val="9341439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28</a:t>
            </a:fld>
            <a:endParaRPr lang="en-US"/>
          </a:p>
        </p:txBody>
      </p:sp>
    </p:spTree>
    <p:extLst>
      <p:ext uri="{BB962C8B-B14F-4D97-AF65-F5344CB8AC3E}">
        <p14:creationId xmlns:p14="http://schemas.microsoft.com/office/powerpoint/2010/main" val="3699853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7</a:t>
            </a:fld>
            <a:endParaRPr lang="en-US" dirty="0"/>
          </a:p>
        </p:txBody>
      </p:sp>
    </p:spTree>
    <p:extLst>
      <p:ext uri="{BB962C8B-B14F-4D97-AF65-F5344CB8AC3E}">
        <p14:creationId xmlns:p14="http://schemas.microsoft.com/office/powerpoint/2010/main" val="3063510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8</a:t>
            </a:fld>
            <a:endParaRPr lang="en-US" dirty="0"/>
          </a:p>
        </p:txBody>
      </p:sp>
    </p:spTree>
    <p:extLst>
      <p:ext uri="{BB962C8B-B14F-4D97-AF65-F5344CB8AC3E}">
        <p14:creationId xmlns:p14="http://schemas.microsoft.com/office/powerpoint/2010/main" val="1045214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9</a:t>
            </a:fld>
            <a:endParaRPr lang="en-US" dirty="0"/>
          </a:p>
        </p:txBody>
      </p:sp>
    </p:spTree>
    <p:extLst>
      <p:ext uri="{BB962C8B-B14F-4D97-AF65-F5344CB8AC3E}">
        <p14:creationId xmlns:p14="http://schemas.microsoft.com/office/powerpoint/2010/main" val="773345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10</a:t>
            </a:fld>
            <a:endParaRPr lang="en-US" dirty="0"/>
          </a:p>
        </p:txBody>
      </p:sp>
    </p:spTree>
    <p:extLst>
      <p:ext uri="{BB962C8B-B14F-4D97-AF65-F5344CB8AC3E}">
        <p14:creationId xmlns:p14="http://schemas.microsoft.com/office/powerpoint/2010/main" val="1676348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11</a:t>
            </a:fld>
            <a:endParaRPr lang="en-US" dirty="0"/>
          </a:p>
        </p:txBody>
      </p:sp>
    </p:spTree>
    <p:extLst>
      <p:ext uri="{BB962C8B-B14F-4D97-AF65-F5344CB8AC3E}">
        <p14:creationId xmlns:p14="http://schemas.microsoft.com/office/powerpoint/2010/main" val="4000073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B12841-21DD-4973-8E92-478A55C5A4E5}" type="slidenum">
              <a:rPr lang="en-US" smtClean="0"/>
              <a:t>12</a:t>
            </a:fld>
            <a:endParaRPr lang="en-US" dirty="0"/>
          </a:p>
        </p:txBody>
      </p:sp>
    </p:spTree>
    <p:extLst>
      <p:ext uri="{BB962C8B-B14F-4D97-AF65-F5344CB8AC3E}">
        <p14:creationId xmlns:p14="http://schemas.microsoft.com/office/powerpoint/2010/main" val="949075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B12841-21DD-4973-8E92-478A55C5A4E5}" type="slidenum">
              <a:rPr lang="en-US" smtClean="0"/>
              <a:t>13</a:t>
            </a:fld>
            <a:endParaRPr lang="en-US"/>
          </a:p>
        </p:txBody>
      </p:sp>
    </p:spTree>
    <p:extLst>
      <p:ext uri="{BB962C8B-B14F-4D97-AF65-F5344CB8AC3E}">
        <p14:creationId xmlns:p14="http://schemas.microsoft.com/office/powerpoint/2010/main" val="311457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19382D-C057-4147-A25D-F8E4C2F5F78E}" type="datetimeFigureOut">
              <a:rPr lang="en-US" smtClean="0"/>
              <a:t>10/22/2014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5C88E-DD74-3749-A6CB-A855C5DAE8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Building Financial Self-Efficacy with Social Work Students: </a:t>
            </a:r>
            <a:r>
              <a:rPr lang="en-US" dirty="0" smtClean="0"/>
              <a:t/>
            </a:r>
            <a:br>
              <a:rPr lang="en-US" dirty="0" smtClean="0"/>
            </a:br>
            <a:r>
              <a:rPr lang="en-US" dirty="0" smtClean="0"/>
              <a:t>Helping </a:t>
            </a:r>
            <a:r>
              <a:rPr lang="en-US" dirty="0"/>
              <a:t>Themselves, Helping Others</a:t>
            </a:r>
          </a:p>
        </p:txBody>
      </p:sp>
      <p:sp>
        <p:nvSpPr>
          <p:cNvPr id="3" name="Subtitle 2"/>
          <p:cNvSpPr>
            <a:spLocks noGrp="1"/>
          </p:cNvSpPr>
          <p:nvPr>
            <p:ph type="subTitle" idx="1"/>
          </p:nvPr>
        </p:nvSpPr>
        <p:spPr>
          <a:xfrm>
            <a:off x="332510" y="4334494"/>
            <a:ext cx="8407730" cy="1993075"/>
          </a:xfrm>
        </p:spPr>
        <p:txBody>
          <a:bodyPr>
            <a:normAutofit fontScale="92500"/>
          </a:bodyPr>
          <a:lstStyle/>
          <a:p>
            <a:r>
              <a:rPr lang="en-US" sz="2800" dirty="0" smtClean="0">
                <a:solidFill>
                  <a:schemeClr val="tx1"/>
                </a:solidFill>
              </a:rPr>
              <a:t>Christine Callahan, PhD, LCSW-C</a:t>
            </a:r>
          </a:p>
          <a:p>
            <a:r>
              <a:rPr lang="en-US" sz="2800" dirty="0" smtClean="0">
                <a:solidFill>
                  <a:schemeClr val="tx1"/>
                </a:solidFill>
              </a:rPr>
              <a:t>Carolyn Tice, PhD</a:t>
            </a:r>
          </a:p>
          <a:p>
            <a:r>
              <a:rPr lang="en-US" sz="2800" dirty="0" smtClean="0">
                <a:solidFill>
                  <a:schemeClr val="tx1"/>
                </a:solidFill>
              </a:rPr>
              <a:t>Sally A. Hageman, MSW</a:t>
            </a:r>
          </a:p>
          <a:p>
            <a:r>
              <a:rPr lang="en-US" sz="2000" dirty="0" smtClean="0">
                <a:solidFill>
                  <a:schemeClr val="tx1"/>
                </a:solidFill>
              </a:rPr>
              <a:t>Council on Social Work Education, 60</a:t>
            </a:r>
            <a:r>
              <a:rPr lang="en-US" sz="2000" baseline="30000" dirty="0" smtClean="0">
                <a:solidFill>
                  <a:schemeClr val="tx1"/>
                </a:solidFill>
              </a:rPr>
              <a:t>th</a:t>
            </a:r>
            <a:r>
              <a:rPr lang="en-US" sz="2000" dirty="0" smtClean="0">
                <a:solidFill>
                  <a:schemeClr val="tx1"/>
                </a:solidFill>
              </a:rPr>
              <a:t> Annual Program Meeting (Oct. 23-26, 2014).  </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Structure </a:t>
            </a:r>
            <a:r>
              <a:rPr lang="en-US" dirty="0"/>
              <a:t>of the </a:t>
            </a:r>
            <a:r>
              <a:rPr lang="en-US" dirty="0" smtClean="0"/>
              <a:t>Work-Shops </a:t>
            </a:r>
            <a:r>
              <a:rPr lang="en-US" sz="2000" dirty="0" smtClean="0"/>
              <a:t>(continued) </a:t>
            </a:r>
            <a:r>
              <a:rPr lang="en-US" sz="2000" dirty="0"/>
              <a:t/>
            </a:r>
            <a:br>
              <a:rPr lang="en-US" sz="2000" dirty="0"/>
            </a:br>
            <a:endParaRPr lang="en-US" sz="2000" dirty="0"/>
          </a:p>
        </p:txBody>
      </p:sp>
      <p:sp>
        <p:nvSpPr>
          <p:cNvPr id="3" name="Content Placeholder 2"/>
          <p:cNvSpPr>
            <a:spLocks noGrp="1"/>
          </p:cNvSpPr>
          <p:nvPr>
            <p:ph idx="1"/>
          </p:nvPr>
        </p:nvSpPr>
        <p:spPr/>
        <p:txBody>
          <a:bodyPr>
            <a:normAutofit/>
          </a:bodyPr>
          <a:lstStyle/>
          <a:p>
            <a:pPr marL="0" indent="0">
              <a:buNone/>
            </a:pPr>
            <a:r>
              <a:rPr lang="en-US" dirty="0" smtClean="0"/>
              <a:t>The work-shops include elements on:</a:t>
            </a:r>
          </a:p>
          <a:p>
            <a:r>
              <a:rPr lang="en-US" dirty="0" smtClean="0"/>
              <a:t>the integration of  financial capability and self-efficacy with social work practice</a:t>
            </a:r>
          </a:p>
          <a:p>
            <a:r>
              <a:rPr lang="en-US" dirty="0" smtClean="0"/>
              <a:t>how to support clients experiencing  financial hardship </a:t>
            </a:r>
          </a:p>
          <a:p>
            <a:r>
              <a:rPr lang="en-US" dirty="0"/>
              <a:t>a</a:t>
            </a:r>
            <a:r>
              <a:rPr lang="en-US" dirty="0" smtClean="0"/>
              <a:t>pplying social work theory and concepts to practice</a:t>
            </a:r>
            <a:endParaRPr lang="en-US" dirty="0"/>
          </a:p>
        </p:txBody>
      </p:sp>
    </p:spTree>
    <p:extLst>
      <p:ext uri="{BB962C8B-B14F-4D97-AF65-F5344CB8AC3E}">
        <p14:creationId xmlns:p14="http://schemas.microsoft.com/office/powerpoint/2010/main" val="38643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Structure of the </a:t>
            </a:r>
            <a:r>
              <a:rPr lang="en-US" dirty="0" smtClean="0"/>
              <a:t>Work-Shops </a:t>
            </a:r>
            <a:r>
              <a:rPr lang="en-US" sz="2000" dirty="0" smtClean="0"/>
              <a:t>(continued)</a:t>
            </a:r>
            <a:endParaRPr lang="en-US" sz="2000" dirty="0"/>
          </a:p>
        </p:txBody>
      </p:sp>
      <p:sp>
        <p:nvSpPr>
          <p:cNvPr id="3" name="Content Placeholder 2"/>
          <p:cNvSpPr>
            <a:spLocks noGrp="1"/>
          </p:cNvSpPr>
          <p:nvPr>
            <p:ph idx="1"/>
          </p:nvPr>
        </p:nvSpPr>
        <p:spPr/>
        <p:txBody>
          <a:bodyPr/>
          <a:lstStyle/>
          <a:p>
            <a:r>
              <a:rPr lang="en-US" dirty="0"/>
              <a:t>e</a:t>
            </a:r>
            <a:r>
              <a:rPr lang="en-US" dirty="0" smtClean="0"/>
              <a:t>xamining ethical and social justice issues and implications</a:t>
            </a:r>
          </a:p>
          <a:p>
            <a:r>
              <a:rPr lang="en-US" dirty="0"/>
              <a:t>a</a:t>
            </a:r>
            <a:r>
              <a:rPr lang="en-US" dirty="0" smtClean="0"/>
              <a:t>ssessing  financial well-being</a:t>
            </a:r>
          </a:p>
          <a:p>
            <a:r>
              <a:rPr lang="en-US" dirty="0"/>
              <a:t>a</a:t>
            </a:r>
            <a:r>
              <a:rPr lang="en-US" dirty="0" smtClean="0"/>
              <a:t>wareness of relevant social welfare policies e.g., unemployment, health insurance, minimum wage</a:t>
            </a:r>
            <a:endParaRPr lang="en-US" dirty="0"/>
          </a:p>
        </p:txBody>
      </p:sp>
    </p:spTree>
    <p:extLst>
      <p:ext uri="{BB962C8B-B14F-4D97-AF65-F5344CB8AC3E}">
        <p14:creationId xmlns:p14="http://schemas.microsoft.com/office/powerpoint/2010/main" val="4128346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defTabSz="457200" rtl="0">
              <a:spcBef>
                <a:spcPct val="0"/>
              </a:spcBef>
            </a:pPr>
            <a:r>
              <a:rPr lang="en-US" sz="3600" dirty="0"/>
              <a:t>F</a:t>
            </a:r>
            <a:r>
              <a:rPr lang="en-US" sz="3600" dirty="0" smtClean="0"/>
              <a:t>unding Source to Support </a:t>
            </a:r>
            <a:br>
              <a:rPr lang="en-US" sz="3600" dirty="0" smtClean="0"/>
            </a:br>
            <a:r>
              <a:rPr lang="en-US" sz="3600" dirty="0" smtClean="0"/>
              <a:t>the Work-Shops</a:t>
            </a:r>
            <a:br>
              <a:rPr lang="en-US" sz="3600" dirty="0" smtClean="0"/>
            </a:br>
            <a:endParaRPr lang="en-US" dirty="0"/>
          </a:p>
        </p:txBody>
      </p:sp>
      <p:sp>
        <p:nvSpPr>
          <p:cNvPr id="3" name="Content Placeholder 2"/>
          <p:cNvSpPr>
            <a:spLocks noGrp="1"/>
          </p:cNvSpPr>
          <p:nvPr>
            <p:ph idx="1"/>
          </p:nvPr>
        </p:nvSpPr>
        <p:spPr/>
        <p:txBody>
          <a:bodyPr/>
          <a:lstStyle/>
          <a:p>
            <a:r>
              <a:rPr lang="en-US" dirty="0" smtClean="0"/>
              <a:t>The work-shops integrate with and build upon the work of the Financial Literacy Working Group on the University of Maryland, Baltimore County (UMBC) campus.</a:t>
            </a:r>
          </a:p>
          <a:p>
            <a:pPr marL="0" indent="0">
              <a:buNone/>
            </a:pPr>
            <a:endParaRPr lang="en-US" dirty="0" smtClean="0"/>
          </a:p>
          <a:p>
            <a:r>
              <a:rPr lang="en-US" dirty="0" smtClean="0"/>
              <a:t>The project also connects with the University of Maryland School of  Social Work, Baltimore and its Financial Social Work Initiative (FSWI). </a:t>
            </a:r>
            <a:endParaRPr lang="en-US" dirty="0"/>
          </a:p>
        </p:txBody>
      </p:sp>
    </p:spTree>
    <p:extLst>
      <p:ext uri="{BB962C8B-B14F-4D97-AF65-F5344CB8AC3E}">
        <p14:creationId xmlns:p14="http://schemas.microsoft.com/office/powerpoint/2010/main" val="224496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
            </a:r>
            <a:br>
              <a:rPr lang="en-US" sz="3600" dirty="0" smtClean="0"/>
            </a:br>
            <a:r>
              <a:rPr lang="en-US" sz="4000" dirty="0" smtClean="0"/>
              <a:t>Funding Source </a:t>
            </a:r>
            <a:r>
              <a:rPr lang="en-US" sz="4000" dirty="0"/>
              <a:t>to Support </a:t>
            </a:r>
            <a:br>
              <a:rPr lang="en-US" sz="4000" dirty="0"/>
            </a:br>
            <a:r>
              <a:rPr lang="en-US" sz="4000" dirty="0"/>
              <a:t>the </a:t>
            </a:r>
            <a:r>
              <a:rPr lang="en-US" sz="4000" dirty="0" smtClean="0"/>
              <a:t>Work-Shops </a:t>
            </a:r>
            <a:r>
              <a:rPr lang="en-US" sz="2000" dirty="0" smtClean="0"/>
              <a:t>(continued)</a:t>
            </a:r>
            <a:r>
              <a:rPr lang="en-US" sz="2000" dirty="0"/>
              <a:t/>
            </a:r>
            <a:br>
              <a:rPr lang="en-US" sz="2000" dirty="0"/>
            </a:b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endParaRPr lang="en-US" sz="1600" dirty="0" smtClean="0"/>
          </a:p>
          <a:p>
            <a:pPr marL="0" indent="0">
              <a:buNone/>
            </a:pPr>
            <a:r>
              <a:rPr lang="en-US" dirty="0" smtClean="0"/>
              <a:t>UMBC </a:t>
            </a:r>
            <a:r>
              <a:rPr lang="en-US" dirty="0"/>
              <a:t>has established The </a:t>
            </a:r>
            <a:r>
              <a:rPr lang="en-US" dirty="0" err="1"/>
              <a:t>Hrabowski</a:t>
            </a:r>
            <a:r>
              <a:rPr lang="en-US" dirty="0"/>
              <a:t> Fund for Innovation to permanently endow the initiatives launched with support </a:t>
            </a:r>
            <a:r>
              <a:rPr lang="en-US" dirty="0" smtClean="0"/>
              <a:t>from a </a:t>
            </a:r>
            <a:r>
              <a:rPr lang="en-US" dirty="0"/>
              <a:t>Carnegie grant.</a:t>
            </a:r>
            <a:br>
              <a:rPr lang="en-US" dirty="0"/>
            </a:br>
            <a:r>
              <a:rPr lang="en-US" dirty="0"/>
              <a:t/>
            </a:r>
            <a:br>
              <a:rPr lang="en-US" dirty="0"/>
            </a:br>
            <a:r>
              <a:rPr lang="en-US" dirty="0"/>
              <a:t>The </a:t>
            </a:r>
            <a:r>
              <a:rPr lang="en-US" dirty="0" err="1"/>
              <a:t>Hrabowski</a:t>
            </a:r>
            <a:r>
              <a:rPr lang="en-US" dirty="0"/>
              <a:t> Fund </a:t>
            </a:r>
            <a:r>
              <a:rPr lang="en-US" dirty="0" smtClean="0"/>
              <a:t>ion enables </a:t>
            </a:r>
            <a:r>
              <a:rPr lang="en-US" dirty="0"/>
              <a:t>the President’s Office to invest </a:t>
            </a:r>
            <a:r>
              <a:rPr lang="en-US" dirty="0" smtClean="0"/>
              <a:t>in: </a:t>
            </a:r>
          </a:p>
          <a:p>
            <a:pPr marL="0" indent="0">
              <a:buNone/>
            </a:pPr>
            <a:endParaRPr lang="en-US" sz="1300" dirty="0" smtClean="0"/>
          </a:p>
          <a:p>
            <a:pPr marL="514350" indent="-514350">
              <a:buAutoNum type="arabicParenR"/>
            </a:pPr>
            <a:r>
              <a:rPr lang="en-US" dirty="0" smtClean="0"/>
              <a:t>course </a:t>
            </a:r>
            <a:r>
              <a:rPr lang="en-US" dirty="0"/>
              <a:t>design and </a:t>
            </a:r>
            <a:r>
              <a:rPr lang="en-US" dirty="0" smtClean="0"/>
              <a:t>redesign</a:t>
            </a:r>
          </a:p>
          <a:p>
            <a:pPr marL="514350" indent="-514350">
              <a:buAutoNum type="arabicParenR"/>
            </a:pPr>
            <a:r>
              <a:rPr lang="en-US" dirty="0" smtClean="0"/>
              <a:t>development </a:t>
            </a:r>
            <a:r>
              <a:rPr lang="en-US" dirty="0"/>
              <a:t>of unique classroom learning environments that support active learning, team-based learning, and entrepreneurial skill </a:t>
            </a:r>
            <a:r>
              <a:rPr lang="en-US" dirty="0" smtClean="0"/>
              <a:t>development</a:t>
            </a:r>
          </a:p>
          <a:p>
            <a:pPr marL="514350" indent="-514350">
              <a:buAutoNum type="arabicParenR"/>
            </a:pPr>
            <a:r>
              <a:rPr lang="en-US" dirty="0" smtClean="0"/>
              <a:t>lab- </a:t>
            </a:r>
            <a:r>
              <a:rPr lang="en-US" dirty="0"/>
              <a:t>and project-based capstone </a:t>
            </a:r>
            <a:r>
              <a:rPr lang="en-US" dirty="0" smtClean="0"/>
              <a:t>courses</a:t>
            </a:r>
          </a:p>
          <a:p>
            <a:pPr marL="514350" indent="-514350">
              <a:buAutoNum type="arabicParenR"/>
            </a:pPr>
            <a:r>
              <a:rPr lang="en-US" dirty="0" smtClean="0"/>
              <a:t>faculty fellowships</a:t>
            </a:r>
          </a:p>
          <a:p>
            <a:pPr marL="514350" indent="-514350">
              <a:buAutoNum type="arabicParenR"/>
            </a:pPr>
            <a:r>
              <a:rPr lang="en-US" dirty="0" smtClean="0"/>
              <a:t>peer-learning initiatives</a:t>
            </a:r>
            <a:endParaRPr lang="en-US" dirty="0"/>
          </a:p>
        </p:txBody>
      </p:sp>
    </p:spTree>
    <p:extLst>
      <p:ext uri="{BB962C8B-B14F-4D97-AF65-F5344CB8AC3E}">
        <p14:creationId xmlns:p14="http://schemas.microsoft.com/office/powerpoint/2010/main" val="4214914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Component</a:t>
            </a:r>
            <a:endParaRPr lang="en-US" dirty="0"/>
          </a:p>
        </p:txBody>
      </p:sp>
      <p:sp>
        <p:nvSpPr>
          <p:cNvPr id="3" name="Content Placeholder 2"/>
          <p:cNvSpPr>
            <a:spLocks noGrp="1"/>
          </p:cNvSpPr>
          <p:nvPr>
            <p:ph idx="1"/>
          </p:nvPr>
        </p:nvSpPr>
        <p:spPr/>
        <p:txBody>
          <a:bodyPr>
            <a:normAutofit lnSpcReduction="10000"/>
          </a:bodyPr>
          <a:lstStyle/>
          <a:p>
            <a:r>
              <a:rPr lang="en-US" dirty="0" smtClean="0"/>
              <a:t>Study approved by the IRBs at UMBC (coordinating IRB) and UMB</a:t>
            </a:r>
          </a:p>
          <a:p>
            <a:r>
              <a:rPr lang="en-US" dirty="0" smtClean="0"/>
              <a:t>Research question generally revolves around whether or not students’  sense of financial self-efficacy improves as a result of exposure to work-shops and </a:t>
            </a:r>
            <a:r>
              <a:rPr lang="en-US" dirty="0" smtClean="0"/>
              <a:t>these</a:t>
            </a:r>
            <a:r>
              <a:rPr lang="en-US" dirty="0" smtClean="0"/>
              <a:t> </a:t>
            </a:r>
            <a:r>
              <a:rPr lang="en-US" dirty="0" smtClean="0"/>
              <a:t>topics, info, different practice settings, understanding clients’ needs better</a:t>
            </a:r>
          </a:p>
          <a:p>
            <a:r>
              <a:rPr lang="en-US" dirty="0" smtClean="0"/>
              <a:t>Pre- and post-test; focus group at end</a:t>
            </a:r>
            <a:endParaRPr lang="en-US" dirty="0"/>
          </a:p>
        </p:txBody>
      </p:sp>
    </p:spTree>
    <p:extLst>
      <p:ext uri="{BB962C8B-B14F-4D97-AF65-F5344CB8AC3E}">
        <p14:creationId xmlns:p14="http://schemas.microsoft.com/office/powerpoint/2010/main" val="84418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R</a:t>
            </a:r>
            <a:r>
              <a:rPr lang="en-US" sz="3600" dirty="0" smtClean="0"/>
              <a:t>elationship </a:t>
            </a:r>
            <a:r>
              <a:rPr lang="en-US" sz="3600" dirty="0"/>
              <a:t>of </a:t>
            </a:r>
            <a:r>
              <a:rPr lang="en-US" sz="3600" dirty="0" smtClean="0"/>
              <a:t>Work-Shops </a:t>
            </a:r>
            <a:r>
              <a:rPr lang="en-US" sz="3600" dirty="0"/>
              <a:t>to </a:t>
            </a:r>
            <a:r>
              <a:rPr lang="en-US" sz="3600" dirty="0" smtClean="0"/>
              <a:t>Social Work Practice</a:t>
            </a:r>
            <a:r>
              <a:rPr lang="en-US" sz="3600" dirty="0"/>
              <a:t>, P</a:t>
            </a:r>
            <a:r>
              <a:rPr lang="en-US" sz="3600" dirty="0" smtClean="0"/>
              <a:t>olicy </a:t>
            </a:r>
            <a:r>
              <a:rPr lang="en-US" sz="3600" dirty="0"/>
              <a:t>and </a:t>
            </a:r>
            <a:r>
              <a:rPr lang="en-US" sz="3600" dirty="0" smtClean="0"/>
              <a:t>Research</a:t>
            </a:r>
            <a:endParaRPr lang="en-US" sz="3600" dirty="0"/>
          </a:p>
        </p:txBody>
      </p:sp>
      <p:sp>
        <p:nvSpPr>
          <p:cNvPr id="3" name="Content Placeholder 2"/>
          <p:cNvSpPr>
            <a:spLocks noGrp="1"/>
          </p:cNvSpPr>
          <p:nvPr>
            <p:ph idx="1"/>
          </p:nvPr>
        </p:nvSpPr>
        <p:spPr>
          <a:xfrm>
            <a:off x="457200" y="1813034"/>
            <a:ext cx="8229600" cy="4313129"/>
          </a:xfrm>
        </p:spPr>
        <p:txBody>
          <a:bodyPr>
            <a:normAutofit/>
          </a:bodyPr>
          <a:lstStyle/>
          <a:p>
            <a:r>
              <a:rPr lang="en-US" sz="2800" dirty="0" smtClean="0"/>
              <a:t>Apply social work ethical principles to guide professional practice </a:t>
            </a:r>
            <a:r>
              <a:rPr lang="en-US" sz="1800" dirty="0" smtClean="0"/>
              <a:t>(EPAS 2.1.2)</a:t>
            </a:r>
          </a:p>
          <a:p>
            <a:pPr marL="0" indent="0">
              <a:buNone/>
            </a:pPr>
            <a:endParaRPr lang="en-US" sz="900" dirty="0" smtClean="0"/>
          </a:p>
          <a:p>
            <a:r>
              <a:rPr lang="en-US" sz="2800" dirty="0" smtClean="0"/>
              <a:t>Apply critical thinking to inform and communicate professional judgments </a:t>
            </a:r>
            <a:r>
              <a:rPr lang="en-US" sz="1800" dirty="0" smtClean="0"/>
              <a:t>(EPAS 2.1.3)</a:t>
            </a:r>
          </a:p>
          <a:p>
            <a:pPr marL="0" indent="0">
              <a:buNone/>
            </a:pPr>
            <a:endParaRPr lang="en-US" sz="900" dirty="0" smtClean="0"/>
          </a:p>
          <a:p>
            <a:r>
              <a:rPr lang="en-US" sz="2800" dirty="0" smtClean="0"/>
              <a:t>Advance human rights and social economic justice </a:t>
            </a:r>
            <a:r>
              <a:rPr lang="en-US" sz="1800" dirty="0" smtClean="0"/>
              <a:t>(EPAS 2.1.5)</a:t>
            </a:r>
          </a:p>
          <a:p>
            <a:endParaRPr lang="en-US" sz="900" dirty="0" smtClean="0"/>
          </a:p>
          <a:p>
            <a:r>
              <a:rPr lang="en-US" sz="2800" dirty="0" smtClean="0"/>
              <a:t>Engage in research informed practice and practice-informed research </a:t>
            </a:r>
            <a:r>
              <a:rPr lang="en-US" sz="1800" dirty="0" smtClean="0"/>
              <a:t>(EPAS 2.1.6)</a:t>
            </a:r>
          </a:p>
          <a:p>
            <a:pPr marL="0" indent="0">
              <a:buNone/>
            </a:pPr>
            <a:endParaRPr lang="en-US" sz="900" dirty="0" smtClean="0"/>
          </a:p>
          <a:p>
            <a:pPr marL="0" indent="0">
              <a:buNone/>
            </a:pPr>
            <a:endParaRPr lang="en-US" dirty="0"/>
          </a:p>
        </p:txBody>
      </p:sp>
    </p:spTree>
    <p:extLst>
      <p:ext uri="{BB962C8B-B14F-4D97-AF65-F5344CB8AC3E}">
        <p14:creationId xmlns:p14="http://schemas.microsoft.com/office/powerpoint/2010/main" val="3784258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Relationship of Work-Shops to Social Work Practice, Policy and Research</a:t>
            </a:r>
          </a:p>
        </p:txBody>
      </p:sp>
      <p:sp>
        <p:nvSpPr>
          <p:cNvPr id="3" name="Content Placeholder 2"/>
          <p:cNvSpPr>
            <a:spLocks noGrp="1"/>
          </p:cNvSpPr>
          <p:nvPr>
            <p:ph idx="1"/>
          </p:nvPr>
        </p:nvSpPr>
        <p:spPr/>
        <p:txBody>
          <a:bodyPr>
            <a:normAutofit lnSpcReduction="10000"/>
          </a:bodyPr>
          <a:lstStyle/>
          <a:p>
            <a:pPr marL="0" indent="0">
              <a:buNone/>
            </a:pPr>
            <a:endParaRPr lang="en-US" sz="1200" dirty="0" smtClean="0"/>
          </a:p>
          <a:p>
            <a:pPr marL="0" indent="0">
              <a:buNone/>
            </a:pPr>
            <a:endParaRPr lang="en-US" sz="900" dirty="0"/>
          </a:p>
          <a:p>
            <a:pPr>
              <a:buFont typeface="Arial" panose="020B0604020202020204" pitchFamily="34" charset="0"/>
              <a:buChar char="•"/>
            </a:pPr>
            <a:r>
              <a:rPr lang="en-US" sz="2800" dirty="0"/>
              <a:t>Apply knowledge of human behavior  in the social environment </a:t>
            </a:r>
            <a:r>
              <a:rPr lang="en-US" sz="1800" dirty="0"/>
              <a:t>(EPAS 2.1.7) </a:t>
            </a:r>
            <a:endParaRPr lang="en-US" sz="1800" dirty="0" smtClean="0"/>
          </a:p>
          <a:p>
            <a:pPr marL="0" indent="0">
              <a:buNone/>
            </a:pPr>
            <a:endParaRPr lang="en-US" sz="900" dirty="0"/>
          </a:p>
          <a:p>
            <a:r>
              <a:rPr lang="en-US" sz="2800" dirty="0"/>
              <a:t>Engage in policy practice to advance social and economic well-being and to deliver effective social work services </a:t>
            </a:r>
            <a:r>
              <a:rPr lang="en-US" sz="1800" dirty="0"/>
              <a:t>(EPAS 2.1.8) </a:t>
            </a:r>
          </a:p>
          <a:p>
            <a:pPr marL="0" indent="0">
              <a:buNone/>
            </a:pPr>
            <a:endParaRPr lang="en-US" sz="1800" dirty="0" smtClean="0"/>
          </a:p>
          <a:p>
            <a:r>
              <a:rPr lang="en-US" sz="2800" dirty="0" smtClean="0"/>
              <a:t>Engage, assess, intervene, and evaluate with individuals, families, groups, organizations and communities </a:t>
            </a:r>
            <a:r>
              <a:rPr lang="en-US" sz="1800" dirty="0" smtClean="0"/>
              <a:t>(EPAS 2.1.10 (a)-(d))</a:t>
            </a:r>
            <a:endParaRPr lang="en-US" sz="1800" dirty="0"/>
          </a:p>
          <a:p>
            <a:endParaRPr lang="en-US" dirty="0"/>
          </a:p>
        </p:txBody>
      </p:sp>
    </p:spTree>
    <p:extLst>
      <p:ext uri="{BB962C8B-B14F-4D97-AF65-F5344CB8AC3E}">
        <p14:creationId xmlns:p14="http://schemas.microsoft.com/office/powerpoint/2010/main" val="1881673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3 of Learning Objectives:</a:t>
            </a:r>
            <a:endParaRPr lang="en-US" dirty="0"/>
          </a:p>
        </p:txBody>
      </p:sp>
      <p:sp>
        <p:nvSpPr>
          <p:cNvPr id="3" name="Content Placeholder 2"/>
          <p:cNvSpPr>
            <a:spLocks noGrp="1"/>
          </p:cNvSpPr>
          <p:nvPr>
            <p:ph idx="1"/>
          </p:nvPr>
        </p:nvSpPr>
        <p:spPr/>
        <p:txBody>
          <a:bodyPr>
            <a:normAutofit/>
          </a:bodyPr>
          <a:lstStyle/>
          <a:p>
            <a:r>
              <a:rPr lang="en-US" sz="4000" dirty="0" smtClean="0"/>
              <a:t>Discuss:</a:t>
            </a:r>
          </a:p>
          <a:p>
            <a:pPr lvl="1"/>
            <a:r>
              <a:rPr lang="en-US" sz="3600" dirty="0" smtClean="0"/>
              <a:t>measures </a:t>
            </a:r>
            <a:r>
              <a:rPr lang="en-US" sz="3600" dirty="0"/>
              <a:t>and surveys on evaluating financial </a:t>
            </a:r>
            <a:r>
              <a:rPr lang="en-US" sz="3600" dirty="0" smtClean="0"/>
              <a:t>knowledge</a:t>
            </a:r>
          </a:p>
          <a:p>
            <a:pPr lvl="1"/>
            <a:r>
              <a:rPr lang="en-US" sz="3600" dirty="0" smtClean="0"/>
              <a:t>link </a:t>
            </a:r>
            <a:r>
              <a:rPr lang="en-US" sz="3600" dirty="0"/>
              <a:t>macro and micro issues related to financial stability and financial capability in education and practice</a:t>
            </a:r>
          </a:p>
        </p:txBody>
      </p:sp>
    </p:spTree>
    <p:extLst>
      <p:ext uri="{BB962C8B-B14F-4D97-AF65-F5344CB8AC3E}">
        <p14:creationId xmlns:p14="http://schemas.microsoft.com/office/powerpoint/2010/main" val="42802962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Measures/Surveys to assess financial </a:t>
            </a:r>
            <a:r>
              <a:rPr lang="en-US" dirty="0"/>
              <a:t>knowledge</a:t>
            </a:r>
          </a:p>
        </p:txBody>
      </p:sp>
      <p:sp>
        <p:nvSpPr>
          <p:cNvPr id="3" name="Content Placeholder 2"/>
          <p:cNvSpPr>
            <a:spLocks noGrp="1"/>
          </p:cNvSpPr>
          <p:nvPr>
            <p:ph idx="1"/>
          </p:nvPr>
        </p:nvSpPr>
        <p:spPr>
          <a:xfrm>
            <a:off x="457200" y="1813956"/>
            <a:ext cx="8229600" cy="4525963"/>
          </a:xfrm>
        </p:spPr>
        <p:txBody>
          <a:bodyPr>
            <a:normAutofit lnSpcReduction="10000"/>
          </a:bodyPr>
          <a:lstStyle/>
          <a:p>
            <a:r>
              <a:rPr lang="en-US" dirty="0"/>
              <a:t>The Financial Self-Efficacy Scale (</a:t>
            </a:r>
            <a:r>
              <a:rPr lang="en-US" dirty="0" smtClean="0"/>
              <a:t>FSES):</a:t>
            </a:r>
          </a:p>
          <a:p>
            <a:pPr lvl="1"/>
            <a:r>
              <a:rPr lang="en-US" dirty="0" smtClean="0"/>
              <a:t>developed to </a:t>
            </a:r>
            <a:r>
              <a:rPr lang="en-US" dirty="0"/>
              <a:t>assess </a:t>
            </a:r>
            <a:r>
              <a:rPr lang="en-US" dirty="0" smtClean="0"/>
              <a:t>behavioral </a:t>
            </a:r>
            <a:r>
              <a:rPr lang="en-US" dirty="0"/>
              <a:t>components of managing finances and to help educators and counselors better understand their students’ and clients’ psychological reasons behind financial </a:t>
            </a:r>
            <a:r>
              <a:rPr lang="en-US" dirty="0" smtClean="0"/>
              <a:t>management.</a:t>
            </a:r>
          </a:p>
          <a:p>
            <a:pPr lvl="1"/>
            <a:r>
              <a:rPr lang="en-US" dirty="0" smtClean="0"/>
              <a:t>survey </a:t>
            </a:r>
            <a:r>
              <a:rPr lang="en-US" dirty="0"/>
              <a:t>was validated in a sample of 726 university employees; </a:t>
            </a:r>
            <a:r>
              <a:rPr lang="en-US" dirty="0" smtClean="0"/>
              <a:t>alpha </a:t>
            </a:r>
            <a:r>
              <a:rPr lang="en-US" dirty="0"/>
              <a:t>reliability =</a:t>
            </a:r>
            <a:r>
              <a:rPr lang="en-US" dirty="0" smtClean="0"/>
              <a:t> </a:t>
            </a:r>
            <a:r>
              <a:rPr lang="en-US" dirty="0"/>
              <a:t>.</a:t>
            </a:r>
            <a:r>
              <a:rPr lang="en-US" dirty="0" smtClean="0"/>
              <a:t>76</a:t>
            </a:r>
          </a:p>
          <a:p>
            <a:pPr lvl="1"/>
            <a:r>
              <a:rPr lang="en-US" dirty="0"/>
              <a:t>L</a:t>
            </a:r>
            <a:r>
              <a:rPr lang="en-US" dirty="0" smtClean="0"/>
              <a:t>ower scores indicate </a:t>
            </a:r>
            <a:r>
              <a:rPr lang="en-US" dirty="0"/>
              <a:t>better financial </a:t>
            </a:r>
            <a:r>
              <a:rPr lang="en-US" dirty="0" smtClean="0"/>
              <a:t>self-efficacy (</a:t>
            </a:r>
            <a:r>
              <a:rPr lang="en-US" dirty="0"/>
              <a:t>Lown, 2011). </a:t>
            </a:r>
          </a:p>
        </p:txBody>
      </p:sp>
    </p:spTree>
    <p:extLst>
      <p:ext uri="{BB962C8B-B14F-4D97-AF65-F5344CB8AC3E}">
        <p14:creationId xmlns:p14="http://schemas.microsoft.com/office/powerpoint/2010/main" val="988978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Measures/Surveys to assess financial </a:t>
            </a:r>
            <a:r>
              <a:rPr lang="en-US" dirty="0" smtClean="0"/>
              <a:t>knowledge</a:t>
            </a:r>
            <a:endParaRPr lang="en-US" dirty="0"/>
          </a:p>
        </p:txBody>
      </p:sp>
      <p:sp>
        <p:nvSpPr>
          <p:cNvPr id="4" name="Content Placeholder 3"/>
          <p:cNvSpPr txBox="1">
            <a:spLocks noGrp="1"/>
          </p:cNvSpPr>
          <p:nvPr>
            <p:ph idx="1"/>
          </p:nvPr>
        </p:nvSpPr>
        <p:spPr>
          <a:xfrm>
            <a:off x="457200" y="1600200"/>
            <a:ext cx="8229600" cy="4499693"/>
          </a:xfrm>
          <a:prstGeom prst="rect">
            <a:avLst/>
          </a:prstGeom>
          <a:noFill/>
        </p:spPr>
        <p:txBody>
          <a:bodyPr wrap="square" rtlCol="0">
            <a:spAutoFit/>
          </a:bodyPr>
          <a:lstStyle/>
          <a:p>
            <a:r>
              <a:rPr lang="en-US" sz="2800" dirty="0" smtClean="0"/>
              <a:t>Financial </a:t>
            </a:r>
            <a:r>
              <a:rPr lang="en-US" sz="2800" dirty="0"/>
              <a:t>Knowledge, Behavior, and Self-efficacy </a:t>
            </a:r>
            <a:r>
              <a:rPr lang="en-US" sz="2800" dirty="0" smtClean="0"/>
              <a:t>Scale:</a:t>
            </a:r>
          </a:p>
          <a:p>
            <a:pPr lvl="1"/>
            <a:r>
              <a:rPr lang="en-US" sz="2400" dirty="0" smtClean="0"/>
              <a:t>5,329 male and female high school students attended a financial planning course by the National Endowment for Financial Education (NEFE) High School Financial Planning Program (HSFPP).</a:t>
            </a:r>
          </a:p>
          <a:p>
            <a:pPr lvl="1"/>
            <a:r>
              <a:rPr lang="en-US" sz="2400" dirty="0"/>
              <a:t>questions about </a:t>
            </a:r>
            <a:r>
              <a:rPr lang="en-US" sz="2400" dirty="0" smtClean="0"/>
              <a:t>how money </a:t>
            </a:r>
            <a:r>
              <a:rPr lang="en-US" sz="2400" dirty="0"/>
              <a:t>was acquired, saved, spent, and </a:t>
            </a:r>
            <a:r>
              <a:rPr lang="en-US" sz="2400" dirty="0" smtClean="0"/>
              <a:t>communicated within </a:t>
            </a:r>
            <a:r>
              <a:rPr lang="en-US" sz="2400" dirty="0"/>
              <a:t>the family system were </a:t>
            </a:r>
            <a:r>
              <a:rPr lang="en-US" sz="2400" dirty="0" smtClean="0"/>
              <a:t>asked</a:t>
            </a:r>
          </a:p>
          <a:p>
            <a:pPr lvl="1"/>
            <a:r>
              <a:rPr lang="en-US" sz="2400" dirty="0" smtClean="0"/>
              <a:t>knowledge </a:t>
            </a:r>
            <a:r>
              <a:rPr lang="en-US" sz="2400" dirty="0"/>
              <a:t>and </a:t>
            </a:r>
            <a:r>
              <a:rPr lang="en-US" sz="2400" dirty="0" smtClean="0"/>
              <a:t>self-efficacy questions </a:t>
            </a:r>
            <a:r>
              <a:rPr lang="en-US" sz="2400" dirty="0"/>
              <a:t>were asked </a:t>
            </a:r>
            <a:r>
              <a:rPr lang="en-US" sz="2400" dirty="0" smtClean="0"/>
              <a:t>to </a:t>
            </a:r>
            <a:r>
              <a:rPr lang="en-US" sz="2400" dirty="0"/>
              <a:t>evaluate earlier </a:t>
            </a:r>
            <a:r>
              <a:rPr lang="en-US" sz="2400" dirty="0" smtClean="0"/>
              <a:t>stages of </a:t>
            </a:r>
            <a:r>
              <a:rPr lang="en-US" sz="2400" dirty="0"/>
              <a:t>the learning process </a:t>
            </a:r>
            <a:r>
              <a:rPr lang="en-US" sz="2400" dirty="0" smtClean="0"/>
              <a:t>(Danes </a:t>
            </a:r>
            <a:r>
              <a:rPr lang="en-US" sz="2400" dirty="0"/>
              <a:t>&amp; Haberman, 2007)</a:t>
            </a:r>
            <a:endParaRPr lang="en-US" sz="2400" b="1" dirty="0"/>
          </a:p>
        </p:txBody>
      </p:sp>
    </p:spTree>
    <p:extLst>
      <p:ext uri="{BB962C8B-B14F-4D97-AF65-F5344CB8AC3E}">
        <p14:creationId xmlns:p14="http://schemas.microsoft.com/office/powerpoint/2010/main" val="2348040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1 of Learning Objectives:</a:t>
            </a:r>
            <a:endParaRPr lang="en-US" dirty="0"/>
          </a:p>
        </p:txBody>
      </p:sp>
      <p:sp>
        <p:nvSpPr>
          <p:cNvPr id="3" name="Content Placeholder 2"/>
          <p:cNvSpPr>
            <a:spLocks noGrp="1"/>
          </p:cNvSpPr>
          <p:nvPr>
            <p:ph idx="1"/>
          </p:nvPr>
        </p:nvSpPr>
        <p:spPr/>
        <p:txBody>
          <a:bodyPr>
            <a:normAutofit lnSpcReduction="10000"/>
          </a:bodyPr>
          <a:lstStyle/>
          <a:p>
            <a:r>
              <a:rPr lang="en-US" sz="4000" dirty="0" smtClean="0"/>
              <a:t>Discuss:</a:t>
            </a:r>
          </a:p>
          <a:p>
            <a:pPr lvl="1"/>
            <a:r>
              <a:rPr lang="en-US" sz="3600" dirty="0" smtClean="0"/>
              <a:t>Financial self-efficacy</a:t>
            </a:r>
          </a:p>
          <a:p>
            <a:pPr lvl="1"/>
            <a:r>
              <a:rPr lang="en-US" sz="3600" dirty="0" smtClean="0"/>
              <a:t>The differences between financial knowledge, financial capability, and financial self-efficacy</a:t>
            </a:r>
          </a:p>
          <a:p>
            <a:pPr lvl="1"/>
            <a:r>
              <a:rPr lang="en-US" sz="3600" dirty="0" smtClean="0"/>
              <a:t>Financial social work—term coined by </a:t>
            </a:r>
            <a:r>
              <a:rPr lang="en-US" sz="3600" dirty="0" err="1" smtClean="0"/>
              <a:t>Reeta</a:t>
            </a:r>
            <a:r>
              <a:rPr lang="en-US" sz="3600" dirty="0" smtClean="0"/>
              <a:t> </a:t>
            </a:r>
            <a:r>
              <a:rPr lang="en-US" sz="3600" dirty="0" err="1" smtClean="0"/>
              <a:t>Wolfsohn</a:t>
            </a:r>
            <a:r>
              <a:rPr lang="en-US" sz="3600" dirty="0" smtClean="0"/>
              <a:t> of the Center for Financial Social Work</a:t>
            </a:r>
            <a:endParaRPr lang="en-US" sz="3600" dirty="0"/>
          </a:p>
        </p:txBody>
      </p:sp>
    </p:spTree>
    <p:extLst>
      <p:ext uri="{BB962C8B-B14F-4D97-AF65-F5344CB8AC3E}">
        <p14:creationId xmlns:p14="http://schemas.microsoft.com/office/powerpoint/2010/main" val="3528835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Financial Self-Efficacy Scale (FSES) </a:t>
            </a:r>
            <a:r>
              <a:rPr lang="en-US" sz="3200" dirty="0"/>
              <a:t>(</a:t>
            </a:r>
            <a:r>
              <a:rPr lang="en-US" sz="3200" dirty="0" err="1"/>
              <a:t>Lown</a:t>
            </a:r>
            <a:r>
              <a:rPr lang="en-US" sz="3200" dirty="0"/>
              <a:t>, 2011</a:t>
            </a:r>
            <a:r>
              <a:rPr lang="en-US" sz="3200" dirty="0" smtClean="0"/>
              <a:t>)</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2717902"/>
              </p:ext>
            </p:extLst>
          </p:nvPr>
        </p:nvGraphicFramePr>
        <p:xfrm>
          <a:off x="272142" y="1864422"/>
          <a:ext cx="8545286" cy="4492834"/>
        </p:xfrm>
        <a:graphic>
          <a:graphicData uri="http://schemas.openxmlformats.org/drawingml/2006/table">
            <a:tbl>
              <a:tblPr firstRow="1" firstCol="1" bandRow="1">
                <a:tableStyleId>{073A0DAA-6AF3-43AB-8588-CEC1D06C72B9}</a:tableStyleId>
              </a:tblPr>
              <a:tblGrid>
                <a:gridCol w="3225593"/>
                <a:gridCol w="1266594"/>
                <a:gridCol w="1604351"/>
                <a:gridCol w="1266594"/>
                <a:gridCol w="1182154"/>
              </a:tblGrid>
              <a:tr h="508654">
                <a:tc>
                  <a:txBody>
                    <a:bodyPr/>
                    <a:lstStyle/>
                    <a:p>
                      <a:endParaRPr lang="en-US" sz="2000" dirty="0">
                        <a:effectLst/>
                        <a:latin typeface="+mn-lt"/>
                        <a:ea typeface="Malgun Gothic"/>
                      </a:endParaRPr>
                    </a:p>
                  </a:txBody>
                  <a:tcPr marL="68580" marR="68580" marT="0" marB="0"/>
                </a:tc>
                <a:tc>
                  <a:txBody>
                    <a:bodyPr/>
                    <a:lstStyle/>
                    <a:p>
                      <a:r>
                        <a:rPr lang="en-US" sz="1600">
                          <a:effectLst/>
                          <a:latin typeface="+mn-lt"/>
                        </a:rPr>
                        <a:t>Exactly </a:t>
                      </a:r>
                      <a:endParaRPr lang="en-US" sz="1400">
                        <a:effectLst/>
                        <a:latin typeface="+mn-lt"/>
                      </a:endParaRPr>
                    </a:p>
                    <a:p>
                      <a:r>
                        <a:rPr lang="en-US" sz="1600">
                          <a:effectLst/>
                          <a:latin typeface="+mn-lt"/>
                        </a:rPr>
                        <a:t>true</a:t>
                      </a:r>
                      <a:endParaRPr lang="en-US" sz="1400">
                        <a:effectLst/>
                        <a:latin typeface="+mn-lt"/>
                        <a:ea typeface="Malgun Gothic"/>
                      </a:endParaRPr>
                    </a:p>
                  </a:txBody>
                  <a:tcPr marL="68580" marR="68580" marT="0" marB="0"/>
                </a:tc>
                <a:tc>
                  <a:txBody>
                    <a:bodyPr/>
                    <a:lstStyle/>
                    <a:p>
                      <a:r>
                        <a:rPr lang="en-US" sz="1600">
                          <a:effectLst/>
                          <a:latin typeface="+mn-lt"/>
                        </a:rPr>
                        <a:t>Moderately </a:t>
                      </a:r>
                      <a:endParaRPr lang="en-US" sz="1400">
                        <a:effectLst/>
                        <a:latin typeface="+mn-lt"/>
                      </a:endParaRPr>
                    </a:p>
                    <a:p>
                      <a:r>
                        <a:rPr lang="en-US" sz="1600">
                          <a:effectLst/>
                          <a:latin typeface="+mn-lt"/>
                        </a:rPr>
                        <a:t>true</a:t>
                      </a:r>
                      <a:endParaRPr lang="en-US" sz="1400">
                        <a:effectLst/>
                        <a:latin typeface="+mn-lt"/>
                        <a:ea typeface="Malgun Gothic"/>
                      </a:endParaRPr>
                    </a:p>
                  </a:txBody>
                  <a:tcPr marL="68580" marR="68580" marT="0" marB="0"/>
                </a:tc>
                <a:tc>
                  <a:txBody>
                    <a:bodyPr/>
                    <a:lstStyle/>
                    <a:p>
                      <a:r>
                        <a:rPr lang="en-US" sz="1600">
                          <a:effectLst/>
                          <a:latin typeface="+mn-lt"/>
                        </a:rPr>
                        <a:t>Hardly </a:t>
                      </a:r>
                      <a:endParaRPr lang="en-US" sz="1400">
                        <a:effectLst/>
                        <a:latin typeface="+mn-lt"/>
                      </a:endParaRPr>
                    </a:p>
                    <a:p>
                      <a:r>
                        <a:rPr lang="en-US" sz="1600">
                          <a:effectLst/>
                          <a:latin typeface="+mn-lt"/>
                        </a:rPr>
                        <a:t>true</a:t>
                      </a:r>
                      <a:endParaRPr lang="en-US" sz="1400">
                        <a:effectLst/>
                        <a:latin typeface="+mn-lt"/>
                        <a:ea typeface="Malgun Gothic"/>
                      </a:endParaRPr>
                    </a:p>
                  </a:txBody>
                  <a:tcPr marL="68580" marR="68580" marT="0" marB="0"/>
                </a:tc>
                <a:tc>
                  <a:txBody>
                    <a:bodyPr/>
                    <a:lstStyle/>
                    <a:p>
                      <a:r>
                        <a:rPr lang="en-US" sz="1600">
                          <a:effectLst/>
                          <a:latin typeface="+mn-lt"/>
                        </a:rPr>
                        <a:t>Not at all </a:t>
                      </a:r>
                      <a:endParaRPr lang="en-US" sz="1400">
                        <a:effectLst/>
                        <a:latin typeface="+mn-lt"/>
                      </a:endParaRPr>
                    </a:p>
                    <a:p>
                      <a:r>
                        <a:rPr lang="en-US" sz="1600">
                          <a:effectLst/>
                          <a:latin typeface="+mn-lt"/>
                        </a:rPr>
                        <a:t>true</a:t>
                      </a:r>
                      <a:endParaRPr lang="en-US" sz="1400">
                        <a:effectLst/>
                        <a:latin typeface="+mn-lt"/>
                        <a:ea typeface="Malgun Gothic"/>
                      </a:endParaRPr>
                    </a:p>
                  </a:txBody>
                  <a:tcPr marL="68580" marR="68580" marT="0" marB="0"/>
                </a:tc>
              </a:tr>
              <a:tr h="762981">
                <a:tc>
                  <a:txBody>
                    <a:bodyPr/>
                    <a:lstStyle/>
                    <a:p>
                      <a:pPr>
                        <a:spcAft>
                          <a:spcPts val="0"/>
                        </a:spcAft>
                      </a:pPr>
                      <a:r>
                        <a:rPr lang="en-US" sz="1600" dirty="0">
                          <a:effectLst/>
                          <a:latin typeface="+mn-lt"/>
                        </a:rPr>
                        <a:t>It is hard to stick to my spending plan when unexpected expenses arise</a:t>
                      </a:r>
                      <a:endParaRPr lang="en-US" sz="1400" dirty="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r>
              <a:tr h="720455">
                <a:tc>
                  <a:txBody>
                    <a:bodyPr/>
                    <a:lstStyle/>
                    <a:p>
                      <a:pPr marL="0" marR="0">
                        <a:spcBef>
                          <a:spcPts val="0"/>
                        </a:spcBef>
                        <a:spcAft>
                          <a:spcPts val="0"/>
                        </a:spcAft>
                      </a:pPr>
                      <a:r>
                        <a:rPr lang="en-US" sz="1600" dirty="0">
                          <a:effectLst/>
                          <a:latin typeface="+mn-lt"/>
                        </a:rPr>
                        <a:t>It is challenging to make progress toward my financial goals</a:t>
                      </a:r>
                      <a:endParaRPr lang="en-US" sz="1600" dirty="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r>
              <a:tr h="720455">
                <a:tc>
                  <a:txBody>
                    <a:bodyPr/>
                    <a:lstStyle/>
                    <a:p>
                      <a:pPr marL="0" marR="0">
                        <a:spcBef>
                          <a:spcPts val="0"/>
                        </a:spcBef>
                        <a:spcAft>
                          <a:spcPts val="0"/>
                        </a:spcAft>
                      </a:pPr>
                      <a:r>
                        <a:rPr lang="en-US" sz="1600">
                          <a:effectLst/>
                          <a:latin typeface="+mn-lt"/>
                        </a:rPr>
                        <a:t>When unexpected expenses occur I usually have to use credit</a:t>
                      </a:r>
                      <a:endParaRPr lang="en-US" sz="160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r>
              <a:tr h="762981">
                <a:tc>
                  <a:txBody>
                    <a:bodyPr/>
                    <a:lstStyle/>
                    <a:p>
                      <a:pPr marL="0" marR="0">
                        <a:spcBef>
                          <a:spcPts val="0"/>
                        </a:spcBef>
                        <a:spcAft>
                          <a:spcPts val="0"/>
                        </a:spcAft>
                      </a:pPr>
                      <a:r>
                        <a:rPr lang="en-US" sz="1600">
                          <a:effectLst/>
                          <a:latin typeface="+mn-lt"/>
                        </a:rPr>
                        <a:t>When faced with a financial challenge, I have a hard time figuring out a solution</a:t>
                      </a:r>
                      <a:endParaRPr lang="en-US" sz="160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r>
              <a:tr h="508654">
                <a:tc>
                  <a:txBody>
                    <a:bodyPr/>
                    <a:lstStyle/>
                    <a:p>
                      <a:pPr marL="0" marR="0">
                        <a:spcBef>
                          <a:spcPts val="0"/>
                        </a:spcBef>
                        <a:spcAft>
                          <a:spcPts val="0"/>
                        </a:spcAft>
                      </a:pPr>
                      <a:r>
                        <a:rPr lang="en-US" sz="1600">
                          <a:effectLst/>
                          <a:latin typeface="+mn-lt"/>
                        </a:rPr>
                        <a:t>I lack confidence in my ability to manage my finances</a:t>
                      </a:r>
                      <a:endParaRPr lang="en-US" sz="160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c>
                  <a:txBody>
                    <a:bodyPr/>
                    <a:lstStyle/>
                    <a:p>
                      <a:r>
                        <a:rPr lang="en-US" sz="1600">
                          <a:effectLst/>
                          <a:latin typeface="+mn-lt"/>
                        </a:rPr>
                        <a:t> </a:t>
                      </a:r>
                      <a:endParaRPr lang="en-US" sz="1400">
                        <a:effectLst/>
                        <a:latin typeface="+mn-lt"/>
                        <a:ea typeface="Malgun Gothic"/>
                      </a:endParaRPr>
                    </a:p>
                  </a:txBody>
                  <a:tcPr marL="68580" marR="68580" marT="0" marB="0"/>
                </a:tc>
              </a:tr>
              <a:tr h="508654">
                <a:tc>
                  <a:txBody>
                    <a:bodyPr/>
                    <a:lstStyle/>
                    <a:p>
                      <a:pPr>
                        <a:spcAft>
                          <a:spcPts val="0"/>
                        </a:spcAft>
                      </a:pPr>
                      <a:r>
                        <a:rPr lang="en-US" sz="1600">
                          <a:effectLst/>
                          <a:latin typeface="+mn-lt"/>
                        </a:rPr>
                        <a:t>I worry about running out of money in retirement</a:t>
                      </a:r>
                      <a:endParaRPr lang="en-US" sz="140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c>
                  <a:txBody>
                    <a:bodyPr/>
                    <a:lstStyle/>
                    <a:p>
                      <a:r>
                        <a:rPr lang="en-US" sz="1600" dirty="0">
                          <a:effectLst/>
                          <a:latin typeface="+mn-lt"/>
                        </a:rPr>
                        <a:t> </a:t>
                      </a:r>
                      <a:endParaRPr lang="en-US" sz="1400" dirty="0">
                        <a:effectLst/>
                        <a:latin typeface="+mn-lt"/>
                        <a:ea typeface="Malgun Gothic"/>
                      </a:endParaRPr>
                    </a:p>
                  </a:txBody>
                  <a:tcPr marL="68580" marR="68580" marT="0" marB="0"/>
                </a:tc>
              </a:tr>
            </a:tbl>
          </a:graphicData>
        </a:graphic>
      </p:graphicFrame>
    </p:spTree>
    <p:extLst>
      <p:ext uri="{BB962C8B-B14F-4D97-AF65-F5344CB8AC3E}">
        <p14:creationId xmlns:p14="http://schemas.microsoft.com/office/powerpoint/2010/main" val="70927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2197"/>
            <a:ext cx="8229600" cy="1143000"/>
          </a:xfrm>
        </p:spPr>
        <p:txBody>
          <a:bodyPr>
            <a:noAutofit/>
          </a:bodyPr>
          <a:lstStyle/>
          <a:p>
            <a:r>
              <a:rPr lang="en-US" sz="4000" dirty="0"/>
              <a:t>Financial Knowledge, Behavior, and Self-efficacy </a:t>
            </a:r>
            <a:r>
              <a:rPr lang="en-US" sz="4000" dirty="0" smtClean="0"/>
              <a:t>Scale </a:t>
            </a:r>
            <a:r>
              <a:rPr lang="en-US" sz="2400" dirty="0" smtClean="0"/>
              <a:t>(Danes </a:t>
            </a:r>
            <a:r>
              <a:rPr lang="en-US" sz="2400" dirty="0"/>
              <a:t>&amp; </a:t>
            </a:r>
            <a:r>
              <a:rPr lang="en-US" sz="2400" dirty="0" err="1"/>
              <a:t>Haberman</a:t>
            </a:r>
            <a:r>
              <a:rPr lang="en-US" sz="2400" dirty="0"/>
              <a:t>, 2007</a:t>
            </a:r>
            <a:r>
              <a:rPr lang="en-US" sz="2400" dirty="0" smtClean="0"/>
              <a: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208018"/>
              </p:ext>
            </p:extLst>
          </p:nvPr>
        </p:nvGraphicFramePr>
        <p:xfrm>
          <a:off x="457201" y="2354977"/>
          <a:ext cx="8104907" cy="3722266"/>
        </p:xfrm>
        <a:graphic>
          <a:graphicData uri="http://schemas.openxmlformats.org/drawingml/2006/table">
            <a:tbl>
              <a:tblPr firstRow="1" firstCol="1" bandRow="1">
                <a:tableStyleId>{073A0DAA-6AF3-43AB-8588-CEC1D06C72B9}</a:tableStyleId>
              </a:tblPr>
              <a:tblGrid>
                <a:gridCol w="2474298"/>
                <a:gridCol w="1081937"/>
                <a:gridCol w="1181472"/>
                <a:gridCol w="945179"/>
                <a:gridCol w="1205102"/>
                <a:gridCol w="1216919"/>
              </a:tblGrid>
              <a:tr h="563843">
                <a:tc>
                  <a:txBody>
                    <a:bodyPr/>
                    <a:lstStyle/>
                    <a:p>
                      <a:pPr algn="l"/>
                      <a:endParaRPr lang="en-US" sz="1600" dirty="0">
                        <a:effectLst/>
                        <a:latin typeface="Calibri"/>
                        <a:ea typeface="Malgun Gothic"/>
                      </a:endParaRPr>
                    </a:p>
                  </a:txBody>
                  <a:tcPr marL="61682" marR="61682" marT="0" marB="0"/>
                </a:tc>
                <a:tc>
                  <a:txBody>
                    <a:bodyPr/>
                    <a:lstStyle/>
                    <a:p>
                      <a:pPr algn="l"/>
                      <a:r>
                        <a:rPr lang="en-US" sz="1600">
                          <a:effectLst/>
                        </a:rPr>
                        <a:t>Strongly disagree</a:t>
                      </a:r>
                      <a:endParaRPr lang="en-US" sz="1400">
                        <a:effectLst/>
                        <a:latin typeface="Calibri"/>
                        <a:ea typeface="Malgun Gothic"/>
                      </a:endParaRPr>
                    </a:p>
                  </a:txBody>
                  <a:tcPr marL="61682" marR="61682" marT="0" marB="0"/>
                </a:tc>
                <a:tc>
                  <a:txBody>
                    <a:bodyPr/>
                    <a:lstStyle/>
                    <a:p>
                      <a:pPr algn="l"/>
                      <a:r>
                        <a:rPr lang="en-US" sz="1600" dirty="0">
                          <a:effectLst/>
                        </a:rPr>
                        <a:t>Somewhat disagree</a:t>
                      </a:r>
                      <a:endParaRPr lang="en-US" sz="1400" dirty="0">
                        <a:effectLst/>
                        <a:latin typeface="Calibri"/>
                        <a:ea typeface="Malgun Gothic"/>
                      </a:endParaRPr>
                    </a:p>
                  </a:txBody>
                  <a:tcPr marL="61682" marR="61682" marT="0" marB="0"/>
                </a:tc>
                <a:tc>
                  <a:txBody>
                    <a:bodyPr/>
                    <a:lstStyle/>
                    <a:p>
                      <a:pPr algn="l"/>
                      <a:r>
                        <a:rPr lang="en-US" sz="1600">
                          <a:effectLst/>
                        </a:rPr>
                        <a:t>Neutral</a:t>
                      </a:r>
                      <a:endParaRPr lang="en-US" sz="1400">
                        <a:effectLst/>
                        <a:latin typeface="Calibri"/>
                        <a:ea typeface="Malgun Gothic"/>
                      </a:endParaRPr>
                    </a:p>
                  </a:txBody>
                  <a:tcPr marL="61682" marR="61682" marT="0" marB="0"/>
                </a:tc>
                <a:tc>
                  <a:txBody>
                    <a:bodyPr/>
                    <a:lstStyle/>
                    <a:p>
                      <a:pPr algn="l"/>
                      <a:r>
                        <a:rPr lang="en-US" sz="1600">
                          <a:effectLst/>
                        </a:rPr>
                        <a:t>Somewhat agree</a:t>
                      </a:r>
                      <a:endParaRPr lang="en-US" sz="1400">
                        <a:effectLst/>
                        <a:latin typeface="Calibri"/>
                        <a:ea typeface="Malgun Gothic"/>
                      </a:endParaRPr>
                    </a:p>
                  </a:txBody>
                  <a:tcPr marL="61682" marR="61682" marT="0" marB="0"/>
                </a:tc>
                <a:tc>
                  <a:txBody>
                    <a:bodyPr/>
                    <a:lstStyle/>
                    <a:p>
                      <a:pPr algn="l"/>
                      <a:r>
                        <a:rPr lang="en-US" sz="1600" dirty="0">
                          <a:effectLst/>
                        </a:rPr>
                        <a:t>Strongly Agree</a:t>
                      </a:r>
                      <a:endParaRPr lang="en-US" sz="1400" dirty="0">
                        <a:effectLst/>
                        <a:latin typeface="Calibri"/>
                        <a:ea typeface="Malgun Gothic"/>
                      </a:endParaRPr>
                    </a:p>
                  </a:txBody>
                  <a:tcPr marL="61682" marR="61682" marT="0" marB="0"/>
                </a:tc>
              </a:tr>
              <a:tr h="563843">
                <a:tc>
                  <a:txBody>
                    <a:bodyPr/>
                    <a:lstStyle/>
                    <a:p>
                      <a:pPr algn="l"/>
                      <a:r>
                        <a:rPr lang="en-US" sz="1600">
                          <a:effectLst/>
                        </a:rPr>
                        <a:t>I understand the cost of buying on credit</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dirty="0">
                          <a:effectLst/>
                        </a:rPr>
                        <a:t> </a:t>
                      </a:r>
                      <a:endParaRPr lang="en-US" sz="1400" dirty="0">
                        <a:effectLst/>
                        <a:latin typeface="Calibri"/>
                        <a:ea typeface="Malgun Gothic"/>
                      </a:endParaRPr>
                    </a:p>
                  </a:txBody>
                  <a:tcPr marL="61682" marR="61682" marT="0" marB="0"/>
                </a:tc>
              </a:tr>
              <a:tr h="845764">
                <a:tc>
                  <a:txBody>
                    <a:bodyPr/>
                    <a:lstStyle/>
                    <a:p>
                      <a:pPr algn="l"/>
                      <a:r>
                        <a:rPr lang="en-US" sz="1600" dirty="0">
                          <a:effectLst/>
                        </a:rPr>
                        <a:t>I know key questions to ask when shopping for auto insurance</a:t>
                      </a:r>
                      <a:endParaRPr lang="en-US" sz="1400" dirty="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dirty="0">
                          <a:effectLst/>
                        </a:rPr>
                        <a:t> </a:t>
                      </a:r>
                      <a:endParaRPr lang="en-US" sz="1400" dirty="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r>
              <a:tr h="903052">
                <a:tc>
                  <a:txBody>
                    <a:bodyPr/>
                    <a:lstStyle/>
                    <a:p>
                      <a:pPr algn="l"/>
                      <a:r>
                        <a:rPr lang="en-US" sz="1600" dirty="0">
                          <a:effectLst/>
                        </a:rPr>
                        <a:t>I know about investments (stocks, mutual funds, bonds, etc.)</a:t>
                      </a:r>
                      <a:endParaRPr lang="en-US" sz="1400" dirty="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r>
              <a:tr h="845764">
                <a:tc>
                  <a:txBody>
                    <a:bodyPr/>
                    <a:lstStyle/>
                    <a:p>
                      <a:pPr algn="l"/>
                      <a:r>
                        <a:rPr lang="en-US" sz="1600" dirty="0">
                          <a:effectLst/>
                        </a:rPr>
                        <a:t>I know the difference between needs and wants</a:t>
                      </a:r>
                      <a:endParaRPr lang="en-US" sz="1400" dirty="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a:effectLst/>
                        </a:rPr>
                        <a:t> </a:t>
                      </a:r>
                      <a:endParaRPr lang="en-US" sz="1400">
                        <a:effectLst/>
                        <a:latin typeface="Calibri"/>
                        <a:ea typeface="Malgun Gothic"/>
                      </a:endParaRPr>
                    </a:p>
                  </a:txBody>
                  <a:tcPr marL="61682" marR="61682" marT="0" marB="0"/>
                </a:tc>
                <a:tc>
                  <a:txBody>
                    <a:bodyPr/>
                    <a:lstStyle/>
                    <a:p>
                      <a:pPr algn="l"/>
                      <a:r>
                        <a:rPr lang="en-US" sz="1600" dirty="0">
                          <a:effectLst/>
                        </a:rPr>
                        <a:t> </a:t>
                      </a:r>
                      <a:endParaRPr lang="en-US" sz="1400" dirty="0">
                        <a:effectLst/>
                        <a:latin typeface="Calibri"/>
                        <a:ea typeface="Malgun Gothic"/>
                      </a:endParaRPr>
                    </a:p>
                  </a:txBody>
                  <a:tcPr marL="61682" marR="61682" marT="0" marB="0"/>
                </a:tc>
              </a:tr>
            </a:tbl>
          </a:graphicData>
        </a:graphic>
      </p:graphicFrame>
      <p:sp>
        <p:nvSpPr>
          <p:cNvPr id="5" name="TextBox 4"/>
          <p:cNvSpPr txBox="1"/>
          <p:nvPr/>
        </p:nvSpPr>
        <p:spPr>
          <a:xfrm>
            <a:off x="2553194" y="1686296"/>
            <a:ext cx="3954483" cy="523220"/>
          </a:xfrm>
          <a:prstGeom prst="rect">
            <a:avLst/>
          </a:prstGeom>
          <a:noFill/>
        </p:spPr>
        <p:txBody>
          <a:bodyPr wrap="square" rtlCol="0">
            <a:spAutoFit/>
          </a:bodyPr>
          <a:lstStyle/>
          <a:p>
            <a:pPr algn="ctr"/>
            <a:r>
              <a:rPr lang="en-US" sz="2800" b="1" dirty="0" smtClean="0"/>
              <a:t>Financial Knowledge</a:t>
            </a:r>
            <a:endParaRPr lang="en-US" sz="2800" b="1" dirty="0"/>
          </a:p>
        </p:txBody>
      </p:sp>
    </p:spTree>
    <p:extLst>
      <p:ext uri="{BB962C8B-B14F-4D97-AF65-F5344CB8AC3E}">
        <p14:creationId xmlns:p14="http://schemas.microsoft.com/office/powerpoint/2010/main" val="2335112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Knowledge, Behavior, and Self-efficacy </a:t>
            </a:r>
            <a:r>
              <a:rPr lang="en-US" dirty="0" smtClean="0"/>
              <a:t>Scale </a:t>
            </a:r>
            <a:r>
              <a:rPr lang="en-US" sz="2700" dirty="0" smtClean="0"/>
              <a:t>(cont.)</a:t>
            </a: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1785320"/>
              </p:ext>
            </p:extLst>
          </p:nvPr>
        </p:nvGraphicFramePr>
        <p:xfrm>
          <a:off x="345350" y="3008158"/>
          <a:ext cx="8341450" cy="2438400"/>
        </p:xfrm>
        <a:graphic>
          <a:graphicData uri="http://schemas.openxmlformats.org/drawingml/2006/table">
            <a:tbl>
              <a:tblPr firstRow="1" firstCol="1" bandRow="1">
                <a:tableStyleId>{073A0DAA-6AF3-43AB-8588-CEC1D06C72B9}</a:tableStyleId>
              </a:tblPr>
              <a:tblGrid>
                <a:gridCol w="2546509"/>
                <a:gridCol w="1015123"/>
                <a:gridCol w="1106968"/>
                <a:gridCol w="959338"/>
                <a:gridCol w="1140031"/>
                <a:gridCol w="1573481"/>
              </a:tblGrid>
              <a:tr h="0">
                <a:tc>
                  <a:txBody>
                    <a:bodyPr/>
                    <a:lstStyle/>
                    <a:p>
                      <a:endParaRPr lang="en-US" sz="1400" dirty="0">
                        <a:effectLst/>
                        <a:latin typeface="Calibri"/>
                        <a:ea typeface="Malgun Gothic"/>
                      </a:endParaRPr>
                    </a:p>
                  </a:txBody>
                  <a:tcPr marL="68580" marR="68580" marT="0" marB="0"/>
                </a:tc>
                <a:tc>
                  <a:txBody>
                    <a:bodyPr/>
                    <a:lstStyle/>
                    <a:p>
                      <a:r>
                        <a:rPr lang="en-US" sz="1600" dirty="0">
                          <a:effectLst/>
                        </a:rPr>
                        <a:t>Strongly disagree</a:t>
                      </a:r>
                      <a:endParaRPr lang="en-US" sz="1400" dirty="0">
                        <a:effectLst/>
                        <a:latin typeface="Calibri"/>
                        <a:ea typeface="Malgun Gothic"/>
                      </a:endParaRPr>
                    </a:p>
                  </a:txBody>
                  <a:tcPr marL="68580" marR="68580" marT="0" marB="0"/>
                </a:tc>
                <a:tc>
                  <a:txBody>
                    <a:bodyPr/>
                    <a:lstStyle/>
                    <a:p>
                      <a:r>
                        <a:rPr lang="en-US" sz="1600" dirty="0">
                          <a:effectLst/>
                        </a:rPr>
                        <a:t>Somewhat disagree</a:t>
                      </a:r>
                      <a:endParaRPr lang="en-US" sz="1400" dirty="0">
                        <a:effectLst/>
                        <a:latin typeface="Calibri"/>
                        <a:ea typeface="Malgun Gothic"/>
                      </a:endParaRPr>
                    </a:p>
                  </a:txBody>
                  <a:tcPr marL="68580" marR="68580" marT="0" marB="0"/>
                </a:tc>
                <a:tc>
                  <a:txBody>
                    <a:bodyPr/>
                    <a:lstStyle/>
                    <a:p>
                      <a:r>
                        <a:rPr lang="en-US" sz="1600" dirty="0">
                          <a:effectLst/>
                        </a:rPr>
                        <a:t>Neutral</a:t>
                      </a:r>
                      <a:endParaRPr lang="en-US" sz="1400" dirty="0">
                        <a:effectLst/>
                        <a:latin typeface="Calibri"/>
                        <a:ea typeface="Malgun Gothic"/>
                      </a:endParaRPr>
                    </a:p>
                  </a:txBody>
                  <a:tcPr marL="68580" marR="68580" marT="0" marB="0"/>
                </a:tc>
                <a:tc>
                  <a:txBody>
                    <a:bodyPr/>
                    <a:lstStyle/>
                    <a:p>
                      <a:r>
                        <a:rPr lang="en-US" sz="1600">
                          <a:effectLst/>
                        </a:rPr>
                        <a:t>Somewhat agree</a:t>
                      </a:r>
                      <a:endParaRPr lang="en-US" sz="1400">
                        <a:effectLst/>
                        <a:latin typeface="Calibri"/>
                        <a:ea typeface="Malgun Gothic"/>
                      </a:endParaRPr>
                    </a:p>
                  </a:txBody>
                  <a:tcPr marL="68580" marR="68580" marT="0" marB="0"/>
                </a:tc>
                <a:tc>
                  <a:txBody>
                    <a:bodyPr/>
                    <a:lstStyle/>
                    <a:p>
                      <a:r>
                        <a:rPr lang="en-US" sz="1600">
                          <a:effectLst/>
                        </a:rPr>
                        <a:t>Strongly Agree</a:t>
                      </a:r>
                      <a:endParaRPr lang="en-US" sz="1400">
                        <a:effectLst/>
                        <a:latin typeface="Calibri"/>
                        <a:ea typeface="Malgun Gothic"/>
                      </a:endParaRPr>
                    </a:p>
                  </a:txBody>
                  <a:tcPr marL="68580" marR="68580" marT="0" marB="0"/>
                </a:tc>
              </a:tr>
              <a:tr h="0">
                <a:tc>
                  <a:txBody>
                    <a:bodyPr/>
                    <a:lstStyle/>
                    <a:p>
                      <a:r>
                        <a:rPr lang="en-US" sz="1600">
                          <a:effectLst/>
                        </a:rPr>
                        <a:t>I believe the way I manage my money will affect my future</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r>
              <a:tr h="0">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b="1" dirty="0" smtClean="0">
                          <a:solidFill>
                            <a:schemeClr val="bg1"/>
                          </a:solidFill>
                          <a:effectLst/>
                        </a:rPr>
                        <a:t>Almost never</a:t>
                      </a:r>
                      <a:endParaRPr lang="en-US" sz="1400" b="1" dirty="0">
                        <a:solidFill>
                          <a:schemeClr val="bg1"/>
                        </a:solidFill>
                        <a:effectLst/>
                        <a:latin typeface="Calibri"/>
                        <a:ea typeface="Malgun Gothic"/>
                      </a:endParaRPr>
                    </a:p>
                  </a:txBody>
                  <a:tcPr marL="68580" marR="68580" marT="0" marB="0">
                    <a:solidFill>
                      <a:schemeClr val="tx1">
                        <a:lumMod val="95000"/>
                        <a:lumOff val="5000"/>
                      </a:schemeClr>
                    </a:solidFill>
                  </a:tcPr>
                </a:tc>
                <a:tc>
                  <a:txBody>
                    <a:bodyPr/>
                    <a:lstStyle/>
                    <a:p>
                      <a:r>
                        <a:rPr lang="en-US" sz="1600" b="1" smtClean="0">
                          <a:solidFill>
                            <a:schemeClr val="bg1"/>
                          </a:solidFill>
                          <a:effectLst/>
                        </a:rPr>
                        <a:t>Not often</a:t>
                      </a:r>
                      <a:endParaRPr lang="en-US" sz="1400" b="1" dirty="0">
                        <a:solidFill>
                          <a:schemeClr val="bg1"/>
                        </a:solidFill>
                        <a:effectLst/>
                        <a:latin typeface="Calibri"/>
                        <a:ea typeface="Malgun Gothic"/>
                      </a:endParaRPr>
                    </a:p>
                  </a:txBody>
                  <a:tcPr marL="68580" marR="68580" marT="0" marB="0">
                    <a:solidFill>
                      <a:schemeClr val="tx1">
                        <a:lumMod val="95000"/>
                        <a:lumOff val="5000"/>
                      </a:schemeClr>
                    </a:solidFill>
                  </a:tcPr>
                </a:tc>
                <a:tc>
                  <a:txBody>
                    <a:bodyPr/>
                    <a:lstStyle/>
                    <a:p>
                      <a:r>
                        <a:rPr lang="en-US" sz="1600" b="1" smtClean="0">
                          <a:solidFill>
                            <a:schemeClr val="bg1"/>
                          </a:solidFill>
                          <a:effectLst/>
                        </a:rPr>
                        <a:t>Neither</a:t>
                      </a:r>
                      <a:endParaRPr lang="en-US" sz="1400" b="1" dirty="0">
                        <a:solidFill>
                          <a:schemeClr val="bg1"/>
                        </a:solidFill>
                        <a:effectLst/>
                        <a:latin typeface="Calibri"/>
                        <a:ea typeface="Malgun Gothic"/>
                      </a:endParaRPr>
                    </a:p>
                  </a:txBody>
                  <a:tcPr marL="68580" marR="68580" marT="0" marB="0">
                    <a:solidFill>
                      <a:schemeClr val="tx1">
                        <a:lumMod val="95000"/>
                        <a:lumOff val="5000"/>
                      </a:schemeClr>
                    </a:solidFill>
                  </a:tcPr>
                </a:tc>
                <a:tc>
                  <a:txBody>
                    <a:bodyPr/>
                    <a:lstStyle/>
                    <a:p>
                      <a:r>
                        <a:rPr lang="en-US" sz="1600" b="1" dirty="0" smtClean="0">
                          <a:solidFill>
                            <a:schemeClr val="bg1"/>
                          </a:solidFill>
                          <a:effectLst/>
                        </a:rPr>
                        <a:t>sometimes</a:t>
                      </a:r>
                      <a:endParaRPr lang="en-US" sz="1400" b="1" dirty="0">
                        <a:solidFill>
                          <a:schemeClr val="bg1"/>
                        </a:solidFill>
                        <a:effectLst/>
                        <a:latin typeface="Calibri"/>
                        <a:ea typeface="Malgun Gothic"/>
                      </a:endParaRPr>
                    </a:p>
                  </a:txBody>
                  <a:tcPr marL="68580" marR="68580" marT="0" marB="0">
                    <a:solidFill>
                      <a:schemeClr val="tx1">
                        <a:lumMod val="95000"/>
                        <a:lumOff val="5000"/>
                      </a:schemeClr>
                    </a:solidFill>
                  </a:tcPr>
                </a:tc>
                <a:tc>
                  <a:txBody>
                    <a:bodyPr/>
                    <a:lstStyle/>
                    <a:p>
                      <a:r>
                        <a:rPr lang="en-US" sz="1600" b="1" dirty="0" smtClean="0">
                          <a:solidFill>
                            <a:schemeClr val="bg1"/>
                          </a:solidFill>
                          <a:effectLst/>
                        </a:rPr>
                        <a:t>Almost always</a:t>
                      </a:r>
                      <a:endParaRPr lang="en-US" sz="1400" b="1" dirty="0">
                        <a:solidFill>
                          <a:schemeClr val="bg1"/>
                        </a:solidFill>
                        <a:effectLst/>
                        <a:latin typeface="Calibri"/>
                        <a:ea typeface="Malgun Gothic"/>
                      </a:endParaRPr>
                    </a:p>
                  </a:txBody>
                  <a:tcPr marL="68580" marR="68580" marT="0" marB="0">
                    <a:solidFill>
                      <a:schemeClr val="tx1">
                        <a:lumMod val="95000"/>
                        <a:lumOff val="5000"/>
                      </a:schemeClr>
                    </a:solidFill>
                  </a:tcPr>
                </a:tc>
              </a:tr>
              <a:tr h="0">
                <a:tc>
                  <a:txBody>
                    <a:bodyPr/>
                    <a:lstStyle/>
                    <a:p>
                      <a:r>
                        <a:rPr lang="en-US" sz="1600">
                          <a:effectLst/>
                        </a:rPr>
                        <a:t>I feel confident about making decisions that deal with money</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r>
            </a:tbl>
          </a:graphicData>
        </a:graphic>
      </p:graphicFrame>
      <p:sp>
        <p:nvSpPr>
          <p:cNvPr id="5" name="TextBox 4"/>
          <p:cNvSpPr txBox="1"/>
          <p:nvPr/>
        </p:nvSpPr>
        <p:spPr>
          <a:xfrm>
            <a:off x="2553195" y="2066306"/>
            <a:ext cx="3954483" cy="523220"/>
          </a:xfrm>
          <a:prstGeom prst="rect">
            <a:avLst/>
          </a:prstGeom>
          <a:noFill/>
        </p:spPr>
        <p:txBody>
          <a:bodyPr wrap="square" rtlCol="0">
            <a:spAutoFit/>
          </a:bodyPr>
          <a:lstStyle/>
          <a:p>
            <a:pPr algn="ctr"/>
            <a:r>
              <a:rPr lang="en-US" sz="2800" b="1" dirty="0" smtClean="0"/>
              <a:t>Financial Self-Efficacy</a:t>
            </a:r>
            <a:endParaRPr lang="en-US" sz="2800" b="1" dirty="0"/>
          </a:p>
        </p:txBody>
      </p:sp>
    </p:spTree>
    <p:extLst>
      <p:ext uri="{BB962C8B-B14F-4D97-AF65-F5344CB8AC3E}">
        <p14:creationId xmlns:p14="http://schemas.microsoft.com/office/powerpoint/2010/main" val="10570651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2197"/>
            <a:ext cx="8229600" cy="1143000"/>
          </a:xfrm>
        </p:spPr>
        <p:txBody>
          <a:bodyPr>
            <a:normAutofit fontScale="90000"/>
          </a:bodyPr>
          <a:lstStyle/>
          <a:p>
            <a:r>
              <a:rPr lang="en-US" sz="4000" dirty="0"/>
              <a:t>Financial Knowledge, Behavior, and Self-efficacy Scale </a:t>
            </a:r>
            <a:r>
              <a:rPr lang="en-US" sz="2700" dirty="0"/>
              <a:t>(cont.)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905253"/>
              </p:ext>
            </p:extLst>
          </p:nvPr>
        </p:nvGraphicFramePr>
        <p:xfrm>
          <a:off x="562420" y="2281188"/>
          <a:ext cx="7936032" cy="3441273"/>
        </p:xfrm>
        <a:graphic>
          <a:graphicData uri="http://schemas.openxmlformats.org/drawingml/2006/table">
            <a:tbl>
              <a:tblPr firstRow="1" firstCol="1" bandRow="1">
                <a:tableStyleId>{073A0DAA-6AF3-43AB-8588-CEC1D06C72B9}</a:tableStyleId>
              </a:tblPr>
              <a:tblGrid>
                <a:gridCol w="2935705"/>
                <a:gridCol w="745961"/>
                <a:gridCol w="924334"/>
                <a:gridCol w="885770"/>
                <a:gridCol w="1127342"/>
                <a:gridCol w="1316920"/>
              </a:tblGrid>
              <a:tr h="515193">
                <a:tc>
                  <a:txBody>
                    <a:bodyPr/>
                    <a:lstStyle/>
                    <a:p>
                      <a:r>
                        <a:rPr lang="en-US" sz="1600" dirty="0">
                          <a:effectLst/>
                        </a:rPr>
                        <a:t>Financial Behavior </a:t>
                      </a:r>
                      <a:endParaRPr lang="en-US" sz="1400" dirty="0">
                        <a:effectLst/>
                        <a:latin typeface="Calibri"/>
                        <a:ea typeface="Malgun Gothic"/>
                      </a:endParaRPr>
                    </a:p>
                  </a:txBody>
                  <a:tcPr marL="68580" marR="68580" marT="0" marB="0"/>
                </a:tc>
                <a:tc>
                  <a:txBody>
                    <a:bodyPr/>
                    <a:lstStyle/>
                    <a:p>
                      <a:r>
                        <a:rPr lang="en-US" sz="1600">
                          <a:effectLst/>
                        </a:rPr>
                        <a:t>Almost never</a:t>
                      </a:r>
                      <a:endParaRPr lang="en-US" sz="1400">
                        <a:effectLst/>
                        <a:latin typeface="Calibri"/>
                        <a:ea typeface="Malgun Gothic"/>
                      </a:endParaRPr>
                    </a:p>
                  </a:txBody>
                  <a:tcPr marL="68580" marR="68580" marT="0" marB="0"/>
                </a:tc>
                <a:tc>
                  <a:txBody>
                    <a:bodyPr/>
                    <a:lstStyle/>
                    <a:p>
                      <a:r>
                        <a:rPr lang="en-US" sz="1600">
                          <a:effectLst/>
                        </a:rPr>
                        <a:t>Not often</a:t>
                      </a:r>
                      <a:endParaRPr lang="en-US" sz="1400">
                        <a:effectLst/>
                        <a:latin typeface="Calibri"/>
                        <a:ea typeface="Malgun Gothic"/>
                      </a:endParaRPr>
                    </a:p>
                  </a:txBody>
                  <a:tcPr marL="68580" marR="68580" marT="0" marB="0"/>
                </a:tc>
                <a:tc>
                  <a:txBody>
                    <a:bodyPr/>
                    <a:lstStyle/>
                    <a:p>
                      <a:r>
                        <a:rPr lang="en-US" sz="1600">
                          <a:effectLst/>
                        </a:rPr>
                        <a:t>Neither</a:t>
                      </a:r>
                      <a:endParaRPr lang="en-US" sz="1400">
                        <a:effectLst/>
                        <a:latin typeface="Calibri"/>
                        <a:ea typeface="Malgun Gothic"/>
                      </a:endParaRPr>
                    </a:p>
                  </a:txBody>
                  <a:tcPr marL="68580" marR="68580" marT="0" marB="0"/>
                </a:tc>
                <a:tc>
                  <a:txBody>
                    <a:bodyPr/>
                    <a:lstStyle/>
                    <a:p>
                      <a:r>
                        <a:rPr lang="en-US" sz="1600">
                          <a:effectLst/>
                        </a:rPr>
                        <a:t>sometimes</a:t>
                      </a:r>
                      <a:endParaRPr lang="en-US" sz="1400">
                        <a:effectLst/>
                        <a:latin typeface="Calibri"/>
                        <a:ea typeface="Malgun Gothic"/>
                      </a:endParaRPr>
                    </a:p>
                  </a:txBody>
                  <a:tcPr marL="68580" marR="68580" marT="0" marB="0"/>
                </a:tc>
                <a:tc>
                  <a:txBody>
                    <a:bodyPr/>
                    <a:lstStyle/>
                    <a:p>
                      <a:r>
                        <a:rPr lang="en-US" sz="1600">
                          <a:effectLst/>
                        </a:rPr>
                        <a:t>Almost always</a:t>
                      </a:r>
                      <a:endParaRPr lang="en-US" sz="1400">
                        <a:effectLst/>
                        <a:latin typeface="Calibri"/>
                        <a:ea typeface="Malgun Gothic"/>
                      </a:endParaRPr>
                    </a:p>
                  </a:txBody>
                  <a:tcPr marL="68580" marR="68580" marT="0" marB="0"/>
                </a:tc>
              </a:tr>
              <a:tr h="0">
                <a:tc>
                  <a:txBody>
                    <a:bodyPr/>
                    <a:lstStyle/>
                    <a:p>
                      <a:r>
                        <a:rPr lang="en-US" sz="1600" dirty="0">
                          <a:effectLst/>
                        </a:rPr>
                        <a:t>I track my expenses</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r>
              <a:tr h="0">
                <a:tc>
                  <a:txBody>
                    <a:bodyPr/>
                    <a:lstStyle/>
                    <a:p>
                      <a:r>
                        <a:rPr lang="en-US" sz="1600" dirty="0">
                          <a:effectLst/>
                        </a:rPr>
                        <a:t>I compare prices when I shop</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r>
              <a:tr h="0">
                <a:tc>
                  <a:txBody>
                    <a:bodyPr/>
                    <a:lstStyle/>
                    <a:p>
                      <a:r>
                        <a:rPr lang="en-US" sz="1600">
                          <a:effectLst/>
                        </a:rPr>
                        <a:t>I set aside money for future needs/wants</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r>
              <a:tr h="0">
                <a:tc>
                  <a:txBody>
                    <a:bodyPr/>
                    <a:lstStyle/>
                    <a:p>
                      <a:r>
                        <a:rPr lang="en-US" sz="1600">
                          <a:effectLst/>
                        </a:rPr>
                        <a:t>I use a budget</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r>
              <a:tr h="0">
                <a:tc>
                  <a:txBody>
                    <a:bodyPr/>
                    <a:lstStyle/>
                    <a:p>
                      <a:r>
                        <a:rPr lang="en-US" sz="1600">
                          <a:effectLst/>
                        </a:rPr>
                        <a:t>I repay the money I owe on time</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r>
              <a:tr h="0">
                <a:tc>
                  <a:txBody>
                    <a:bodyPr/>
                    <a:lstStyle/>
                    <a:p>
                      <a:r>
                        <a:rPr lang="en-US" sz="1600">
                          <a:effectLst/>
                        </a:rPr>
                        <a:t>I make goals for managing my money</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r>
              <a:tr h="0">
                <a:tc>
                  <a:txBody>
                    <a:bodyPr/>
                    <a:lstStyle/>
                    <a:p>
                      <a:r>
                        <a:rPr lang="en-US" sz="1600">
                          <a:effectLst/>
                        </a:rPr>
                        <a:t>I achieve my money management goals</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r>
              <a:tr h="0">
                <a:tc>
                  <a:txBody>
                    <a:bodyPr/>
                    <a:lstStyle/>
                    <a:p>
                      <a:r>
                        <a:rPr lang="en-US" sz="1600">
                          <a:effectLst/>
                        </a:rPr>
                        <a:t>I discuss money management with my family</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a:effectLst/>
                        </a:rPr>
                        <a:t> </a:t>
                      </a:r>
                      <a:endParaRPr lang="en-US" sz="140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c>
                  <a:txBody>
                    <a:bodyPr/>
                    <a:lstStyle/>
                    <a:p>
                      <a:r>
                        <a:rPr lang="en-US" sz="1600" dirty="0">
                          <a:effectLst/>
                        </a:rPr>
                        <a:t> </a:t>
                      </a:r>
                      <a:endParaRPr lang="en-US" sz="1400" dirty="0">
                        <a:effectLst/>
                        <a:latin typeface="Calibri"/>
                        <a:ea typeface="Malgun Gothic"/>
                      </a:endParaRPr>
                    </a:p>
                  </a:txBody>
                  <a:tcPr marL="68580" marR="68580" marT="0" marB="0"/>
                </a:tc>
              </a:tr>
            </a:tbl>
          </a:graphicData>
        </a:graphic>
      </p:graphicFrame>
      <p:sp>
        <p:nvSpPr>
          <p:cNvPr id="5" name="TextBox 4"/>
          <p:cNvSpPr txBox="1"/>
          <p:nvPr/>
        </p:nvSpPr>
        <p:spPr>
          <a:xfrm>
            <a:off x="2553195" y="1623950"/>
            <a:ext cx="3954483" cy="523220"/>
          </a:xfrm>
          <a:prstGeom prst="rect">
            <a:avLst/>
          </a:prstGeom>
          <a:noFill/>
        </p:spPr>
        <p:txBody>
          <a:bodyPr wrap="square" rtlCol="0">
            <a:spAutoFit/>
          </a:bodyPr>
          <a:lstStyle/>
          <a:p>
            <a:pPr algn="ctr"/>
            <a:r>
              <a:rPr lang="en-US" sz="2800" b="1" dirty="0" smtClean="0"/>
              <a:t>Financial Behavior</a:t>
            </a:r>
            <a:endParaRPr lang="en-US" sz="2800" b="1" dirty="0"/>
          </a:p>
        </p:txBody>
      </p:sp>
    </p:spTree>
    <p:extLst>
      <p:ext uri="{BB962C8B-B14F-4D97-AF65-F5344CB8AC3E}">
        <p14:creationId xmlns:p14="http://schemas.microsoft.com/office/powerpoint/2010/main" val="42584320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455" y="457200"/>
            <a:ext cx="8532056" cy="1143000"/>
          </a:xfrm>
        </p:spPr>
        <p:txBody>
          <a:bodyPr>
            <a:normAutofit fontScale="90000"/>
          </a:bodyPr>
          <a:lstStyle/>
          <a:p>
            <a:r>
              <a:rPr lang="en-US" dirty="0"/>
              <a:t>F</a:t>
            </a:r>
            <a:r>
              <a:rPr lang="en-US" dirty="0" smtClean="0"/>
              <a:t>inancial </a:t>
            </a:r>
            <a:r>
              <a:rPr lang="en-US" dirty="0"/>
              <a:t>stability and </a:t>
            </a:r>
            <a:r>
              <a:rPr lang="en-US" dirty="0" smtClean="0"/>
              <a:t>financial capability in education </a:t>
            </a:r>
            <a:r>
              <a:rPr lang="en-US" dirty="0"/>
              <a:t>and practice</a:t>
            </a:r>
          </a:p>
        </p:txBody>
      </p:sp>
      <p:sp>
        <p:nvSpPr>
          <p:cNvPr id="3" name="Content Placeholder 2"/>
          <p:cNvSpPr>
            <a:spLocks noGrp="1"/>
          </p:cNvSpPr>
          <p:nvPr>
            <p:ph idx="1"/>
          </p:nvPr>
        </p:nvSpPr>
        <p:spPr/>
        <p:txBody>
          <a:bodyPr>
            <a:normAutofit lnSpcReduction="10000"/>
          </a:bodyPr>
          <a:lstStyle/>
          <a:p>
            <a:pPr marL="0" indent="0">
              <a:buNone/>
            </a:pPr>
            <a:endParaRPr lang="en-US" sz="1800" dirty="0" smtClean="0"/>
          </a:p>
          <a:p>
            <a:r>
              <a:rPr lang="en-US" dirty="0" smtClean="0"/>
              <a:t>Micro</a:t>
            </a:r>
          </a:p>
          <a:p>
            <a:pPr lvl="1"/>
            <a:r>
              <a:rPr lang="en-US" dirty="0" smtClean="0"/>
              <a:t>Social workers may serve financially vulnerable populations and should be educated on how to address financial concerns that may come up with clients (such as budgeting, credit, debt, etc.)</a:t>
            </a:r>
          </a:p>
          <a:p>
            <a:r>
              <a:rPr lang="en-US" dirty="0" smtClean="0"/>
              <a:t>Macro</a:t>
            </a:r>
          </a:p>
          <a:p>
            <a:pPr lvl="1"/>
            <a:r>
              <a:rPr lang="en-US" dirty="0" smtClean="0"/>
              <a:t>Welfare policies, state and federal laws on vulnerable </a:t>
            </a:r>
            <a:r>
              <a:rPr lang="en-US" smtClean="0"/>
              <a:t>consumer protections, auto </a:t>
            </a:r>
            <a:r>
              <a:rPr lang="en-US" dirty="0" smtClean="0"/>
              <a:t>and health insurance policies</a:t>
            </a:r>
            <a:endParaRPr lang="en-US" dirty="0"/>
          </a:p>
        </p:txBody>
      </p:sp>
    </p:spTree>
    <p:extLst>
      <p:ext uri="{BB962C8B-B14F-4D97-AF65-F5344CB8AC3E}">
        <p14:creationId xmlns:p14="http://schemas.microsoft.com/office/powerpoint/2010/main" val="24487206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885071"/>
            <a:ext cx="8210707" cy="391652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89281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r>
              <a:rPr lang="en-US" sz="2000" dirty="0" err="1"/>
              <a:t>Birkenmaier</a:t>
            </a:r>
            <a:r>
              <a:rPr lang="en-US" sz="2000" dirty="0"/>
              <a:t>, J., Kennedy, T., Kunz, J., Sander, R., &amp; </a:t>
            </a:r>
            <a:r>
              <a:rPr lang="en-US" sz="2000" dirty="0" err="1"/>
              <a:t>Horwitz</a:t>
            </a:r>
            <a:r>
              <a:rPr lang="en-US" sz="2000" dirty="0"/>
              <a:t>, S. (2013). The role of social work in financial capability: Shaping curricular approaches. In J. </a:t>
            </a:r>
            <a:r>
              <a:rPr lang="en-US" sz="2000" dirty="0" err="1"/>
              <a:t>Birkenmaier</a:t>
            </a:r>
            <a:r>
              <a:rPr lang="en-US" sz="2000" dirty="0"/>
              <a:t>, M. </a:t>
            </a:r>
            <a:r>
              <a:rPr lang="en-US" sz="2000" dirty="0" err="1"/>
              <a:t>Sherraden</a:t>
            </a:r>
            <a:r>
              <a:rPr lang="en-US" sz="2000" dirty="0"/>
              <a:t>, &amp; J. Curley (Eds.), </a:t>
            </a:r>
            <a:r>
              <a:rPr lang="en-US" sz="2000" i="1" dirty="0"/>
              <a:t>Financial capability and asset development:  research, education, policy, and practice </a:t>
            </a:r>
            <a:r>
              <a:rPr lang="en-US" sz="2000" dirty="0"/>
              <a:t>(pp. 278-301). New York, NY: Oxford University </a:t>
            </a:r>
            <a:r>
              <a:rPr lang="en-US" sz="2000" dirty="0" smtClean="0"/>
              <a:t>Press</a:t>
            </a:r>
            <a:endParaRPr lang="en-US" sz="2000" dirty="0"/>
          </a:p>
          <a:p>
            <a:r>
              <a:rPr lang="en-US" sz="2000" dirty="0" smtClean="0"/>
              <a:t>Danes</a:t>
            </a:r>
            <a:r>
              <a:rPr lang="en-US" sz="2000" dirty="0"/>
              <a:t>, S. M. &amp; </a:t>
            </a:r>
            <a:r>
              <a:rPr lang="en-US" sz="2000" dirty="0" err="1"/>
              <a:t>Haberman</a:t>
            </a:r>
            <a:r>
              <a:rPr lang="en-US" sz="2000" dirty="0"/>
              <a:t>, H.R. (2007). Teen financial knowledge, self-efficacy, and behavior: A gendered view.</a:t>
            </a:r>
            <a:r>
              <a:rPr lang="en-US" sz="2000" i="1" dirty="0"/>
              <a:t> Journal of Financial Counseling and Planning,18</a:t>
            </a:r>
            <a:r>
              <a:rPr lang="en-US" sz="2000" dirty="0"/>
              <a:t>(2), 48-60</a:t>
            </a:r>
            <a:r>
              <a:rPr lang="en-US" sz="2000" dirty="0" smtClean="0"/>
              <a:t>.</a:t>
            </a:r>
          </a:p>
          <a:p>
            <a:r>
              <a:rPr lang="en-US" sz="2000" dirty="0" err="1"/>
              <a:t>Despard</a:t>
            </a:r>
            <a:r>
              <a:rPr lang="en-US" sz="2000" dirty="0"/>
              <a:t>, M. &amp; </a:t>
            </a:r>
            <a:r>
              <a:rPr lang="en-US" sz="2000" dirty="0" err="1"/>
              <a:t>Chowa</a:t>
            </a:r>
            <a:r>
              <a:rPr lang="en-US" sz="2000" dirty="0"/>
              <a:t>, G. A. N. (2010). Social workers’ interest in building individuals’ financial capabilities. </a:t>
            </a:r>
            <a:r>
              <a:rPr lang="en-US" sz="2000" i="1" dirty="0"/>
              <a:t>Journal of Financial Therapy, 1, </a:t>
            </a:r>
            <a:r>
              <a:rPr lang="en-US" sz="2000" dirty="0"/>
              <a:t>23-41</a:t>
            </a:r>
            <a:r>
              <a:rPr lang="en-US" sz="2000" dirty="0" smtClean="0"/>
              <a:t>.</a:t>
            </a:r>
            <a:endParaRPr lang="en-US" sz="2000" dirty="0" smtClean="0"/>
          </a:p>
          <a:p>
            <a:r>
              <a:rPr lang="en-US" sz="2000" dirty="0" smtClean="0"/>
              <a:t>Hawkins, R.L.,  &amp; Kim, E.J. (2001). The socio-economic empowerment assessment: Addressing poverty and economic distress in clients. </a:t>
            </a:r>
            <a:r>
              <a:rPr lang="en-US" sz="2000" i="1" dirty="0" smtClean="0"/>
              <a:t>Clinical Social Work Journal</a:t>
            </a:r>
            <a:r>
              <a:rPr lang="en-US" sz="2000" dirty="0" smtClean="0"/>
              <a:t>, </a:t>
            </a:r>
            <a:r>
              <a:rPr lang="en-US" sz="2000" i="1" dirty="0" smtClean="0"/>
              <a:t>40</a:t>
            </a:r>
            <a:r>
              <a:rPr lang="en-US" sz="2000" dirty="0" smtClean="0"/>
              <a:t>. </a:t>
            </a:r>
            <a:r>
              <a:rPr lang="en-US" sz="2000" dirty="0" err="1" smtClean="0"/>
              <a:t>doi</a:t>
            </a:r>
            <a:r>
              <a:rPr lang="en-US" sz="2000" dirty="0" smtClean="0"/>
              <a:t>: 10.1007/s10615-011-0335-4</a:t>
            </a:r>
            <a:r>
              <a:rPr lang="en-US" sz="2000" dirty="0" smtClean="0"/>
              <a:t>.</a:t>
            </a:r>
          </a:p>
          <a:p>
            <a:r>
              <a:rPr lang="en-US" sz="2000" dirty="0"/>
              <a:t>Huston, S. (2010). Measuring financial literacy. </a:t>
            </a:r>
            <a:r>
              <a:rPr lang="en-US" sz="2000" i="1" dirty="0"/>
              <a:t>Journal of Consumer Affairs, 44</a:t>
            </a:r>
            <a:r>
              <a:rPr lang="en-US" sz="2000" dirty="0"/>
              <a:t>(2), 296-316.</a:t>
            </a:r>
          </a:p>
          <a:p>
            <a:endParaRPr lang="en-US" sz="2000" dirty="0" smtClean="0"/>
          </a:p>
        </p:txBody>
      </p:sp>
    </p:spTree>
    <p:extLst>
      <p:ext uri="{BB962C8B-B14F-4D97-AF65-F5344CB8AC3E}">
        <p14:creationId xmlns:p14="http://schemas.microsoft.com/office/powerpoint/2010/main" val="40857528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a:bodyPr>
          <a:lstStyle/>
          <a:p>
            <a:r>
              <a:rPr lang="en-US" sz="2000" dirty="0" err="1"/>
              <a:t>Lusardi</a:t>
            </a:r>
            <a:r>
              <a:rPr lang="en-US" sz="2000" dirty="0"/>
              <a:t>, A., Mitchell, O., &amp; </a:t>
            </a:r>
            <a:r>
              <a:rPr lang="en-US" sz="2000" dirty="0" err="1"/>
              <a:t>Curto</a:t>
            </a:r>
            <a:r>
              <a:rPr lang="en-US" sz="2000" dirty="0"/>
              <a:t>, V. (2009). </a:t>
            </a:r>
            <a:r>
              <a:rPr lang="en-US" sz="2000" i="1" dirty="0"/>
              <a:t>Financial literacy among the young: Evidence and Implications for consumer policy </a:t>
            </a:r>
            <a:r>
              <a:rPr lang="en-US" sz="2000" dirty="0"/>
              <a:t>(Working Paper series 15352). Cambridge, MA: National Bureau of Economic Research. </a:t>
            </a:r>
          </a:p>
          <a:p>
            <a:r>
              <a:rPr lang="en-US" sz="2000" dirty="0" err="1"/>
              <a:t>Lown</a:t>
            </a:r>
            <a:r>
              <a:rPr lang="en-US" sz="2000" dirty="0"/>
              <a:t>, J. (2011). 2011 outstanding AFCPE</a:t>
            </a:r>
            <a:r>
              <a:rPr lang="en-US" sz="2000" baseline="30000" dirty="0"/>
              <a:t>R</a:t>
            </a:r>
            <a:r>
              <a:rPr lang="en-US" sz="2000" dirty="0"/>
              <a:t> conference paper: Development and validation of a financial self-efficacy scale.</a:t>
            </a:r>
            <a:r>
              <a:rPr lang="en-US" sz="2000" i="1" dirty="0"/>
              <a:t> Journal of Financial Counseling and Planning, 22</a:t>
            </a:r>
            <a:r>
              <a:rPr lang="en-US" sz="2000" dirty="0"/>
              <a:t>(2), 54-63.</a:t>
            </a:r>
          </a:p>
          <a:p>
            <a:r>
              <a:rPr lang="en-US" sz="2000" dirty="0" err="1"/>
              <a:t>Postmus</a:t>
            </a:r>
            <a:r>
              <a:rPr lang="en-US" sz="2000" dirty="0"/>
              <a:t>, J., Plummer, S.B., McMahon, S., &amp; </a:t>
            </a:r>
            <a:r>
              <a:rPr lang="en-US" sz="2000" dirty="0" err="1"/>
              <a:t>Zurlo</a:t>
            </a:r>
            <a:r>
              <a:rPr lang="en-US" sz="2000" dirty="0"/>
              <a:t>, K. (2013). Financial literacy: Building economic empowerment with survivors of violence. </a:t>
            </a:r>
            <a:r>
              <a:rPr lang="en-US" sz="2000" i="1" dirty="0"/>
              <a:t>Journal of Family and Economic Issues, 34</a:t>
            </a:r>
            <a:r>
              <a:rPr lang="en-US" sz="2000" dirty="0"/>
              <a:t>(3), 275-284. </a:t>
            </a:r>
            <a:r>
              <a:rPr lang="en-US" sz="2000" dirty="0" err="1"/>
              <a:t>doi</a:t>
            </a:r>
            <a:r>
              <a:rPr lang="en-US" sz="2000" dirty="0"/>
              <a:t>: </a:t>
            </a:r>
            <a:r>
              <a:rPr lang="en-US" sz="2000" dirty="0" smtClean="0"/>
              <a:t>10.1007/s10834-012-9330-3</a:t>
            </a:r>
          </a:p>
          <a:p>
            <a:r>
              <a:rPr lang="en-US" sz="2000" dirty="0" err="1"/>
              <a:t>Sherraden</a:t>
            </a:r>
            <a:r>
              <a:rPr lang="en-US" sz="2000" dirty="0"/>
              <a:t>, M. (2010). </a:t>
            </a:r>
            <a:r>
              <a:rPr lang="en-US" sz="2000" i="1" dirty="0"/>
              <a:t>Financial capability: What is it, and how can it be created? </a:t>
            </a:r>
            <a:r>
              <a:rPr lang="en-US" sz="2000" dirty="0"/>
              <a:t>(CSD Working Paper 10-17). St. Louis, MO: Washington University, Center for Social Development. </a:t>
            </a:r>
          </a:p>
          <a:p>
            <a:endParaRPr lang="en-US" sz="2000" dirty="0"/>
          </a:p>
          <a:p>
            <a:endParaRPr lang="en-US" dirty="0"/>
          </a:p>
        </p:txBody>
      </p:sp>
    </p:spTree>
    <p:extLst>
      <p:ext uri="{BB962C8B-B14F-4D97-AF65-F5344CB8AC3E}">
        <p14:creationId xmlns:p14="http://schemas.microsoft.com/office/powerpoint/2010/main" val="2704731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a:t>Christine Callahan, PhD, </a:t>
            </a:r>
            <a:r>
              <a:rPr lang="en-US" dirty="0" smtClean="0"/>
              <a:t>LCSW-C</a:t>
            </a:r>
          </a:p>
          <a:p>
            <a:pPr lvl="1"/>
            <a:r>
              <a:rPr lang="en-US" dirty="0" smtClean="0"/>
              <a:t>ccallahan@ssw.umaryland.edu</a:t>
            </a:r>
          </a:p>
          <a:p>
            <a:r>
              <a:rPr lang="en-US" dirty="0" smtClean="0"/>
              <a:t>Carolyn Tice, PhD</a:t>
            </a:r>
          </a:p>
          <a:p>
            <a:pPr lvl="1"/>
            <a:r>
              <a:rPr lang="en-US" dirty="0" smtClean="0"/>
              <a:t>tice@umbc.edu</a:t>
            </a:r>
          </a:p>
          <a:p>
            <a:r>
              <a:rPr lang="en-US" dirty="0" smtClean="0"/>
              <a:t>Sally A. Hageman, MSW</a:t>
            </a:r>
          </a:p>
          <a:p>
            <a:pPr lvl="1"/>
            <a:r>
              <a:rPr lang="en-US" dirty="0" smtClean="0"/>
              <a:t>shageman@ssw.umaryland.edu</a:t>
            </a:r>
          </a:p>
          <a:p>
            <a:pPr marL="0" indent="0">
              <a:buNone/>
            </a:pPr>
            <a:endParaRPr lang="en-US" dirty="0" smtClean="0"/>
          </a:p>
        </p:txBody>
      </p:sp>
    </p:spTree>
    <p:extLst>
      <p:ext uri="{BB962C8B-B14F-4D97-AF65-F5344CB8AC3E}">
        <p14:creationId xmlns:p14="http://schemas.microsoft.com/office/powerpoint/2010/main" val="285065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Umbrella Definition of Financial Capability </a:t>
            </a:r>
            <a:endParaRPr lang="en-US" dirty="0"/>
          </a:p>
        </p:txBody>
      </p:sp>
      <p:sp>
        <p:nvSpPr>
          <p:cNvPr id="3" name="Content Placeholder 2"/>
          <p:cNvSpPr>
            <a:spLocks noGrp="1"/>
          </p:cNvSpPr>
          <p:nvPr>
            <p:ph idx="1"/>
          </p:nvPr>
        </p:nvSpPr>
        <p:spPr/>
        <p:txBody>
          <a:bodyPr/>
          <a:lstStyle/>
          <a:p>
            <a:r>
              <a:rPr lang="en-US" dirty="0" smtClean="0"/>
              <a:t>Financial capability refers to the degree of knowledge, skills, behaviors, available resources, and attitudes that a person possesses and can access in her/her community in order to make the wisest choices possible regarding personal finances (</a:t>
            </a:r>
            <a:r>
              <a:rPr lang="en-US" dirty="0" err="1" smtClean="0"/>
              <a:t>Birkenmaier</a:t>
            </a:r>
            <a:r>
              <a:rPr lang="en-US" dirty="0" smtClean="0"/>
              <a:t>, 2013; </a:t>
            </a:r>
            <a:r>
              <a:rPr lang="en-US" dirty="0" err="1" smtClean="0"/>
              <a:t>Sherraden</a:t>
            </a:r>
            <a:r>
              <a:rPr lang="en-US" dirty="0" smtClean="0"/>
              <a:t>, M.S., 2010)</a:t>
            </a:r>
            <a:endParaRPr lang="en-US" dirty="0"/>
          </a:p>
        </p:txBody>
      </p:sp>
    </p:spTree>
    <p:extLst>
      <p:ext uri="{BB962C8B-B14F-4D97-AF65-F5344CB8AC3E}">
        <p14:creationId xmlns:p14="http://schemas.microsoft.com/office/powerpoint/2010/main" val="3929070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“Financial capability…combines a person’s </a:t>
            </a:r>
            <a:r>
              <a:rPr lang="en-US" i="1" dirty="0" smtClean="0"/>
              <a:t>ability to act </a:t>
            </a:r>
            <a:r>
              <a:rPr lang="en-US" dirty="0" smtClean="0"/>
              <a:t>with their </a:t>
            </a:r>
            <a:r>
              <a:rPr lang="en-US" i="1" dirty="0" smtClean="0"/>
              <a:t>opportunity to act….</a:t>
            </a:r>
            <a:r>
              <a:rPr lang="en-US" dirty="0" smtClean="0"/>
              <a:t>To be financially capable, people must be more than financially literate; they must also have access to financial products and services that allow them to act in their best financial interest.  Together, ability and opportunity contribute to a person’s financial functioning in ways that lead to improved financial well-being and life chances.”  (p. 3 from </a:t>
            </a:r>
            <a:r>
              <a:rPr lang="en-US" i="1" dirty="0" smtClean="0"/>
              <a:t>Financial Capability and Asset Development, </a:t>
            </a:r>
            <a:r>
              <a:rPr lang="en-US" dirty="0" smtClean="0"/>
              <a:t>2013</a:t>
            </a:r>
            <a:r>
              <a:rPr lang="en-US" i="1" dirty="0" smtClean="0"/>
              <a:t>)</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smtClean="0"/>
              <a:t>Margaret </a:t>
            </a:r>
            <a:r>
              <a:rPr lang="en-US" dirty="0" err="1" smtClean="0"/>
              <a:t>Sherraden’s</a:t>
            </a:r>
            <a:r>
              <a:rPr lang="en-US" dirty="0" smtClean="0"/>
              <a:t> definition of financial capability…</a:t>
            </a:r>
            <a:endParaRPr lang="en-US" dirty="0"/>
          </a:p>
        </p:txBody>
      </p:sp>
    </p:spTree>
    <p:extLst>
      <p:ext uri="{BB962C8B-B14F-4D97-AF65-F5344CB8AC3E}">
        <p14:creationId xmlns:p14="http://schemas.microsoft.com/office/powerpoint/2010/main" val="4136944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r>
              <a:rPr lang="en-US" sz="2000" dirty="0" smtClean="0"/>
              <a:t>(continued)</a:t>
            </a:r>
            <a:endParaRPr lang="en-US" dirty="0"/>
          </a:p>
        </p:txBody>
      </p:sp>
      <p:sp>
        <p:nvSpPr>
          <p:cNvPr id="3" name="Content Placeholder 2"/>
          <p:cNvSpPr>
            <a:spLocks noGrp="1"/>
          </p:cNvSpPr>
          <p:nvPr>
            <p:ph idx="1"/>
          </p:nvPr>
        </p:nvSpPr>
        <p:spPr/>
        <p:txBody>
          <a:bodyPr>
            <a:normAutofit/>
          </a:bodyPr>
          <a:lstStyle/>
          <a:p>
            <a:r>
              <a:rPr lang="en-US" dirty="0" smtClean="0"/>
              <a:t>Financial stability:  promotion of improved financial well-being in individuals, families, and communities</a:t>
            </a:r>
          </a:p>
          <a:p>
            <a:r>
              <a:rPr lang="en-US" dirty="0" smtClean="0"/>
              <a:t>Financial literacy:  skills and knowledge involved in understanding financial concepts and terms in order to make sound decisions (</a:t>
            </a:r>
            <a:r>
              <a:rPr lang="en-US" dirty="0" err="1" smtClean="0"/>
              <a:t>Despard</a:t>
            </a:r>
            <a:r>
              <a:rPr lang="en-US" dirty="0" smtClean="0"/>
              <a:t> &amp; </a:t>
            </a:r>
            <a:r>
              <a:rPr lang="en-US" dirty="0" err="1" smtClean="0"/>
              <a:t>Chowa</a:t>
            </a:r>
            <a:r>
              <a:rPr lang="en-US" dirty="0" smtClean="0"/>
              <a:t>, 2010; Huston, 2010)</a:t>
            </a:r>
          </a:p>
        </p:txBody>
      </p:sp>
    </p:spTree>
    <p:extLst>
      <p:ext uri="{BB962C8B-B14F-4D97-AF65-F5344CB8AC3E}">
        <p14:creationId xmlns:p14="http://schemas.microsoft.com/office/powerpoint/2010/main" val="3851823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r>
              <a:rPr lang="en-US" sz="2000" dirty="0" smtClean="0"/>
              <a:t>(continued)</a:t>
            </a:r>
            <a:endParaRPr lang="en-US" dirty="0"/>
          </a:p>
        </p:txBody>
      </p:sp>
      <p:sp>
        <p:nvSpPr>
          <p:cNvPr id="3" name="Content Placeholder 2"/>
          <p:cNvSpPr>
            <a:spLocks noGrp="1"/>
          </p:cNvSpPr>
          <p:nvPr>
            <p:ph idx="1"/>
          </p:nvPr>
        </p:nvSpPr>
        <p:spPr/>
        <p:txBody>
          <a:bodyPr/>
          <a:lstStyle/>
          <a:p>
            <a:r>
              <a:rPr lang="en-US" dirty="0"/>
              <a:t>Financial self-efficacy:  behaviors and motivations that one has in order to translate knowledge into meaningful change, even when change is difficult </a:t>
            </a:r>
            <a:r>
              <a:rPr lang="en-US" dirty="0" smtClean="0"/>
              <a:t>and problems seems insurmountable (</a:t>
            </a:r>
            <a:r>
              <a:rPr lang="en-US" dirty="0" err="1" smtClean="0"/>
              <a:t>Postmus</a:t>
            </a:r>
            <a:r>
              <a:rPr lang="en-US" dirty="0" smtClean="0"/>
              <a:t> et al., 2013)</a:t>
            </a:r>
          </a:p>
          <a:p>
            <a:endParaRPr lang="en-US" dirty="0"/>
          </a:p>
          <a:p>
            <a:endParaRPr lang="en-US" dirty="0"/>
          </a:p>
        </p:txBody>
      </p:sp>
    </p:spTree>
    <p:extLst>
      <p:ext uri="{BB962C8B-B14F-4D97-AF65-F5344CB8AC3E}">
        <p14:creationId xmlns:p14="http://schemas.microsoft.com/office/powerpoint/2010/main" val="3965551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Part 2 of Learning Objectives:</a:t>
            </a:r>
            <a:endParaRPr lang="en-US" dirty="0"/>
          </a:p>
        </p:txBody>
      </p:sp>
      <p:sp>
        <p:nvSpPr>
          <p:cNvPr id="3" name="Content Placeholder 2"/>
          <p:cNvSpPr>
            <a:spLocks noGrp="1"/>
          </p:cNvSpPr>
          <p:nvPr>
            <p:ph idx="1"/>
          </p:nvPr>
        </p:nvSpPr>
        <p:spPr/>
        <p:txBody>
          <a:bodyPr/>
          <a:lstStyle/>
          <a:p>
            <a:r>
              <a:rPr lang="en-US" dirty="0" smtClean="0"/>
              <a:t>Discuss</a:t>
            </a:r>
          </a:p>
          <a:p>
            <a:pPr lvl="1"/>
            <a:r>
              <a:rPr lang="en-US" sz="3600" dirty="0" smtClean="0"/>
              <a:t>premise behind work-shops</a:t>
            </a:r>
          </a:p>
          <a:p>
            <a:pPr lvl="1"/>
            <a:r>
              <a:rPr lang="en-US" sz="3600" dirty="0" smtClean="0"/>
              <a:t>structure of the work-shops </a:t>
            </a:r>
          </a:p>
          <a:p>
            <a:pPr lvl="1"/>
            <a:r>
              <a:rPr lang="en-US" sz="3600" dirty="0" smtClean="0"/>
              <a:t>funding source to support the work-shops</a:t>
            </a:r>
          </a:p>
          <a:p>
            <a:pPr lvl="1"/>
            <a:r>
              <a:rPr lang="en-US" sz="3600" dirty="0" smtClean="0"/>
              <a:t>relationship of work-shops to social work practice, policy and research </a:t>
            </a:r>
          </a:p>
          <a:p>
            <a:pPr lvl="1"/>
            <a:endParaRPr lang="en-US" sz="3600" dirty="0"/>
          </a:p>
          <a:p>
            <a:pPr lvl="1"/>
            <a:endParaRPr lang="en-US" dirty="0" smtClean="0"/>
          </a:p>
          <a:p>
            <a:pPr marL="0" indent="0">
              <a:buNone/>
            </a:pPr>
            <a:endParaRPr lang="en-US" dirty="0" smtClean="0"/>
          </a:p>
        </p:txBody>
      </p:sp>
    </p:spTree>
    <p:extLst>
      <p:ext uri="{BB962C8B-B14F-4D97-AF65-F5344CB8AC3E}">
        <p14:creationId xmlns:p14="http://schemas.microsoft.com/office/powerpoint/2010/main" val="99408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Premise Behind Work-Shops</a:t>
            </a:r>
            <a:endParaRPr lang="en-US" dirty="0"/>
          </a:p>
        </p:txBody>
      </p:sp>
      <p:sp>
        <p:nvSpPr>
          <p:cNvPr id="3" name="Content Placeholder 2"/>
          <p:cNvSpPr>
            <a:spLocks noGrp="1"/>
          </p:cNvSpPr>
          <p:nvPr>
            <p:ph idx="1"/>
          </p:nvPr>
        </p:nvSpPr>
        <p:spPr/>
        <p:txBody>
          <a:bodyPr>
            <a:normAutofit lnSpcReduction="10000"/>
          </a:bodyPr>
          <a:lstStyle/>
          <a:p>
            <a:r>
              <a:rPr lang="en-US" dirty="0" smtClean="0"/>
              <a:t>College students:</a:t>
            </a:r>
          </a:p>
          <a:p>
            <a:pPr marL="514350" indent="-514350">
              <a:buAutoNum type="arabicParenR"/>
            </a:pPr>
            <a:r>
              <a:rPr lang="en-US" dirty="0" smtClean="0"/>
              <a:t>struggle with sound financially decision-making (Lusardi, Mitchell &amp; Curto, 2009)</a:t>
            </a:r>
          </a:p>
          <a:p>
            <a:pPr marL="514350" indent="-514350">
              <a:buAutoNum type="arabicParenR"/>
            </a:pPr>
            <a:r>
              <a:rPr lang="en-US" dirty="0" smtClean="0"/>
              <a:t>may be newly financially independent from their parents</a:t>
            </a:r>
          </a:p>
          <a:p>
            <a:pPr marL="514350" indent="-514350">
              <a:buAutoNum type="arabicParenR"/>
            </a:pPr>
            <a:r>
              <a:rPr lang="en-US" dirty="0"/>
              <a:t>a</a:t>
            </a:r>
            <a:r>
              <a:rPr lang="en-US" dirty="0" smtClean="0"/>
              <a:t>re impacted by a struggling economy</a:t>
            </a:r>
          </a:p>
          <a:p>
            <a:pPr marL="514350" indent="-514350">
              <a:buAutoNum type="arabicParenR"/>
            </a:pPr>
            <a:r>
              <a:rPr lang="en-US" dirty="0" smtClean="0"/>
              <a:t>will often work with people who  need assistance with income eligibility and entitlements (Hawkins &amp; Kim, 2011)</a:t>
            </a:r>
          </a:p>
          <a:p>
            <a:pPr marL="0" indent="0">
              <a:buNone/>
            </a:pPr>
            <a:endParaRPr lang="en-US" dirty="0" smtClean="0"/>
          </a:p>
          <a:p>
            <a:endParaRPr lang="en-US" dirty="0"/>
          </a:p>
        </p:txBody>
      </p:sp>
    </p:spTree>
    <p:extLst>
      <p:ext uri="{BB962C8B-B14F-4D97-AF65-F5344CB8AC3E}">
        <p14:creationId xmlns:p14="http://schemas.microsoft.com/office/powerpoint/2010/main" val="2260176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defTabSz="457200" rtl="0">
              <a:spcBef>
                <a:spcPct val="0"/>
              </a:spcBef>
            </a:pPr>
            <a:r>
              <a:rPr lang="en-US" sz="3600" dirty="0"/>
              <a:t>S</a:t>
            </a:r>
            <a:r>
              <a:rPr lang="en-US" sz="3600" dirty="0" smtClean="0"/>
              <a:t>tructure of the Work-Shops </a:t>
            </a:r>
            <a:br>
              <a:rPr lang="en-US" sz="3600" dirty="0" smtClean="0"/>
            </a:br>
            <a:endParaRPr lang="en-US" dirty="0"/>
          </a:p>
        </p:txBody>
      </p:sp>
      <p:sp>
        <p:nvSpPr>
          <p:cNvPr id="3" name="Content Placeholder 2"/>
          <p:cNvSpPr>
            <a:spLocks noGrp="1"/>
          </p:cNvSpPr>
          <p:nvPr>
            <p:ph idx="1"/>
          </p:nvPr>
        </p:nvSpPr>
        <p:spPr/>
        <p:txBody>
          <a:bodyPr/>
          <a:lstStyle/>
          <a:p>
            <a:r>
              <a:rPr lang="en-US" dirty="0" smtClean="0"/>
              <a:t>Work-shops are an educational intervention to help students learn about financial issues and to develop their sense of financial self-efficacy.</a:t>
            </a:r>
          </a:p>
          <a:p>
            <a:pPr marL="0" indent="0">
              <a:buNone/>
            </a:pPr>
            <a:endParaRPr lang="en-US" sz="1800" dirty="0" smtClean="0"/>
          </a:p>
          <a:p>
            <a:r>
              <a:rPr lang="en-US" dirty="0" smtClean="0"/>
              <a:t>The educational intervention consists of six work-shops and seminars on financial capability and financial self-efficacy.</a:t>
            </a:r>
          </a:p>
          <a:p>
            <a:pPr marL="0" indent="0">
              <a:buNone/>
            </a:pPr>
            <a:endParaRPr lang="en-US" dirty="0"/>
          </a:p>
        </p:txBody>
      </p:sp>
    </p:spTree>
    <p:extLst>
      <p:ext uri="{BB962C8B-B14F-4D97-AF65-F5344CB8AC3E}">
        <p14:creationId xmlns:p14="http://schemas.microsoft.com/office/powerpoint/2010/main" val="1321905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802</TotalTime>
  <Words>1957</Words>
  <Application>Microsoft Office PowerPoint</Application>
  <PresentationFormat>On-screen Show (4:3)</PresentationFormat>
  <Paragraphs>297</Paragraphs>
  <Slides>28</Slides>
  <Notes>22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Building Financial Self-Efficacy with Social Work Students:  Helping Themselves, Helping Others</vt:lpstr>
      <vt:lpstr>Part 1 of Learning Objectives:</vt:lpstr>
      <vt:lpstr>Umbrella Definition of Financial Capability </vt:lpstr>
      <vt:lpstr>Margaret Sherraden’s definition of financial capability…</vt:lpstr>
      <vt:lpstr>Definitions (continued)</vt:lpstr>
      <vt:lpstr>Definitions (continued)</vt:lpstr>
      <vt:lpstr>Part 2 of Learning Objectives:</vt:lpstr>
      <vt:lpstr>Premise Behind Work-Shops</vt:lpstr>
      <vt:lpstr>Structure of the Work-Shops  </vt:lpstr>
      <vt:lpstr> Structure of the Work-Shops (continued)  </vt:lpstr>
      <vt:lpstr>Structure of the Work-Shops (continued)</vt:lpstr>
      <vt:lpstr>Funding Source to Support  the Work-Shops </vt:lpstr>
      <vt:lpstr> Funding Source to Support  the Work-Shops (continued) </vt:lpstr>
      <vt:lpstr>Research Component</vt:lpstr>
      <vt:lpstr>Relationship of Work-Shops to Social Work Practice, Policy and Research</vt:lpstr>
      <vt:lpstr>Relationship of Work-Shops to Social Work Practice, Policy and Research</vt:lpstr>
      <vt:lpstr>Part 3 of Learning Objectives:</vt:lpstr>
      <vt:lpstr>Measures/Surveys to assess financial knowledge</vt:lpstr>
      <vt:lpstr>Measures/Surveys to assess financial knowledge</vt:lpstr>
      <vt:lpstr>Financial Self-Efficacy Scale (FSES) (Lown, 2011)</vt:lpstr>
      <vt:lpstr>Financial Knowledge, Behavior, and Self-efficacy Scale (Danes &amp; Haberman, 2007)</vt:lpstr>
      <vt:lpstr>Financial Knowledge, Behavior, and Self-efficacy Scale (cont.)</vt:lpstr>
      <vt:lpstr>Financial Knowledge, Behavior, and Self-efficacy Scale (cont.)</vt:lpstr>
      <vt:lpstr>Financial stability and financial capability in education and practice</vt:lpstr>
      <vt:lpstr>Questions?</vt:lpstr>
      <vt:lpstr>References</vt:lpstr>
      <vt:lpstr>References </vt:lpstr>
      <vt:lpstr>Contact information</vt:lpstr>
    </vt:vector>
  </TitlesOfParts>
  <Company>Univ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Callahan, Christine</cp:lastModifiedBy>
  <cp:revision>43</cp:revision>
  <cp:lastPrinted>2014-10-20T16:42:57Z</cp:lastPrinted>
  <dcterms:created xsi:type="dcterms:W3CDTF">2011-06-24T14:29:15Z</dcterms:created>
  <dcterms:modified xsi:type="dcterms:W3CDTF">2014-10-22T15:36:11Z</dcterms:modified>
</cp:coreProperties>
</file>