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2"/>
  </p:notesMasterIdLst>
  <p:sldIdLst>
    <p:sldId id="256" r:id="rId2"/>
    <p:sldId id="336" r:id="rId3"/>
    <p:sldId id="301" r:id="rId4"/>
    <p:sldId id="331" r:id="rId5"/>
    <p:sldId id="333" r:id="rId6"/>
    <p:sldId id="337" r:id="rId7"/>
    <p:sldId id="342" r:id="rId8"/>
    <p:sldId id="339" r:id="rId9"/>
    <p:sldId id="341" r:id="rId10"/>
    <p:sldId id="344" r:id="rId11"/>
    <p:sldId id="346" r:id="rId12"/>
    <p:sldId id="347" r:id="rId13"/>
    <p:sldId id="259" r:id="rId14"/>
    <p:sldId id="315" r:id="rId15"/>
    <p:sldId id="316" r:id="rId16"/>
    <p:sldId id="317" r:id="rId17"/>
    <p:sldId id="302" r:id="rId18"/>
    <p:sldId id="308" r:id="rId19"/>
    <p:sldId id="307" r:id="rId20"/>
    <p:sldId id="324" r:id="rId21"/>
    <p:sldId id="322" r:id="rId22"/>
    <p:sldId id="323" r:id="rId23"/>
    <p:sldId id="306" r:id="rId24"/>
    <p:sldId id="304" r:id="rId25"/>
    <p:sldId id="303" r:id="rId26"/>
    <p:sldId id="329" r:id="rId27"/>
    <p:sldId id="312" r:id="rId28"/>
    <p:sldId id="325" r:id="rId29"/>
    <p:sldId id="327" r:id="rId30"/>
    <p:sldId id="310"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943" autoAdjust="0"/>
  </p:normalViewPr>
  <p:slideViewPr>
    <p:cSldViewPr snapToGrid="0" snapToObjects="1">
      <p:cViewPr>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43E97E-E0A6-48C2-ABCB-2BBEBD3C3881}" type="datetimeFigureOut">
              <a:rPr lang="en-US" smtClean="0"/>
              <a:t>10/29/2014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72E643-677D-424F-A198-74713909331C}" type="slidenum">
              <a:rPr lang="en-US" smtClean="0"/>
              <a:t>‹#›</a:t>
            </a:fld>
            <a:endParaRPr lang="en-US" dirty="0"/>
          </a:p>
        </p:txBody>
      </p:sp>
    </p:spTree>
    <p:extLst>
      <p:ext uri="{BB962C8B-B14F-4D97-AF65-F5344CB8AC3E}">
        <p14:creationId xmlns:p14="http://schemas.microsoft.com/office/powerpoint/2010/main" val="7882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a:t>
            </a:fld>
            <a:endParaRPr lang="en-US" dirty="0"/>
          </a:p>
        </p:txBody>
      </p:sp>
    </p:spTree>
    <p:extLst>
      <p:ext uri="{BB962C8B-B14F-4D97-AF65-F5344CB8AC3E}">
        <p14:creationId xmlns:p14="http://schemas.microsoft.com/office/powerpoint/2010/main" val="1992134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7BD71-0312-4AAC-B66E-AC75D0CF2433}" type="slidenum">
              <a:rPr lang="en-US" smtClean="0"/>
              <a:t>10</a:t>
            </a:fld>
            <a:endParaRPr lang="en-US" dirty="0"/>
          </a:p>
        </p:txBody>
      </p:sp>
    </p:spTree>
    <p:extLst>
      <p:ext uri="{BB962C8B-B14F-4D97-AF65-F5344CB8AC3E}">
        <p14:creationId xmlns:p14="http://schemas.microsoft.com/office/powerpoint/2010/main" val="299819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7BD71-0312-4AAC-B66E-AC75D0CF2433}" type="slidenum">
              <a:rPr lang="en-US" smtClean="0"/>
              <a:t>11</a:t>
            </a:fld>
            <a:endParaRPr lang="en-US" dirty="0"/>
          </a:p>
        </p:txBody>
      </p:sp>
    </p:spTree>
    <p:extLst>
      <p:ext uri="{BB962C8B-B14F-4D97-AF65-F5344CB8AC3E}">
        <p14:creationId xmlns:p14="http://schemas.microsoft.com/office/powerpoint/2010/main" val="308558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focused on key components</a:t>
            </a:r>
            <a:r>
              <a:rPr lang="en-US" baseline="0" dirty="0" smtClean="0"/>
              <a:t> of financial social work, FSP project and Asset Platform/ Baltimore local page</a:t>
            </a:r>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12</a:t>
            </a:fld>
            <a:endParaRPr lang="en-US" dirty="0"/>
          </a:p>
        </p:txBody>
      </p:sp>
    </p:spTree>
    <p:extLst>
      <p:ext uri="{BB962C8B-B14F-4D97-AF65-F5344CB8AC3E}">
        <p14:creationId xmlns:p14="http://schemas.microsoft.com/office/powerpoint/2010/main" val="234624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provider study methods for this presentation</a:t>
            </a:r>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13</a:t>
            </a:fld>
            <a:endParaRPr lang="en-US" dirty="0"/>
          </a:p>
        </p:txBody>
      </p:sp>
    </p:spTree>
    <p:extLst>
      <p:ext uri="{BB962C8B-B14F-4D97-AF65-F5344CB8AC3E}">
        <p14:creationId xmlns:p14="http://schemas.microsoft.com/office/powerpoint/2010/main" val="413963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14</a:t>
            </a:fld>
            <a:endParaRPr lang="en-US" dirty="0"/>
          </a:p>
        </p:txBody>
      </p:sp>
    </p:spTree>
    <p:extLst>
      <p:ext uri="{BB962C8B-B14F-4D97-AF65-F5344CB8AC3E}">
        <p14:creationId xmlns:p14="http://schemas.microsoft.com/office/powerpoint/2010/main" val="105010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sz="1800" b="1" baseline="0" dirty="0" smtClean="0">
                <a:solidFill>
                  <a:schemeClr val="tx1"/>
                </a:solidFill>
              </a:rPr>
              <a:t>Client practice behaviors </a:t>
            </a:r>
            <a:r>
              <a:rPr lang="en-US" sz="1800" baseline="0" dirty="0" smtClean="0">
                <a:solidFill>
                  <a:schemeClr val="tx1"/>
                </a:solidFill>
              </a:rPr>
              <a:t>– </a:t>
            </a:r>
            <a:r>
              <a:rPr lang="en-US" sz="1800" baseline="0" dirty="0" smtClean="0"/>
              <a:t>developed from FSP training --- </a:t>
            </a:r>
          </a:p>
          <a:p>
            <a:endParaRPr lang="en-US" sz="1800" baseline="0" dirty="0" smtClean="0"/>
          </a:p>
          <a:p>
            <a:r>
              <a:rPr lang="en-US" sz="1800" baseline="0" dirty="0" smtClean="0"/>
              <a:t>initiation of conversation with clients, </a:t>
            </a:r>
          </a:p>
          <a:p>
            <a:r>
              <a:rPr lang="en-US" sz="1800" baseline="0" dirty="0" smtClean="0"/>
              <a:t>assessing resources, </a:t>
            </a:r>
          </a:p>
          <a:p>
            <a:r>
              <a:rPr lang="en-US" sz="1800" baseline="0" dirty="0" smtClean="0"/>
              <a:t>discussing values and beliefs, ST and LT goals, referrals, financial choices</a:t>
            </a:r>
          </a:p>
          <a:p>
            <a:endParaRPr lang="en-US" sz="1800" baseline="0" dirty="0" smtClean="0"/>
          </a:p>
          <a:p>
            <a:endParaRPr lang="en-US" sz="1800" baseline="0" dirty="0" smtClean="0"/>
          </a:p>
          <a:p>
            <a:r>
              <a:rPr lang="en-US" sz="1800" baseline="0" dirty="0" smtClean="0"/>
              <a:t>PFW – 10-point scale (1=most overwhelming stress and 10=no financial distress)</a:t>
            </a:r>
            <a:endParaRPr lang="en-US" sz="1800" dirty="0"/>
          </a:p>
        </p:txBody>
      </p:sp>
      <p:sp>
        <p:nvSpPr>
          <p:cNvPr id="4" name="Slide Number Placeholder 3"/>
          <p:cNvSpPr>
            <a:spLocks noGrp="1"/>
          </p:cNvSpPr>
          <p:nvPr>
            <p:ph type="sldNum" sz="quarter" idx="10"/>
          </p:nvPr>
        </p:nvSpPr>
        <p:spPr/>
        <p:txBody>
          <a:bodyPr/>
          <a:lstStyle/>
          <a:p>
            <a:fld id="{ADC32D7F-5F88-4CD6-B439-4F3FCE59900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All measures were statistically</a:t>
            </a:r>
            <a:r>
              <a:rPr lang="en-US" baseline="0" dirty="0" smtClean="0"/>
              <a:t> reliable for the study with reliable coefficient ranging from very good to excellent</a:t>
            </a:r>
          </a:p>
          <a:p>
            <a:pPr marL="171450" indent="-171450">
              <a:buFont typeface="Arial" pitchFamily="34" charset="0"/>
              <a:buChar char="•"/>
            </a:pPr>
            <a:endParaRPr lang="en-US" dirty="0" smtClean="0"/>
          </a:p>
          <a:p>
            <a:pPr marL="457200" lvl="1" indent="0">
              <a:buFont typeface="Arial" pitchFamily="34" charset="0"/>
              <a:buNone/>
            </a:pPr>
            <a:endParaRPr lang="en-US" dirty="0" smtClean="0"/>
          </a:p>
          <a:p>
            <a:pPr marL="171450" indent="-171450">
              <a:buFont typeface="Arial" pitchFamily="34" charset="0"/>
              <a:buChar char="•"/>
            </a:pPr>
            <a:r>
              <a:rPr lang="en-US" dirty="0" smtClean="0"/>
              <a:t>Section</a:t>
            </a:r>
            <a:r>
              <a:rPr lang="en-US" baseline="0" dirty="0" smtClean="0"/>
              <a:t> VII:</a:t>
            </a:r>
          </a:p>
          <a:p>
            <a:pPr marL="628650" lvl="1" indent="-171450">
              <a:buFont typeface="Arial" pitchFamily="34" charset="0"/>
              <a:buChar char="•"/>
            </a:pPr>
            <a:r>
              <a:rPr lang="en-US" baseline="0" dirty="0" smtClean="0"/>
              <a:t>18 item scale</a:t>
            </a:r>
          </a:p>
          <a:p>
            <a:pPr marL="628650" lvl="1" indent="-171450">
              <a:buFont typeface="Arial" pitchFamily="34" charset="0"/>
              <a:buChar char="•"/>
            </a:pPr>
            <a:r>
              <a:rPr lang="en-US" baseline="0" dirty="0" smtClean="0"/>
              <a:t>15 items – financial behaviors in past 6 months – ranges never to always (5-point scale)</a:t>
            </a:r>
          </a:p>
          <a:p>
            <a:pPr marL="628650" lvl="1" indent="-171450">
              <a:buFont typeface="Arial" pitchFamily="34" charset="0"/>
              <a:buChar char="•"/>
            </a:pPr>
            <a:r>
              <a:rPr lang="en-US" baseline="0" dirty="0" smtClean="0"/>
              <a:t>3 items – insurance (health, life, property/auto) – ranges never to always</a:t>
            </a:r>
          </a:p>
          <a:p>
            <a:pPr marL="628650" lvl="1" indent="-171450">
              <a:buFont typeface="Arial" pitchFamily="34" charset="0"/>
              <a:buChar char="•"/>
            </a:pPr>
            <a:endParaRPr lang="en-US" baseline="0" dirty="0" smtClean="0"/>
          </a:p>
          <a:p>
            <a:pPr marL="171450" indent="-171450">
              <a:buFont typeface="Arial" pitchFamily="34" charset="0"/>
              <a:buChar char="•"/>
            </a:pPr>
            <a:r>
              <a:rPr lang="en-US" baseline="0" dirty="0" smtClean="0"/>
              <a:t>Open-Ended Questions (asked at T3)</a:t>
            </a:r>
          </a:p>
          <a:p>
            <a:pPr marL="628650" lvl="1" indent="-171450">
              <a:buFont typeface="Arial" pitchFamily="34" charset="0"/>
              <a:buChar char="•"/>
            </a:pPr>
            <a:r>
              <a:rPr lang="en-US" baseline="0" dirty="0" smtClean="0"/>
              <a:t>Example of how you used knowledge and skills with clients</a:t>
            </a:r>
          </a:p>
          <a:p>
            <a:pPr marL="628650" lvl="1" indent="-171450">
              <a:buFont typeface="Arial" pitchFamily="34" charset="0"/>
              <a:buChar char="•"/>
            </a:pPr>
            <a:r>
              <a:rPr lang="en-US" baseline="0" dirty="0" smtClean="0"/>
              <a:t>Suggestions to improve training</a:t>
            </a:r>
          </a:p>
          <a:p>
            <a:pPr marL="628650" lvl="1" indent="-171450">
              <a:buFont typeface="Arial" pitchFamily="34" charset="0"/>
              <a:buChar char="•"/>
            </a:pPr>
            <a:r>
              <a:rPr lang="en-US" baseline="0" dirty="0" smtClean="0"/>
              <a:t>Suggestions to improve online tool</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16</a:t>
            </a:fld>
            <a:endParaRPr lang="en-US" dirty="0"/>
          </a:p>
        </p:txBody>
      </p:sp>
    </p:spTree>
    <p:extLst>
      <p:ext uri="{BB962C8B-B14F-4D97-AF65-F5344CB8AC3E}">
        <p14:creationId xmlns:p14="http://schemas.microsoft.com/office/powerpoint/2010/main" val="35320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At T1: sample included 15 EAP participants</a:t>
            </a:r>
            <a:r>
              <a:rPr lang="en-US" sz="1800" baseline="0" dirty="0" smtClean="0"/>
              <a:t> and 16 non-profit participants = 31</a:t>
            </a:r>
          </a:p>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17</a:t>
            </a:fld>
            <a:endParaRPr lang="en-US" dirty="0"/>
          </a:p>
        </p:txBody>
      </p:sp>
    </p:spTree>
    <p:extLst>
      <p:ext uri="{BB962C8B-B14F-4D97-AF65-F5344CB8AC3E}">
        <p14:creationId xmlns:p14="http://schemas.microsoft.com/office/powerpoint/2010/main" val="10855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Prior training</a:t>
            </a:r>
            <a:r>
              <a:rPr lang="en-US" sz="1800" baseline="0" dirty="0" smtClean="0"/>
              <a:t> – managing personal finances, financial produces, credit, financial counseling and coaching</a:t>
            </a:r>
          </a:p>
          <a:p>
            <a:endParaRPr lang="en-US" sz="1800" dirty="0" smtClean="0"/>
          </a:p>
          <a:p>
            <a:r>
              <a:rPr lang="en-US" sz="1800" b="1" dirty="0" smtClean="0"/>
              <a:t>Goal was realized (intended</a:t>
            </a:r>
            <a:r>
              <a:rPr lang="en-US" sz="1800" b="1" baseline="0" dirty="0" smtClean="0"/>
              <a:t> outcome was for providers to seek more training)</a:t>
            </a:r>
            <a:r>
              <a:rPr lang="en-US" sz="1800" baseline="0" dirty="0" smtClean="0"/>
              <a:t>-</a:t>
            </a:r>
            <a:r>
              <a:rPr lang="en-US" sz="1800" dirty="0" smtClean="0"/>
              <a:t> provider</a:t>
            </a:r>
            <a:r>
              <a:rPr lang="en-US" sz="1800" baseline="0" dirty="0" smtClean="0"/>
              <a:t>s wanted more training in addition to what they received about FSW and FSP and actually completed advanced and/or specialized training by the time of the follow-up</a:t>
            </a:r>
          </a:p>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18</a:t>
            </a:fld>
            <a:endParaRPr lang="en-US" dirty="0"/>
          </a:p>
        </p:txBody>
      </p:sp>
    </p:spTree>
    <p:extLst>
      <p:ext uri="{BB962C8B-B14F-4D97-AF65-F5344CB8AC3E}">
        <p14:creationId xmlns:p14="http://schemas.microsoft.com/office/powerpoint/2010/main" val="291714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Other Client Concerns</a:t>
            </a:r>
          </a:p>
          <a:p>
            <a:endParaRPr lang="en-US" sz="1800" b="1" dirty="0" smtClean="0"/>
          </a:p>
          <a:p>
            <a:pPr marL="171450" indent="-171450">
              <a:buFont typeface="Arial" pitchFamily="34" charset="0"/>
              <a:buChar char="•"/>
            </a:pPr>
            <a:r>
              <a:rPr lang="en-US" sz="1800" dirty="0" smtClean="0"/>
              <a:t>Credit</a:t>
            </a:r>
            <a:r>
              <a:rPr lang="en-US" sz="1800" baseline="0" dirty="0" smtClean="0"/>
              <a:t> card/consumer debt</a:t>
            </a:r>
          </a:p>
          <a:p>
            <a:pPr marL="171450" indent="-171450">
              <a:buFont typeface="Arial" pitchFamily="34" charset="0"/>
              <a:buChar char="•"/>
            </a:pPr>
            <a:r>
              <a:rPr lang="en-US" sz="1800" baseline="0" dirty="0" smtClean="0"/>
              <a:t>Unpaid housing bills </a:t>
            </a:r>
          </a:p>
          <a:p>
            <a:pPr marL="171450" indent="-171450">
              <a:buFont typeface="Arial" pitchFamily="34" charset="0"/>
              <a:buChar char="•"/>
            </a:pPr>
            <a:r>
              <a:rPr lang="en-US" sz="1800" baseline="0" dirty="0" smtClean="0"/>
              <a:t>General personal financial stress</a:t>
            </a:r>
          </a:p>
          <a:p>
            <a:pPr marL="0" indent="0">
              <a:buFont typeface="Arial" pitchFamily="34" charset="0"/>
              <a:buNone/>
            </a:pPr>
            <a:endParaRPr lang="en-US" sz="1800" baseline="0" dirty="0" smtClean="0"/>
          </a:p>
          <a:p>
            <a:pPr marL="0" indent="0">
              <a:buFont typeface="Arial" pitchFamily="34" charset="0"/>
              <a:buNone/>
            </a:pPr>
            <a:r>
              <a:rPr lang="en-US" sz="1800" baseline="0" dirty="0" smtClean="0"/>
              <a:t>Counselors in study spent about </a:t>
            </a:r>
            <a:r>
              <a:rPr lang="en-US" sz="1800" u="sng" baseline="0" dirty="0" smtClean="0"/>
              <a:t>50% of face-to-face time with clients on financial issues</a:t>
            </a:r>
          </a:p>
          <a:p>
            <a:pPr marL="0" indent="0">
              <a:buFont typeface="Arial" pitchFamily="34" charset="0"/>
              <a:buNone/>
            </a:pPr>
            <a:endParaRPr lang="en-US" baseline="0" dirty="0" smtClean="0"/>
          </a:p>
          <a:p>
            <a:pPr marL="0" indent="0">
              <a:buFont typeface="Arial" pitchFamily="34" charset="0"/>
              <a:buNone/>
            </a:pPr>
            <a:r>
              <a:rPr lang="en-US" sz="1800" b="1" baseline="0" dirty="0" smtClean="0"/>
              <a:t>Active learning was a goal of FSP training and program and achieved</a:t>
            </a:r>
            <a:endParaRPr lang="en-US" sz="1800" dirty="0"/>
          </a:p>
        </p:txBody>
      </p:sp>
      <p:sp>
        <p:nvSpPr>
          <p:cNvPr id="4" name="Slide Number Placeholder 3"/>
          <p:cNvSpPr>
            <a:spLocks noGrp="1"/>
          </p:cNvSpPr>
          <p:nvPr>
            <p:ph type="sldNum" sz="quarter" idx="10"/>
          </p:nvPr>
        </p:nvSpPr>
        <p:spPr/>
        <p:txBody>
          <a:bodyPr/>
          <a:lstStyle/>
          <a:p>
            <a:fld id="{1972E643-677D-424F-A198-74713909331C}" type="slidenum">
              <a:rPr lang="en-US" smtClean="0"/>
              <a:t>19</a:t>
            </a:fld>
            <a:endParaRPr lang="en-US" dirty="0"/>
          </a:p>
        </p:txBody>
      </p:sp>
    </p:spTree>
    <p:extLst>
      <p:ext uri="{BB962C8B-B14F-4D97-AF65-F5344CB8AC3E}">
        <p14:creationId xmlns:p14="http://schemas.microsoft.com/office/powerpoint/2010/main" val="111432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7BD71-0312-4AAC-B66E-AC75D0CF243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1678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800" b="1" dirty="0" smtClean="0"/>
              <a:t>Very encouraging finding</a:t>
            </a:r>
            <a:r>
              <a:rPr lang="en-US" sz="1800" b="1" baseline="0" dirty="0" smtClean="0"/>
              <a:t> </a:t>
            </a:r>
            <a:r>
              <a:rPr lang="en-US" sz="1800" baseline="0" dirty="0" smtClean="0"/>
              <a:t>– training often results in good intentions, but poor uptake or sustainability of new skills at follow-up</a:t>
            </a:r>
          </a:p>
          <a:p>
            <a:pPr marL="0" indent="0">
              <a:buFont typeface="Arial" pitchFamily="34" charset="0"/>
              <a:buNone/>
            </a:pPr>
            <a:endParaRPr lang="en-US" sz="1800" baseline="0" dirty="0" smtClean="0"/>
          </a:p>
          <a:p>
            <a:pPr marL="171450" indent="-171450">
              <a:buFont typeface="Arial" pitchFamily="34" charset="0"/>
              <a:buChar char="•"/>
            </a:pPr>
            <a:r>
              <a:rPr lang="en-US" sz="1800" baseline="0" dirty="0" smtClean="0"/>
              <a:t>Use of monthly consultation (i.e. booster sessions) may have helped (not measured in current study – sample was too small to tease this out)</a:t>
            </a:r>
          </a:p>
          <a:p>
            <a:pPr marL="0" indent="0">
              <a:buFont typeface="Arial" pitchFamily="34" charset="0"/>
              <a:buNone/>
            </a:pPr>
            <a:endParaRPr lang="en-US" sz="1800" baseline="0" dirty="0" smtClean="0"/>
          </a:p>
          <a:p>
            <a:pPr marL="171450" indent="-171450">
              <a:buFont typeface="Arial" pitchFamily="34" charset="0"/>
              <a:buChar char="•"/>
            </a:pPr>
            <a:r>
              <a:rPr lang="en-US" sz="1800" b="1" u="sng" baseline="0" dirty="0" smtClean="0"/>
              <a:t>Overall, counselors were satisfied with the training, online tools</a:t>
            </a:r>
            <a:r>
              <a:rPr lang="en-US" sz="1800" b="1" u="none" baseline="0" dirty="0" smtClean="0"/>
              <a:t>, &amp; </a:t>
            </a:r>
            <a:r>
              <a:rPr lang="en-US" sz="1800" b="1" baseline="0" dirty="0" smtClean="0"/>
              <a:t>pleased with ease of enrolling clients into FSP program</a:t>
            </a:r>
          </a:p>
          <a:p>
            <a:pPr marL="171450" indent="-171450">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21</a:t>
            </a:fld>
            <a:endParaRPr lang="en-US" dirty="0"/>
          </a:p>
        </p:txBody>
      </p:sp>
    </p:spTree>
    <p:extLst>
      <p:ext uri="{BB962C8B-B14F-4D97-AF65-F5344CB8AC3E}">
        <p14:creationId xmlns:p14="http://schemas.microsoft.com/office/powerpoint/2010/main" val="3737494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22</a:t>
            </a:fld>
            <a:endParaRPr lang="en-US" dirty="0"/>
          </a:p>
        </p:txBody>
      </p:sp>
    </p:spTree>
    <p:extLst>
      <p:ext uri="{BB962C8B-B14F-4D97-AF65-F5344CB8AC3E}">
        <p14:creationId xmlns:p14="http://schemas.microsoft.com/office/powerpoint/2010/main" val="3737494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Confidence / Self-Efficacy</a:t>
            </a:r>
          </a:p>
          <a:p>
            <a:endParaRPr lang="en-US" sz="1800" b="1" dirty="0" smtClean="0"/>
          </a:p>
          <a:p>
            <a:pPr marL="0" indent="0">
              <a:buFont typeface="Arial" pitchFamily="34" charset="0"/>
              <a:buNone/>
            </a:pPr>
            <a:r>
              <a:rPr lang="en-US" sz="1800" dirty="0" smtClean="0"/>
              <a:t>Specific</a:t>
            </a:r>
            <a:r>
              <a:rPr lang="en-US" sz="1800" baseline="0" dirty="0" smtClean="0"/>
              <a:t> items on scale that were significant included:</a:t>
            </a:r>
          </a:p>
          <a:p>
            <a:pPr marL="171450" indent="-171450">
              <a:buFont typeface="Arial" pitchFamily="34" charset="0"/>
              <a:buChar char="•"/>
            </a:pPr>
            <a:r>
              <a:rPr lang="en-US" sz="1800" baseline="0" dirty="0" smtClean="0"/>
              <a:t> knowledge where to refer clients for financial services not available through agency  </a:t>
            </a:r>
          </a:p>
          <a:p>
            <a:pPr marL="171450" indent="-171450">
              <a:buFont typeface="Arial" pitchFamily="34" charset="0"/>
              <a:buChar char="•"/>
            </a:pPr>
            <a:r>
              <a:rPr lang="en-US" sz="1800" baseline="0" dirty="0" smtClean="0"/>
              <a:t> knowledge to navigate FSP tools to help clients achieve goals</a:t>
            </a:r>
          </a:p>
          <a:p>
            <a:pPr marL="171450" indent="-171450">
              <a:buFont typeface="Arial" pitchFamily="34" charset="0"/>
              <a:buChar char="•"/>
            </a:pPr>
            <a:endParaRPr lang="en-US" sz="1800" baseline="0" dirty="0" smtClean="0"/>
          </a:p>
          <a:p>
            <a:pPr marL="0" indent="0">
              <a:buFont typeface="Arial" pitchFamily="34" charset="0"/>
              <a:buNone/>
            </a:pPr>
            <a:r>
              <a:rPr lang="en-US" sz="1800" b="1" baseline="0" dirty="0" smtClean="0"/>
              <a:t>Additional Questions at T3</a:t>
            </a:r>
          </a:p>
          <a:p>
            <a:pPr marL="171450" indent="-171450">
              <a:buFont typeface="Arial" pitchFamily="34" charset="0"/>
              <a:buChar char="•"/>
            </a:pPr>
            <a:r>
              <a:rPr lang="en-US" sz="1800" baseline="0" dirty="0" smtClean="0"/>
              <a:t>Confidence (scale from 1-5)</a:t>
            </a:r>
          </a:p>
          <a:p>
            <a:pPr marL="628650" lvl="1" indent="-171450">
              <a:buFont typeface="Arial" pitchFamily="34" charset="0"/>
              <a:buChar char="•"/>
            </a:pPr>
            <a:r>
              <a:rPr lang="en-US" sz="1800" baseline="0" dirty="0" smtClean="0"/>
              <a:t>Knowledge of financial referrals in Baltimore, M=3.04</a:t>
            </a:r>
          </a:p>
          <a:p>
            <a:pPr marL="628650" lvl="1" indent="-171450">
              <a:buFont typeface="Arial" pitchFamily="34" charset="0"/>
              <a:buChar char="•"/>
            </a:pPr>
            <a:r>
              <a:rPr lang="en-US" sz="1800" baseline="0" dirty="0" smtClean="0"/>
              <a:t>Confidence in financial services recommended by FSP, M=3.21</a:t>
            </a:r>
          </a:p>
          <a:p>
            <a:pPr marL="628650" lvl="1" indent="-171450">
              <a:buFont typeface="Arial" pitchFamily="34" charset="0"/>
              <a:buChar char="•"/>
            </a:pPr>
            <a:r>
              <a:rPr lang="en-US" sz="1800" baseline="0" dirty="0" smtClean="0"/>
              <a:t>Confidence in financial products recommended by FSP, M=3.05</a:t>
            </a:r>
            <a:endParaRPr lang="en-US" sz="1800" dirty="0"/>
          </a:p>
        </p:txBody>
      </p:sp>
      <p:sp>
        <p:nvSpPr>
          <p:cNvPr id="4" name="Slide Number Placeholder 3"/>
          <p:cNvSpPr>
            <a:spLocks noGrp="1"/>
          </p:cNvSpPr>
          <p:nvPr>
            <p:ph type="sldNum" sz="quarter" idx="10"/>
          </p:nvPr>
        </p:nvSpPr>
        <p:spPr/>
        <p:txBody>
          <a:bodyPr/>
          <a:lstStyle/>
          <a:p>
            <a:fld id="{1972E643-677D-424F-A198-74713909331C}" type="slidenum">
              <a:rPr lang="en-US" smtClean="0"/>
              <a:t>23</a:t>
            </a:fld>
            <a:endParaRPr lang="en-US" dirty="0"/>
          </a:p>
        </p:txBody>
      </p:sp>
    </p:spTree>
    <p:extLst>
      <p:ext uri="{BB962C8B-B14F-4D97-AF65-F5344CB8AC3E}">
        <p14:creationId xmlns:p14="http://schemas.microsoft.com/office/powerpoint/2010/main" val="956183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Participants were already quite knowledgeable</a:t>
            </a:r>
            <a:r>
              <a:rPr lang="en-US" sz="1800" baseline="0" dirty="0" smtClean="0"/>
              <a:t>, so many responses were correct at T1</a:t>
            </a:r>
            <a:endParaRPr lang="en-US" sz="1800" dirty="0"/>
          </a:p>
        </p:txBody>
      </p:sp>
      <p:sp>
        <p:nvSpPr>
          <p:cNvPr id="4" name="Slide Number Placeholder 3"/>
          <p:cNvSpPr>
            <a:spLocks noGrp="1"/>
          </p:cNvSpPr>
          <p:nvPr>
            <p:ph type="sldNum" sz="quarter" idx="10"/>
          </p:nvPr>
        </p:nvSpPr>
        <p:spPr/>
        <p:txBody>
          <a:bodyPr/>
          <a:lstStyle/>
          <a:p>
            <a:fld id="{1972E643-677D-424F-A198-74713909331C}" type="slidenum">
              <a:rPr lang="en-US" smtClean="0"/>
              <a:t>24</a:t>
            </a:fld>
            <a:endParaRPr lang="en-US" dirty="0"/>
          </a:p>
        </p:txBody>
      </p:sp>
    </p:spTree>
    <p:extLst>
      <p:ext uri="{BB962C8B-B14F-4D97-AF65-F5344CB8AC3E}">
        <p14:creationId xmlns:p14="http://schemas.microsoft.com/office/powerpoint/2010/main" val="314336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T1, behaviors were already good and desired – little opportunity for movement</a:t>
            </a:r>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25</a:t>
            </a:fld>
            <a:endParaRPr lang="en-US" dirty="0"/>
          </a:p>
        </p:txBody>
      </p:sp>
    </p:spTree>
    <p:extLst>
      <p:ext uri="{BB962C8B-B14F-4D97-AF65-F5344CB8AC3E}">
        <p14:creationId xmlns:p14="http://schemas.microsoft.com/office/powerpoint/2010/main" val="618745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897701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27</a:t>
            </a:fld>
            <a:endParaRPr lang="en-US" dirty="0"/>
          </a:p>
        </p:txBody>
      </p:sp>
    </p:spTree>
    <p:extLst>
      <p:ext uri="{BB962C8B-B14F-4D97-AF65-F5344CB8AC3E}">
        <p14:creationId xmlns:p14="http://schemas.microsoft.com/office/powerpoint/2010/main" val="1703401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28</a:t>
            </a:fld>
            <a:endParaRPr lang="en-US" dirty="0"/>
          </a:p>
        </p:txBody>
      </p:sp>
    </p:spTree>
    <p:extLst>
      <p:ext uri="{BB962C8B-B14F-4D97-AF65-F5344CB8AC3E}">
        <p14:creationId xmlns:p14="http://schemas.microsoft.com/office/powerpoint/2010/main" val="575205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29</a:t>
            </a:fld>
            <a:endParaRPr lang="en-US" dirty="0"/>
          </a:p>
        </p:txBody>
      </p:sp>
    </p:spTree>
    <p:extLst>
      <p:ext uri="{BB962C8B-B14F-4D97-AF65-F5344CB8AC3E}">
        <p14:creationId xmlns:p14="http://schemas.microsoft.com/office/powerpoint/2010/main" val="119783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2E643-677D-424F-A198-74713909331C}" type="slidenum">
              <a:rPr lang="en-US" smtClean="0"/>
              <a:t>30</a:t>
            </a:fld>
            <a:endParaRPr lang="en-US" dirty="0"/>
          </a:p>
        </p:txBody>
      </p:sp>
    </p:spTree>
    <p:extLst>
      <p:ext uri="{BB962C8B-B14F-4D97-AF65-F5344CB8AC3E}">
        <p14:creationId xmlns:p14="http://schemas.microsoft.com/office/powerpoint/2010/main" val="21126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800" dirty="0" smtClean="0"/>
              <a:t>Focus on Objective 1 for this presentation</a:t>
            </a:r>
          </a:p>
          <a:p>
            <a:endParaRPr lang="en-US" sz="1800" dirty="0" smtClean="0"/>
          </a:p>
          <a:p>
            <a:r>
              <a:rPr lang="en-US" sz="1800" dirty="0" smtClean="0"/>
              <a:t>*Note the inclusion of</a:t>
            </a:r>
            <a:r>
              <a:rPr lang="en-US" sz="1800" baseline="0" dirty="0" smtClean="0"/>
              <a:t> EAPs – workplace counseling and consultation services for employers, employees and often their family members. </a:t>
            </a:r>
          </a:p>
          <a:p>
            <a:endParaRPr lang="en-US" sz="1800" baseline="0" dirty="0" smtClean="0"/>
          </a:p>
          <a:p>
            <a:r>
              <a:rPr lang="en-US" sz="1800" baseline="0" dirty="0" smtClean="0"/>
              <a:t>Even though people are employed, still struggling with significant and often complex financial problems that affect working adults as well as unemployed or underemployed individuals and families. </a:t>
            </a:r>
          </a:p>
          <a:p>
            <a:endParaRPr lang="en-US" sz="1800" baseline="0" dirty="0" smtClean="0"/>
          </a:p>
          <a:p>
            <a:r>
              <a:rPr lang="en-US" sz="1800" baseline="0" dirty="0" smtClean="0"/>
              <a:t>Financial concerns among employees are an increasing concern for employers as they contribute to increased employee stress and reduced productivity.</a:t>
            </a:r>
            <a:endParaRPr lang="en-US" sz="1800" dirty="0"/>
          </a:p>
        </p:txBody>
      </p:sp>
      <p:sp>
        <p:nvSpPr>
          <p:cNvPr id="4" name="Slide Number Placeholder 3"/>
          <p:cNvSpPr>
            <a:spLocks noGrp="1"/>
          </p:cNvSpPr>
          <p:nvPr>
            <p:ph type="sldNum" sz="quarter" idx="10"/>
          </p:nvPr>
        </p:nvSpPr>
        <p:spPr/>
        <p:txBody>
          <a:bodyPr/>
          <a:lstStyle/>
          <a:p>
            <a:fld id="{1972E643-677D-424F-A198-74713909331C}" type="slidenum">
              <a:rPr lang="en-US" smtClean="0"/>
              <a:t>3</a:t>
            </a:fld>
            <a:endParaRPr lang="en-US" dirty="0"/>
          </a:p>
        </p:txBody>
      </p:sp>
    </p:spTree>
    <p:extLst>
      <p:ext uri="{BB962C8B-B14F-4D97-AF65-F5344CB8AC3E}">
        <p14:creationId xmlns:p14="http://schemas.microsoft.com/office/powerpoint/2010/main" val="94649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A6D91-0726-441E-89F7-17D02D6D22D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0864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1610" indent="-285234" eaLnBrk="0" hangingPunct="0">
              <a:defRPr>
                <a:solidFill>
                  <a:schemeClr val="tx1"/>
                </a:solidFill>
                <a:latin typeface="Arial" charset="0"/>
                <a:cs typeface="Arial" charset="0"/>
              </a:defRPr>
            </a:lvl2pPr>
            <a:lvl3pPr marL="1140939" indent="-228188" eaLnBrk="0" hangingPunct="0">
              <a:defRPr>
                <a:solidFill>
                  <a:schemeClr val="tx1"/>
                </a:solidFill>
                <a:latin typeface="Arial" charset="0"/>
                <a:cs typeface="Arial" charset="0"/>
              </a:defRPr>
            </a:lvl3pPr>
            <a:lvl4pPr marL="1597314" indent="-228188" eaLnBrk="0" hangingPunct="0">
              <a:defRPr>
                <a:solidFill>
                  <a:schemeClr val="tx1"/>
                </a:solidFill>
                <a:latin typeface="Arial" charset="0"/>
                <a:cs typeface="Arial" charset="0"/>
              </a:defRPr>
            </a:lvl4pPr>
            <a:lvl5pPr marL="2053690" indent="-228188" eaLnBrk="0" hangingPunct="0">
              <a:defRPr>
                <a:solidFill>
                  <a:schemeClr val="tx1"/>
                </a:solidFill>
                <a:latin typeface="Arial" charset="0"/>
                <a:cs typeface="Arial" charset="0"/>
              </a:defRPr>
            </a:lvl5pPr>
            <a:lvl6pPr marL="2510065" indent="-228188" eaLnBrk="0" fontAlgn="base" hangingPunct="0">
              <a:spcBef>
                <a:spcPct val="0"/>
              </a:spcBef>
              <a:spcAft>
                <a:spcPct val="0"/>
              </a:spcAft>
              <a:defRPr>
                <a:solidFill>
                  <a:schemeClr val="tx1"/>
                </a:solidFill>
                <a:latin typeface="Arial" charset="0"/>
                <a:cs typeface="Arial" charset="0"/>
              </a:defRPr>
            </a:lvl6pPr>
            <a:lvl7pPr marL="2966439" indent="-228188" eaLnBrk="0" fontAlgn="base" hangingPunct="0">
              <a:spcBef>
                <a:spcPct val="0"/>
              </a:spcBef>
              <a:spcAft>
                <a:spcPct val="0"/>
              </a:spcAft>
              <a:defRPr>
                <a:solidFill>
                  <a:schemeClr val="tx1"/>
                </a:solidFill>
                <a:latin typeface="Arial" charset="0"/>
                <a:cs typeface="Arial" charset="0"/>
              </a:defRPr>
            </a:lvl7pPr>
            <a:lvl8pPr marL="3422815" indent="-228188" eaLnBrk="0" fontAlgn="base" hangingPunct="0">
              <a:spcBef>
                <a:spcPct val="0"/>
              </a:spcBef>
              <a:spcAft>
                <a:spcPct val="0"/>
              </a:spcAft>
              <a:defRPr>
                <a:solidFill>
                  <a:schemeClr val="tx1"/>
                </a:solidFill>
                <a:latin typeface="Arial" charset="0"/>
                <a:cs typeface="Arial" charset="0"/>
              </a:defRPr>
            </a:lvl8pPr>
            <a:lvl9pPr marL="3879190" indent="-228188" eaLnBrk="0" fontAlgn="base" hangingPunct="0">
              <a:spcBef>
                <a:spcPct val="0"/>
              </a:spcBef>
              <a:spcAft>
                <a:spcPct val="0"/>
              </a:spcAft>
              <a:defRPr>
                <a:solidFill>
                  <a:schemeClr val="tx1"/>
                </a:solidFill>
                <a:latin typeface="Arial" charset="0"/>
                <a:cs typeface="Arial" charset="0"/>
              </a:defRPr>
            </a:lvl9pPr>
          </a:lstStyle>
          <a:p>
            <a:fld id="{CB8945C1-76DB-4184-A482-4A9ADFEF4060}"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A6D91-0726-441E-89F7-17D02D6D22D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0749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7BD71-0312-4AAC-B66E-AC75D0CF2433}" type="slidenum">
              <a:rPr lang="en-US" smtClean="0"/>
              <a:t>7</a:t>
            </a:fld>
            <a:endParaRPr lang="en-US" dirty="0"/>
          </a:p>
        </p:txBody>
      </p:sp>
    </p:spTree>
    <p:extLst>
      <p:ext uri="{BB962C8B-B14F-4D97-AF65-F5344CB8AC3E}">
        <p14:creationId xmlns:p14="http://schemas.microsoft.com/office/powerpoint/2010/main" val="371323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7BD71-0312-4AAC-B66E-AC75D0CF2433}" type="slidenum">
              <a:rPr lang="en-US" smtClean="0"/>
              <a:t>8</a:t>
            </a:fld>
            <a:endParaRPr lang="en-US" dirty="0"/>
          </a:p>
        </p:txBody>
      </p:sp>
    </p:spTree>
    <p:extLst>
      <p:ext uri="{BB962C8B-B14F-4D97-AF65-F5344CB8AC3E}">
        <p14:creationId xmlns:p14="http://schemas.microsoft.com/office/powerpoint/2010/main" val="250571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C7BD71-0312-4AAC-B66E-AC75D0CF2433}" type="slidenum">
              <a:rPr lang="en-US" smtClean="0"/>
              <a:t>9</a:t>
            </a:fld>
            <a:endParaRPr lang="en-US" dirty="0"/>
          </a:p>
        </p:txBody>
      </p:sp>
    </p:spTree>
    <p:extLst>
      <p:ext uri="{BB962C8B-B14F-4D97-AF65-F5344CB8AC3E}">
        <p14:creationId xmlns:p14="http://schemas.microsoft.com/office/powerpoint/2010/main" val="325237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10/29/2014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recard.assetsandopportunity.org/2013/state/m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dcashacademy.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dcash.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171" y="1604851"/>
            <a:ext cx="8700577" cy="1470025"/>
          </a:xfrm>
        </p:spPr>
        <p:txBody>
          <a:bodyPr>
            <a:noAutofit/>
          </a:bodyPr>
          <a:lstStyle/>
          <a:p>
            <a:r>
              <a:rPr lang="en-US" sz="3200" b="1" dirty="0" smtClean="0">
                <a:latin typeface="Century Gothic"/>
                <a:cs typeface="Century Gothic"/>
              </a:rPr>
              <a:t>Training Human Service Providers to Address the Complex Financial Concerns </a:t>
            </a:r>
            <a:br>
              <a:rPr lang="en-US" sz="3200" b="1" dirty="0" smtClean="0">
                <a:latin typeface="Century Gothic"/>
                <a:cs typeface="Century Gothic"/>
              </a:rPr>
            </a:br>
            <a:r>
              <a:rPr lang="en-US" sz="3200" b="1" dirty="0" smtClean="0">
                <a:latin typeface="Century Gothic"/>
                <a:cs typeface="Century Gothic"/>
              </a:rPr>
              <a:t>of Clients</a:t>
            </a:r>
            <a:endParaRPr lang="en-US" sz="3200" b="1" dirty="0">
              <a:latin typeface="Century Gothic"/>
              <a:cs typeface="Century Gothic"/>
            </a:endParaRPr>
          </a:p>
        </p:txBody>
      </p:sp>
      <p:sp>
        <p:nvSpPr>
          <p:cNvPr id="3" name="Subtitle 2"/>
          <p:cNvSpPr>
            <a:spLocks noGrp="1"/>
          </p:cNvSpPr>
          <p:nvPr>
            <p:ph type="subTitle" idx="1"/>
          </p:nvPr>
        </p:nvSpPr>
        <p:spPr>
          <a:xfrm>
            <a:off x="43794" y="4027482"/>
            <a:ext cx="8934150" cy="1839518"/>
          </a:xfrm>
        </p:spPr>
        <p:txBody>
          <a:bodyPr>
            <a:normAutofit/>
          </a:bodyPr>
          <a:lstStyle/>
          <a:p>
            <a:r>
              <a:rPr lang="en-US" sz="2400" b="1" dirty="0">
                <a:latin typeface="Century Gothic"/>
                <a:cs typeface="Century Gothic"/>
              </a:rPr>
              <a:t>Evaluation of the Financial Stability Pathway </a:t>
            </a:r>
            <a:endParaRPr lang="en-US" sz="2400" b="1" dirty="0" smtClean="0">
              <a:latin typeface="Century Gothic"/>
              <a:cs typeface="Century Gothic"/>
            </a:endParaRPr>
          </a:p>
          <a:p>
            <a:r>
              <a:rPr lang="en-US" sz="2400" b="1" dirty="0" smtClean="0">
                <a:latin typeface="Century Gothic"/>
                <a:cs typeface="Century Gothic"/>
              </a:rPr>
              <a:t>Provider Project</a:t>
            </a:r>
            <a:endParaRPr lang="en-US" sz="1900" b="1" dirty="0" smtClean="0"/>
          </a:p>
          <a:p>
            <a:r>
              <a:rPr lang="en-US" sz="1900" b="1" dirty="0" smtClean="0"/>
              <a:t>Council on Social Work Education </a:t>
            </a:r>
          </a:p>
          <a:p>
            <a:r>
              <a:rPr lang="en-US" sz="1900" b="1" dirty="0" smtClean="0"/>
              <a:t>October 25 , 2014</a:t>
            </a:r>
            <a:endParaRPr lang="en-US" sz="1900" b="1" dirty="0"/>
          </a:p>
          <a:p>
            <a:endParaRPr lang="en-US" sz="1800" dirty="0">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lstStyle/>
          <a:p>
            <a:r>
              <a:rPr lang="en-US" dirty="0" smtClean="0">
                <a:solidFill>
                  <a:srgbClr val="00B050"/>
                </a:solidFill>
              </a:rPr>
              <a:t>Practitioner’s Role</a:t>
            </a:r>
            <a:endParaRPr lang="en-US" dirty="0">
              <a:solidFill>
                <a:srgbClr val="00B050"/>
              </a:solidFill>
            </a:endParaRPr>
          </a:p>
        </p:txBody>
      </p:sp>
      <p:sp>
        <p:nvSpPr>
          <p:cNvPr id="3" name="Content Placeholder 2"/>
          <p:cNvSpPr>
            <a:spLocks noGrp="1"/>
          </p:cNvSpPr>
          <p:nvPr>
            <p:ph idx="1"/>
          </p:nvPr>
        </p:nvSpPr>
        <p:spPr>
          <a:xfrm>
            <a:off x="502920" y="1679448"/>
            <a:ext cx="8183880" cy="4187952"/>
          </a:xfrm>
        </p:spPr>
        <p:txBody>
          <a:bodyPr>
            <a:normAutofit fontScale="92500" lnSpcReduction="20000"/>
          </a:bodyPr>
          <a:lstStyle/>
          <a:p>
            <a:r>
              <a:rPr lang="en-US" dirty="0"/>
              <a:t>Practitioners should not give financial advice, investment tips, or provide referrals to brokers. In short</a:t>
            </a:r>
            <a:r>
              <a:rPr lang="en-US" dirty="0" smtClean="0"/>
              <a:t>, not </a:t>
            </a:r>
            <a:r>
              <a:rPr lang="en-US" dirty="0"/>
              <a:t>financial planners.</a:t>
            </a:r>
          </a:p>
          <a:p>
            <a:pPr>
              <a:buNone/>
            </a:pPr>
            <a:endParaRPr lang="en-US" dirty="0"/>
          </a:p>
          <a:p>
            <a:r>
              <a:rPr lang="en-US" dirty="0"/>
              <a:t>Practitioners currently help clients create budgets, manage benefits, and sometimes manage their finances (representative payees).</a:t>
            </a:r>
          </a:p>
          <a:p>
            <a:pPr>
              <a:buNone/>
            </a:pPr>
            <a:endParaRPr lang="en-US" dirty="0"/>
          </a:p>
          <a:p>
            <a:r>
              <a:rPr lang="en-US" dirty="0"/>
              <a:t>Practitioners can help clients work through the </a:t>
            </a:r>
            <a:r>
              <a:rPr lang="en-US" b="1" dirty="0"/>
              <a:t>psychosocial side of financial </a:t>
            </a:r>
            <a:r>
              <a:rPr lang="en-US" b="1" dirty="0" smtClean="0"/>
              <a:t>management.</a:t>
            </a:r>
            <a:endParaRPr lang="en-US" dirty="0"/>
          </a:p>
        </p:txBody>
      </p:sp>
    </p:spTree>
    <p:extLst>
      <p:ext uri="{BB962C8B-B14F-4D97-AF65-F5344CB8AC3E}">
        <p14:creationId xmlns:p14="http://schemas.microsoft.com/office/powerpoint/2010/main" val="209164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899160"/>
          </a:xfrm>
        </p:spPr>
        <p:txBody>
          <a:bodyPr>
            <a:normAutofit/>
          </a:bodyPr>
          <a:lstStyle/>
          <a:p>
            <a:r>
              <a:rPr lang="en-US" sz="2800" dirty="0" smtClean="0">
                <a:solidFill>
                  <a:srgbClr val="00B050"/>
                </a:solidFill>
              </a:rPr>
              <a:t>Psychosocial </a:t>
            </a:r>
            <a:r>
              <a:rPr lang="en-US" sz="2800" dirty="0">
                <a:solidFill>
                  <a:srgbClr val="00B050"/>
                </a:solidFill>
              </a:rPr>
              <a:t>S</a:t>
            </a:r>
            <a:r>
              <a:rPr lang="en-US" sz="2800" dirty="0" smtClean="0">
                <a:solidFill>
                  <a:srgbClr val="00B050"/>
                </a:solidFill>
              </a:rPr>
              <a:t>ide of Financial Management </a:t>
            </a:r>
            <a:endParaRPr lang="en-US" sz="2800" dirty="0">
              <a:solidFill>
                <a:srgbClr val="00B050"/>
              </a:solidFill>
            </a:endParaRPr>
          </a:p>
        </p:txBody>
      </p:sp>
      <p:sp>
        <p:nvSpPr>
          <p:cNvPr id="3" name="Content Placeholder 2"/>
          <p:cNvSpPr>
            <a:spLocks noGrp="1"/>
          </p:cNvSpPr>
          <p:nvPr>
            <p:ph idx="1"/>
          </p:nvPr>
        </p:nvSpPr>
        <p:spPr>
          <a:xfrm>
            <a:off x="533400" y="1524000"/>
            <a:ext cx="8183880" cy="4187952"/>
          </a:xfrm>
        </p:spPr>
        <p:txBody>
          <a:bodyPr>
            <a:normAutofit fontScale="77500" lnSpcReduction="20000"/>
          </a:bodyPr>
          <a:lstStyle/>
          <a:p>
            <a:r>
              <a:rPr lang="en-US" dirty="0"/>
              <a:t>Reflecting </a:t>
            </a:r>
            <a:r>
              <a:rPr lang="en-US" dirty="0" smtClean="0"/>
              <a:t>on own </a:t>
            </a:r>
            <a:r>
              <a:rPr lang="en-US" dirty="0"/>
              <a:t>biases</a:t>
            </a:r>
          </a:p>
          <a:p>
            <a:pPr>
              <a:buNone/>
            </a:pPr>
            <a:endParaRPr lang="en-US" dirty="0"/>
          </a:p>
          <a:p>
            <a:r>
              <a:rPr lang="en-US" dirty="0"/>
              <a:t>Asking questions without judgment</a:t>
            </a:r>
          </a:p>
          <a:p>
            <a:pPr>
              <a:buNone/>
            </a:pPr>
            <a:endParaRPr lang="en-US" dirty="0"/>
          </a:p>
          <a:p>
            <a:r>
              <a:rPr lang="en-US" dirty="0"/>
              <a:t>Money is emotional, </a:t>
            </a:r>
            <a:r>
              <a:rPr lang="en-US" dirty="0" smtClean="0"/>
              <a:t>staying </a:t>
            </a:r>
            <a:r>
              <a:rPr lang="en-US" dirty="0"/>
              <a:t>with the client where they are</a:t>
            </a:r>
          </a:p>
          <a:p>
            <a:pPr>
              <a:buNone/>
            </a:pPr>
            <a:endParaRPr lang="en-US" dirty="0"/>
          </a:p>
          <a:p>
            <a:r>
              <a:rPr lang="en-US" dirty="0"/>
              <a:t>Use </a:t>
            </a:r>
            <a:r>
              <a:rPr lang="en-US" b="1" dirty="0"/>
              <a:t>tools</a:t>
            </a:r>
            <a:r>
              <a:rPr lang="en-US" dirty="0"/>
              <a:t> to help ask directive questions</a:t>
            </a:r>
          </a:p>
          <a:p>
            <a:pPr>
              <a:buNone/>
            </a:pPr>
            <a:endParaRPr lang="en-US" dirty="0"/>
          </a:p>
          <a:p>
            <a:r>
              <a:rPr lang="en-US" dirty="0" smtClean="0"/>
              <a:t>Need to be familiar with </a:t>
            </a:r>
            <a:r>
              <a:rPr lang="en-US" dirty="0"/>
              <a:t>types of financial assistance </a:t>
            </a:r>
            <a:r>
              <a:rPr lang="en-US" dirty="0" smtClean="0"/>
              <a:t>programs and resources within the community</a:t>
            </a:r>
            <a:endParaRPr lang="en-US" dirty="0"/>
          </a:p>
        </p:txBody>
      </p:sp>
    </p:spTree>
    <p:extLst>
      <p:ext uri="{BB962C8B-B14F-4D97-AF65-F5344CB8AC3E}">
        <p14:creationId xmlns:p14="http://schemas.microsoft.com/office/powerpoint/2010/main" val="413468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Century Gothic" pitchFamily="34" charset="0"/>
              </a:rPr>
              <a:t>Financial Stability Pathway Training for Providers: Overview</a:t>
            </a:r>
            <a:endParaRPr lang="en-US" sz="3200" dirty="0">
              <a:solidFill>
                <a:srgbClr val="FF0000"/>
              </a:solidFill>
              <a:latin typeface="Century Gothic"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a:t>F</a:t>
            </a:r>
            <a:r>
              <a:rPr lang="en-US" sz="2800" dirty="0" smtClean="0"/>
              <a:t>inancial stability</a:t>
            </a:r>
          </a:p>
          <a:p>
            <a:r>
              <a:rPr lang="en-US" sz="2800" dirty="0"/>
              <a:t>U</a:t>
            </a:r>
            <a:r>
              <a:rPr lang="en-US" sz="2800" dirty="0" smtClean="0"/>
              <a:t>se of Maryland CASH Smart Referral Tool on the Baltimore City Local Page of the Asset Platform (Aspen Institute)</a:t>
            </a:r>
          </a:p>
          <a:p>
            <a:r>
              <a:rPr lang="en-US" sz="2800" dirty="0" smtClean="0"/>
              <a:t>Assessment of financial problems </a:t>
            </a:r>
          </a:p>
          <a:p>
            <a:r>
              <a:rPr lang="en-US" sz="2800" dirty="0" smtClean="0"/>
              <a:t>Help individuals and families manage: 1) current financial situations; 2) improve future financial outlook; 3) address emotional concerns &amp; problems related to finances</a:t>
            </a:r>
          </a:p>
          <a:p>
            <a:r>
              <a:rPr lang="en-US" sz="2800" dirty="0" smtClean="0"/>
              <a:t>Monthly consultation and meetings with researchers and Maryland CASH staff</a:t>
            </a:r>
          </a:p>
          <a:p>
            <a:endParaRPr lang="en-US" dirty="0"/>
          </a:p>
        </p:txBody>
      </p:sp>
    </p:spTree>
    <p:extLst>
      <p:ext uri="{BB962C8B-B14F-4D97-AF65-F5344CB8AC3E}">
        <p14:creationId xmlns:p14="http://schemas.microsoft.com/office/powerpoint/2010/main" val="1873243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0067"/>
            <a:ext cx="8229600" cy="1143000"/>
          </a:xfrm>
        </p:spPr>
        <p:txBody>
          <a:bodyPr>
            <a:normAutofit/>
          </a:bodyPr>
          <a:lstStyle/>
          <a:p>
            <a:r>
              <a:rPr lang="en-US" sz="3200" dirty="0" smtClean="0">
                <a:solidFill>
                  <a:srgbClr val="FF0000"/>
                </a:solidFill>
                <a:latin typeface="Century Gothic"/>
                <a:cs typeface="Century Gothic"/>
              </a:rPr>
              <a:t>Methods</a:t>
            </a:r>
            <a:endParaRPr lang="en-US" sz="3200" dirty="0">
              <a:solidFill>
                <a:srgbClr val="FF0000"/>
              </a:solidFill>
              <a:latin typeface="Century Gothic"/>
              <a:cs typeface="Century Gothic"/>
            </a:endParaRPr>
          </a:p>
        </p:txBody>
      </p:sp>
      <p:sp>
        <p:nvSpPr>
          <p:cNvPr id="3" name="Content Placeholder 2"/>
          <p:cNvSpPr>
            <a:spLocks noGrp="1"/>
          </p:cNvSpPr>
          <p:nvPr>
            <p:ph idx="1"/>
          </p:nvPr>
        </p:nvSpPr>
        <p:spPr>
          <a:xfrm>
            <a:off x="457200" y="1753211"/>
            <a:ext cx="8229600" cy="4463483"/>
          </a:xfrm>
        </p:spPr>
        <p:txBody>
          <a:bodyPr>
            <a:normAutofit fontScale="77500" lnSpcReduction="20000"/>
          </a:bodyPr>
          <a:lstStyle/>
          <a:p>
            <a:endParaRPr lang="en-US" dirty="0" smtClean="0"/>
          </a:p>
          <a:p>
            <a:pPr marL="0" indent="0">
              <a:buNone/>
            </a:pPr>
            <a:r>
              <a:rPr lang="en-US" sz="4400" b="1" dirty="0" smtClean="0"/>
              <a:t>Provider </a:t>
            </a:r>
            <a:r>
              <a:rPr lang="en-US" sz="4400" b="1" dirty="0"/>
              <a:t>Study:</a:t>
            </a:r>
          </a:p>
          <a:p>
            <a:pPr lvl="1"/>
            <a:r>
              <a:rPr lang="en-US" sz="4400" dirty="0"/>
              <a:t>One group, longitudinal research </a:t>
            </a:r>
            <a:r>
              <a:rPr lang="en-US" sz="4400" dirty="0" smtClean="0"/>
              <a:t>design</a:t>
            </a:r>
          </a:p>
          <a:p>
            <a:pPr lvl="1"/>
            <a:r>
              <a:rPr lang="en-US" sz="4400" dirty="0"/>
              <a:t>P</a:t>
            </a:r>
            <a:r>
              <a:rPr lang="en-US" sz="4400" dirty="0" smtClean="0"/>
              <a:t>re</a:t>
            </a:r>
            <a:r>
              <a:rPr lang="en-US" sz="4400" dirty="0"/>
              <a:t>-test, post-test (immediately after training), and follow-up (9 months) </a:t>
            </a:r>
            <a:r>
              <a:rPr lang="en-US" sz="4400" dirty="0" smtClean="0"/>
              <a:t>online surveys </a:t>
            </a:r>
            <a:endParaRPr lang="en-US" sz="4400" dirty="0"/>
          </a:p>
          <a:p>
            <a:pPr lvl="1"/>
            <a:r>
              <a:rPr lang="en-US" sz="4400" b="1" dirty="0">
                <a:solidFill>
                  <a:srgbClr val="008000"/>
                </a:solidFill>
              </a:rPr>
              <a:t>Outcomes:</a:t>
            </a:r>
            <a:r>
              <a:rPr lang="en-US" sz="4400" dirty="0"/>
              <a:t> providers’ knowledge, self-efficacy and practice behaviors</a:t>
            </a:r>
          </a:p>
          <a:p>
            <a:pPr marL="0" indent="0">
              <a:buNone/>
            </a:pPr>
            <a:endParaRPr lang="en-US" sz="4400" dirty="0"/>
          </a:p>
          <a:p>
            <a:pPr marL="457200" lvl="1" indent="0">
              <a:buNone/>
            </a:pPr>
            <a:endParaRPr lang="en-US" sz="4400" dirty="0"/>
          </a:p>
          <a:p>
            <a:pPr lvl="1"/>
            <a:endParaRPr lang="en-US" sz="2400" dirty="0">
              <a:latin typeface="Century Gothic"/>
              <a:cs typeface="Century Gothic"/>
            </a:endParaRPr>
          </a:p>
          <a:p>
            <a:endParaRPr lang="en-US" dirty="0"/>
          </a:p>
        </p:txBody>
      </p:sp>
    </p:spTree>
    <p:extLst>
      <p:ext uri="{BB962C8B-B14F-4D97-AF65-F5344CB8AC3E}">
        <p14:creationId xmlns:p14="http://schemas.microsoft.com/office/powerpoint/2010/main" val="1603350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Century Gothic" pitchFamily="34" charset="0"/>
              </a:rPr>
              <a:t>Measures: Provider Survey</a:t>
            </a:r>
            <a:endParaRPr lang="en-US" sz="3200" dirty="0">
              <a:solidFill>
                <a:srgbClr val="FF0000"/>
              </a:solidFill>
              <a:latin typeface="Century Gothic" pitchFamily="34" charset="0"/>
            </a:endParaRPr>
          </a:p>
        </p:txBody>
      </p:sp>
      <p:sp>
        <p:nvSpPr>
          <p:cNvPr id="3" name="Content Placeholder 2"/>
          <p:cNvSpPr>
            <a:spLocks noGrp="1"/>
          </p:cNvSpPr>
          <p:nvPr>
            <p:ph idx="1"/>
          </p:nvPr>
        </p:nvSpPr>
        <p:spPr/>
        <p:txBody>
          <a:bodyPr>
            <a:normAutofit lnSpcReduction="10000"/>
          </a:bodyPr>
          <a:lstStyle/>
          <a:p>
            <a:r>
              <a:rPr lang="en-US" sz="2800" b="1" dirty="0" smtClean="0">
                <a:solidFill>
                  <a:srgbClr val="008000"/>
                </a:solidFill>
                <a:latin typeface="+mj-lt"/>
              </a:rPr>
              <a:t>Pretest:</a:t>
            </a:r>
            <a:r>
              <a:rPr lang="en-US" sz="2800" dirty="0" smtClean="0">
                <a:latin typeface="+mj-lt"/>
              </a:rPr>
              <a:t> </a:t>
            </a:r>
            <a:r>
              <a:rPr lang="en-US" sz="2800" dirty="0"/>
              <a:t>7 sections to survey + open-ended </a:t>
            </a:r>
            <a:r>
              <a:rPr lang="en-US" sz="2800" dirty="0" smtClean="0"/>
              <a:t>questions</a:t>
            </a:r>
          </a:p>
          <a:p>
            <a:pPr marL="0" indent="0">
              <a:buNone/>
            </a:pPr>
            <a:r>
              <a:rPr lang="en-US" sz="2800" dirty="0" smtClean="0"/>
              <a:t> </a:t>
            </a:r>
            <a:endParaRPr lang="en-US" sz="2800" dirty="0"/>
          </a:p>
          <a:p>
            <a:pPr lvl="1"/>
            <a:r>
              <a:rPr lang="en-US" sz="2400" dirty="0">
                <a:latin typeface="+mj-lt"/>
              </a:rPr>
              <a:t>B</a:t>
            </a:r>
            <a:r>
              <a:rPr lang="en-US" sz="2400" dirty="0" smtClean="0">
                <a:latin typeface="+mj-lt"/>
              </a:rPr>
              <a:t>aseline understanding of providers’ financial knowledge,</a:t>
            </a:r>
            <a:endParaRPr lang="en-US" sz="2400" dirty="0">
              <a:latin typeface="+mj-lt"/>
            </a:endParaRPr>
          </a:p>
          <a:p>
            <a:pPr lvl="1"/>
            <a:r>
              <a:rPr lang="en-US" sz="2400" dirty="0">
                <a:latin typeface="+mj-lt"/>
              </a:rPr>
              <a:t>C</a:t>
            </a:r>
            <a:r>
              <a:rPr lang="en-US" sz="2400" dirty="0" smtClean="0">
                <a:latin typeface="+mj-lt"/>
              </a:rPr>
              <a:t>onfidence to work with clients on financial problems,</a:t>
            </a:r>
          </a:p>
          <a:p>
            <a:pPr lvl="1"/>
            <a:r>
              <a:rPr lang="en-US" sz="2400" dirty="0">
                <a:latin typeface="+mj-lt"/>
              </a:rPr>
              <a:t>P</a:t>
            </a:r>
            <a:r>
              <a:rPr lang="en-US" sz="2400" dirty="0" smtClean="0">
                <a:latin typeface="+mj-lt"/>
              </a:rPr>
              <a:t>ractice behaviors </a:t>
            </a:r>
          </a:p>
          <a:p>
            <a:pPr lvl="1"/>
            <a:r>
              <a:rPr lang="en-US" sz="2400" dirty="0" smtClean="0">
                <a:latin typeface="+mj-lt"/>
              </a:rPr>
              <a:t>Own financial behaviors</a:t>
            </a:r>
          </a:p>
          <a:p>
            <a:pPr marL="457200" lvl="1" indent="0">
              <a:buNone/>
            </a:pPr>
            <a:endParaRPr lang="en-US" sz="2400" dirty="0" smtClean="0">
              <a:latin typeface="+mj-lt"/>
            </a:endParaRPr>
          </a:p>
          <a:p>
            <a:r>
              <a:rPr lang="en-US" sz="2800" dirty="0" smtClean="0">
                <a:solidFill>
                  <a:srgbClr val="008000"/>
                </a:solidFill>
                <a:latin typeface="+mj-lt"/>
              </a:rPr>
              <a:t>Post-Test --  </a:t>
            </a:r>
            <a:r>
              <a:rPr lang="en-US" sz="2800" dirty="0" smtClean="0">
                <a:latin typeface="+mj-lt"/>
              </a:rPr>
              <a:t>immediately following training</a:t>
            </a:r>
          </a:p>
          <a:p>
            <a:r>
              <a:rPr lang="en-US" sz="2800" dirty="0" smtClean="0">
                <a:solidFill>
                  <a:srgbClr val="008000"/>
                </a:solidFill>
                <a:latin typeface="+mj-lt"/>
              </a:rPr>
              <a:t>Follow-Up --  </a:t>
            </a:r>
            <a:r>
              <a:rPr lang="en-US" sz="2800" dirty="0" smtClean="0">
                <a:latin typeface="+mj-lt"/>
              </a:rPr>
              <a:t>9 months after training</a:t>
            </a:r>
            <a:endParaRPr lang="en-US" sz="2800" dirty="0">
              <a:latin typeface="+mj-lt"/>
            </a:endParaRPr>
          </a:p>
        </p:txBody>
      </p:sp>
    </p:spTree>
    <p:extLst>
      <p:ext uri="{BB962C8B-B14F-4D97-AF65-F5344CB8AC3E}">
        <p14:creationId xmlns:p14="http://schemas.microsoft.com/office/powerpoint/2010/main" val="744400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Century Gothic" pitchFamily="34" charset="0"/>
              </a:rPr>
              <a:t>Measures for Providers (</a:t>
            </a:r>
            <a:r>
              <a:rPr lang="en-US" sz="3200" i="1" dirty="0" smtClean="0">
                <a:solidFill>
                  <a:srgbClr val="FF0000"/>
                </a:solidFill>
                <a:latin typeface="Century Gothic" pitchFamily="34" charset="0"/>
              </a:rPr>
              <a:t>continued</a:t>
            </a:r>
            <a:r>
              <a:rPr lang="en-US" sz="3200" dirty="0" smtClean="0">
                <a:solidFill>
                  <a:srgbClr val="FF0000"/>
                </a:solidFill>
                <a:latin typeface="Century Gothic" pitchFamily="34" charset="0"/>
              </a:rPr>
              <a:t>)</a:t>
            </a:r>
            <a:endParaRPr lang="en-US" sz="3200" dirty="0">
              <a:solidFill>
                <a:srgbClr val="FF0000"/>
              </a:solidFill>
              <a:latin typeface="Century Gothic" pitchFamily="34" charset="0"/>
            </a:endParaRPr>
          </a:p>
        </p:txBody>
      </p:sp>
      <p:sp>
        <p:nvSpPr>
          <p:cNvPr id="3" name="Content Placeholder 2"/>
          <p:cNvSpPr>
            <a:spLocks noGrp="1"/>
          </p:cNvSpPr>
          <p:nvPr>
            <p:ph idx="1"/>
          </p:nvPr>
        </p:nvSpPr>
        <p:spPr>
          <a:xfrm>
            <a:off x="457200" y="2030592"/>
            <a:ext cx="8229600" cy="4259372"/>
          </a:xfrm>
        </p:spPr>
        <p:txBody>
          <a:bodyPr>
            <a:normAutofit/>
          </a:bodyPr>
          <a:lstStyle/>
          <a:p>
            <a:r>
              <a:rPr lang="en-US" sz="2800" dirty="0" smtClean="0">
                <a:solidFill>
                  <a:srgbClr val="008000"/>
                </a:solidFill>
              </a:rPr>
              <a:t>Section I:</a:t>
            </a:r>
            <a:r>
              <a:rPr lang="en-US" sz="2800" dirty="0" smtClean="0"/>
              <a:t> </a:t>
            </a:r>
            <a:r>
              <a:rPr lang="en-US" sz="2800" dirty="0"/>
              <a:t>demographics and professional experience</a:t>
            </a:r>
          </a:p>
          <a:p>
            <a:r>
              <a:rPr lang="en-US" sz="2800" dirty="0" smtClean="0">
                <a:solidFill>
                  <a:srgbClr val="008000"/>
                </a:solidFill>
                <a:latin typeface="+mj-lt"/>
              </a:rPr>
              <a:t>Section II: </a:t>
            </a:r>
            <a:r>
              <a:rPr lang="en-US" sz="2800" dirty="0" smtClean="0">
                <a:latin typeface="+mj-lt"/>
              </a:rPr>
              <a:t>prior education on financial capability</a:t>
            </a:r>
          </a:p>
          <a:p>
            <a:r>
              <a:rPr lang="en-US" sz="2800" dirty="0" smtClean="0">
                <a:solidFill>
                  <a:srgbClr val="008000"/>
                </a:solidFill>
                <a:latin typeface="+mj-lt"/>
              </a:rPr>
              <a:t>Section III</a:t>
            </a:r>
            <a:r>
              <a:rPr lang="en-US" sz="2800" dirty="0" smtClean="0">
                <a:latin typeface="+mj-lt"/>
              </a:rPr>
              <a:t>: work setting and client practice behaviors</a:t>
            </a:r>
          </a:p>
          <a:p>
            <a:r>
              <a:rPr lang="en-US" sz="2800" dirty="0" smtClean="0">
                <a:solidFill>
                  <a:srgbClr val="008000"/>
                </a:solidFill>
                <a:latin typeface="+mj-lt"/>
              </a:rPr>
              <a:t>Section IV</a:t>
            </a:r>
            <a:r>
              <a:rPr lang="en-US" sz="2800" dirty="0" smtClean="0">
                <a:latin typeface="+mj-lt"/>
              </a:rPr>
              <a:t>: perceived </a:t>
            </a:r>
            <a:r>
              <a:rPr lang="en-US" sz="2800" dirty="0">
                <a:latin typeface="+mj-lt"/>
              </a:rPr>
              <a:t>preparedness to deliver financial services to clients within </a:t>
            </a:r>
            <a:r>
              <a:rPr lang="en-US" sz="2800" dirty="0" smtClean="0">
                <a:latin typeface="+mj-lt"/>
              </a:rPr>
              <a:t>work setting</a:t>
            </a:r>
            <a:endParaRPr lang="en-US" sz="2800" dirty="0">
              <a:latin typeface="+mj-lt"/>
            </a:endParaRPr>
          </a:p>
          <a:p>
            <a:r>
              <a:rPr lang="en-US" sz="2800" dirty="0" smtClean="0">
                <a:solidFill>
                  <a:srgbClr val="008000"/>
                </a:solidFill>
                <a:latin typeface="+mj-lt"/>
              </a:rPr>
              <a:t>Section V</a:t>
            </a:r>
            <a:r>
              <a:rPr lang="en-US" sz="2800" dirty="0" smtClean="0">
                <a:latin typeface="+mj-lt"/>
              </a:rPr>
              <a:t>: </a:t>
            </a:r>
            <a:r>
              <a:rPr lang="en-US" sz="2800" dirty="0">
                <a:latin typeface="+mj-lt"/>
              </a:rPr>
              <a:t>financial </a:t>
            </a:r>
            <a:r>
              <a:rPr lang="en-US" sz="2800" dirty="0" smtClean="0">
                <a:latin typeface="+mj-lt"/>
              </a:rPr>
              <a:t>well-being assessed using the </a:t>
            </a:r>
            <a:r>
              <a:rPr lang="en-US" sz="2800" dirty="0">
                <a:latin typeface="+mj-lt"/>
              </a:rPr>
              <a:t>Personal Financial Wellness Scale </a:t>
            </a:r>
            <a:r>
              <a:rPr lang="en-US" sz="2000" i="1" dirty="0">
                <a:latin typeface="+mj-lt"/>
              </a:rPr>
              <a:t>(PFW; </a:t>
            </a:r>
            <a:r>
              <a:rPr lang="en-US" sz="2000" i="1" dirty="0" smtClean="0">
                <a:latin typeface="+mj-lt"/>
              </a:rPr>
              <a:t>Prawitz et al, </a:t>
            </a:r>
            <a:r>
              <a:rPr lang="en-US" sz="2000" i="1" dirty="0">
                <a:latin typeface="+mj-lt"/>
              </a:rPr>
              <a:t>2006). </a:t>
            </a:r>
            <a:endParaRPr lang="en-US" sz="2000" i="1" dirty="0" smtClean="0">
              <a:latin typeface="+mj-lt"/>
            </a:endParaRPr>
          </a:p>
        </p:txBody>
      </p:sp>
    </p:spTree>
    <p:extLst>
      <p:ext uri="{BB962C8B-B14F-4D97-AF65-F5344CB8AC3E}">
        <p14:creationId xmlns:p14="http://schemas.microsoft.com/office/powerpoint/2010/main" val="2475852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Century Gothic" pitchFamily="34" charset="0"/>
              </a:rPr>
              <a:t>Measures for Providers (</a:t>
            </a:r>
            <a:r>
              <a:rPr lang="en-US" sz="3200" i="1" dirty="0" smtClean="0">
                <a:solidFill>
                  <a:srgbClr val="FF0000"/>
                </a:solidFill>
                <a:latin typeface="Century Gothic" pitchFamily="34" charset="0"/>
              </a:rPr>
              <a:t>continued</a:t>
            </a:r>
            <a:r>
              <a:rPr lang="en-US" sz="3200" dirty="0" smtClean="0">
                <a:solidFill>
                  <a:srgbClr val="FF0000"/>
                </a:solidFill>
                <a:latin typeface="Century Gothic" pitchFamily="34" charset="0"/>
              </a:rPr>
              <a:t>)</a:t>
            </a:r>
            <a:endParaRPr lang="en-US" sz="3200" dirty="0">
              <a:solidFill>
                <a:srgbClr val="FF0000"/>
              </a:solidFill>
              <a:latin typeface="Century Gothic" pitchFamily="34" charset="0"/>
            </a:endParaRPr>
          </a:p>
        </p:txBody>
      </p:sp>
      <p:sp>
        <p:nvSpPr>
          <p:cNvPr id="3" name="Content Placeholder 2"/>
          <p:cNvSpPr>
            <a:spLocks noGrp="1"/>
          </p:cNvSpPr>
          <p:nvPr>
            <p:ph idx="1"/>
          </p:nvPr>
        </p:nvSpPr>
        <p:spPr/>
        <p:txBody>
          <a:bodyPr>
            <a:normAutofit/>
          </a:bodyPr>
          <a:lstStyle/>
          <a:p>
            <a:r>
              <a:rPr lang="en-US" sz="2600" dirty="0" smtClean="0">
                <a:solidFill>
                  <a:srgbClr val="008000"/>
                </a:solidFill>
                <a:latin typeface="+mj-lt"/>
              </a:rPr>
              <a:t>Section VI</a:t>
            </a:r>
            <a:r>
              <a:rPr lang="en-US" sz="2600" dirty="0" smtClean="0">
                <a:latin typeface="+mj-lt"/>
              </a:rPr>
              <a:t>: personal financial knowledge </a:t>
            </a:r>
          </a:p>
          <a:p>
            <a:pPr lvl="1"/>
            <a:r>
              <a:rPr lang="en-US" sz="2200" dirty="0" smtClean="0">
                <a:latin typeface="+mj-lt"/>
              </a:rPr>
              <a:t>assessed using 3 indices (credit, savings, and other financial topics) </a:t>
            </a:r>
          </a:p>
          <a:p>
            <a:pPr lvl="1"/>
            <a:r>
              <a:rPr lang="en-US" sz="2200" dirty="0" smtClean="0">
                <a:latin typeface="+mj-lt"/>
              </a:rPr>
              <a:t>from the University </a:t>
            </a:r>
            <a:r>
              <a:rPr lang="en-US" sz="2200" dirty="0">
                <a:latin typeface="+mj-lt"/>
              </a:rPr>
              <a:t>of Michigan’s quiz, “What’s Your Financial IQ,” part of the broader national study, Survey of Consumers </a:t>
            </a:r>
            <a:r>
              <a:rPr lang="en-US" sz="2000" i="1" dirty="0">
                <a:latin typeface="+mj-lt"/>
              </a:rPr>
              <a:t>(Hilgert et al., 2003</a:t>
            </a:r>
            <a:r>
              <a:rPr lang="en-US" sz="2000" i="1" dirty="0" smtClean="0">
                <a:latin typeface="+mj-lt"/>
              </a:rPr>
              <a:t>)</a:t>
            </a:r>
          </a:p>
          <a:p>
            <a:pPr marL="0" indent="0">
              <a:buNone/>
            </a:pPr>
            <a:endParaRPr lang="en-US" sz="2600" dirty="0" smtClean="0">
              <a:latin typeface="+mj-lt"/>
            </a:endParaRPr>
          </a:p>
          <a:p>
            <a:r>
              <a:rPr lang="en-US" sz="2600" dirty="0" smtClean="0">
                <a:solidFill>
                  <a:srgbClr val="008000"/>
                </a:solidFill>
                <a:latin typeface="+mj-lt"/>
              </a:rPr>
              <a:t>Section VII</a:t>
            </a:r>
            <a:r>
              <a:rPr lang="en-US" sz="2600" dirty="0" smtClean="0">
                <a:latin typeface="+mj-lt"/>
              </a:rPr>
              <a:t>: financial behaviors assessed using the Financial </a:t>
            </a:r>
            <a:r>
              <a:rPr lang="en-US" sz="2600" dirty="0">
                <a:latin typeface="+mj-lt"/>
              </a:rPr>
              <a:t>Management Behavior Scale-Revised </a:t>
            </a:r>
            <a:r>
              <a:rPr lang="en-US" sz="2400" dirty="0">
                <a:latin typeface="+mj-lt"/>
              </a:rPr>
              <a:t>(</a:t>
            </a:r>
            <a:r>
              <a:rPr lang="en-US" sz="2000" i="1" dirty="0">
                <a:latin typeface="+mj-lt"/>
              </a:rPr>
              <a:t>FMBS; Dew &amp; </a:t>
            </a:r>
            <a:r>
              <a:rPr lang="en-US" sz="2000" i="1" dirty="0" smtClean="0">
                <a:latin typeface="+mj-lt"/>
              </a:rPr>
              <a:t>Xiao, 2011) </a:t>
            </a:r>
          </a:p>
        </p:txBody>
      </p:sp>
    </p:spTree>
    <p:extLst>
      <p:ext uri="{BB962C8B-B14F-4D97-AF65-F5344CB8AC3E}">
        <p14:creationId xmlns:p14="http://schemas.microsoft.com/office/powerpoint/2010/main" val="13252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649"/>
            <a:ext cx="8229600" cy="1143000"/>
          </a:xfrm>
        </p:spPr>
        <p:txBody>
          <a:bodyPr>
            <a:normAutofit/>
          </a:bodyPr>
          <a:lstStyle/>
          <a:p>
            <a:r>
              <a:rPr lang="en-US" sz="3200" i="1" dirty="0" smtClean="0"/>
              <a:t>Results</a:t>
            </a:r>
            <a:r>
              <a:rPr lang="en-US" sz="3200" dirty="0" smtClean="0"/>
              <a:t/>
            </a:r>
            <a:br>
              <a:rPr lang="en-US" sz="3200" dirty="0" smtClean="0"/>
            </a:br>
            <a:r>
              <a:rPr lang="en-US" sz="3200" dirty="0" smtClean="0">
                <a:solidFill>
                  <a:srgbClr val="FF0000"/>
                </a:solidFill>
              </a:rPr>
              <a:t>Section I: Sample Description</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Final </a:t>
            </a:r>
            <a:r>
              <a:rPr lang="en-US" i="1" dirty="0" smtClean="0"/>
              <a:t>N</a:t>
            </a:r>
            <a:r>
              <a:rPr lang="en-US" dirty="0" smtClean="0"/>
              <a:t>=24 (57% overall response rate)</a:t>
            </a:r>
          </a:p>
          <a:p>
            <a:r>
              <a:rPr lang="en-US" dirty="0" smtClean="0"/>
              <a:t>Majority (72%) female</a:t>
            </a:r>
          </a:p>
          <a:p>
            <a:r>
              <a:rPr lang="en-US" dirty="0" smtClean="0"/>
              <a:t>53% White, 31% Black, 9% Hispanic</a:t>
            </a:r>
          </a:p>
          <a:p>
            <a:r>
              <a:rPr lang="en-US" dirty="0" smtClean="0"/>
              <a:t>60% Master’s degree or higher</a:t>
            </a:r>
          </a:p>
          <a:p>
            <a:r>
              <a:rPr lang="en-US" dirty="0" smtClean="0"/>
              <a:t>Age: </a:t>
            </a:r>
            <a:r>
              <a:rPr lang="en-US" i="1" dirty="0" smtClean="0"/>
              <a:t>M</a:t>
            </a:r>
            <a:r>
              <a:rPr lang="en-US" dirty="0" smtClean="0"/>
              <a:t>=45.1 years (range=26-67)</a:t>
            </a:r>
          </a:p>
          <a:p>
            <a:r>
              <a:rPr lang="en-US" dirty="0" smtClean="0"/>
              <a:t>Experience: </a:t>
            </a:r>
            <a:r>
              <a:rPr lang="en-US" i="1" dirty="0" smtClean="0"/>
              <a:t>M</a:t>
            </a:r>
            <a:r>
              <a:rPr lang="en-US" dirty="0" smtClean="0"/>
              <a:t>=15 years (range=1-45)</a:t>
            </a:r>
          </a:p>
          <a:p>
            <a:r>
              <a:rPr lang="en-US" dirty="0" smtClean="0"/>
              <a:t>Current Employer: </a:t>
            </a:r>
            <a:r>
              <a:rPr lang="en-US" i="1" dirty="0" smtClean="0"/>
              <a:t>M</a:t>
            </a:r>
            <a:r>
              <a:rPr lang="en-US" dirty="0" smtClean="0"/>
              <a:t>=7.5 years (range 1-34)</a:t>
            </a:r>
          </a:p>
          <a:p>
            <a:pPr marL="0" indent="0" algn="ctr">
              <a:buNone/>
            </a:pPr>
            <a:endParaRPr lang="en-US" sz="1900" i="1" dirty="0" smtClean="0"/>
          </a:p>
          <a:p>
            <a:pPr marL="0" indent="0" algn="ctr">
              <a:buNone/>
            </a:pPr>
            <a:r>
              <a:rPr lang="en-US" sz="2000" i="1" dirty="0" smtClean="0"/>
              <a:t>Note: M = mean or average</a:t>
            </a:r>
            <a:endParaRPr lang="en-US" sz="2000" i="1" dirty="0"/>
          </a:p>
        </p:txBody>
      </p:sp>
    </p:spTree>
    <p:extLst>
      <p:ext uri="{BB962C8B-B14F-4D97-AF65-F5344CB8AC3E}">
        <p14:creationId xmlns:p14="http://schemas.microsoft.com/office/powerpoint/2010/main" val="489785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227"/>
            <a:ext cx="8229600" cy="1143000"/>
          </a:xfrm>
        </p:spPr>
        <p:txBody>
          <a:bodyPr>
            <a:normAutofit/>
          </a:bodyPr>
          <a:lstStyle/>
          <a:p>
            <a:r>
              <a:rPr lang="en-US" sz="3200" i="1" dirty="0" smtClean="0"/>
              <a:t>Results</a:t>
            </a:r>
            <a:r>
              <a:rPr lang="en-US" sz="3200" dirty="0" smtClean="0"/>
              <a:t/>
            </a:r>
            <a:br>
              <a:rPr lang="en-US" sz="3200" dirty="0" smtClean="0"/>
            </a:br>
            <a:r>
              <a:rPr lang="en-US" sz="3200" dirty="0" smtClean="0">
                <a:solidFill>
                  <a:srgbClr val="FF0000"/>
                </a:solidFill>
              </a:rPr>
              <a:t>Section II: </a:t>
            </a:r>
            <a:r>
              <a:rPr lang="en-US" sz="3200" dirty="0">
                <a:solidFill>
                  <a:srgbClr val="FF0000"/>
                </a:solidFill>
              </a:rPr>
              <a:t>Education and </a:t>
            </a:r>
            <a:r>
              <a:rPr lang="en-US" sz="3200" dirty="0" smtClean="0">
                <a:solidFill>
                  <a:srgbClr val="FF0000"/>
                </a:solidFill>
              </a:rPr>
              <a:t>Training</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Majority (70%) reported prior training or education</a:t>
            </a:r>
          </a:p>
          <a:p>
            <a:r>
              <a:rPr lang="en-US" b="1" dirty="0" smtClean="0">
                <a:solidFill>
                  <a:srgbClr val="008000"/>
                </a:solidFill>
              </a:rPr>
              <a:t>Majority (62.5%) reported completing additional training at follow-up</a:t>
            </a:r>
          </a:p>
          <a:p>
            <a:pPr lvl="1"/>
            <a:r>
              <a:rPr lang="en-US" sz="2600" dirty="0" smtClean="0"/>
              <a:t>managing personal finances </a:t>
            </a:r>
          </a:p>
          <a:p>
            <a:pPr lvl="1"/>
            <a:r>
              <a:rPr lang="en-US" sz="2600" dirty="0" smtClean="0"/>
              <a:t>behavioral economics</a:t>
            </a:r>
          </a:p>
          <a:p>
            <a:pPr lvl="1"/>
            <a:r>
              <a:rPr lang="en-US" sz="2600" dirty="0" smtClean="0"/>
              <a:t>financial counseling / coaching</a:t>
            </a:r>
          </a:p>
          <a:p>
            <a:pPr lvl="1"/>
            <a:r>
              <a:rPr lang="en-US" sz="2600" dirty="0" smtClean="0"/>
              <a:t>financial products </a:t>
            </a:r>
          </a:p>
          <a:p>
            <a:pPr lvl="1"/>
            <a:r>
              <a:rPr lang="en-US" sz="2600" dirty="0" smtClean="0"/>
              <a:t>financial values and habits</a:t>
            </a:r>
            <a:endParaRPr lang="en-US" sz="2600" dirty="0"/>
          </a:p>
        </p:txBody>
      </p:sp>
    </p:spTree>
    <p:extLst>
      <p:ext uri="{BB962C8B-B14F-4D97-AF65-F5344CB8AC3E}">
        <p14:creationId xmlns:p14="http://schemas.microsoft.com/office/powerpoint/2010/main" val="290841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019"/>
            <a:ext cx="8229600" cy="1318364"/>
          </a:xfrm>
        </p:spPr>
        <p:txBody>
          <a:bodyPr>
            <a:noAutofit/>
          </a:bodyPr>
          <a:lstStyle/>
          <a:p>
            <a:r>
              <a:rPr lang="en-US" sz="3200" i="1" dirty="0" smtClean="0"/>
              <a:t>Results</a:t>
            </a:r>
            <a:r>
              <a:rPr lang="en-US" sz="3200" dirty="0" smtClean="0"/>
              <a:t/>
            </a:r>
            <a:br>
              <a:rPr lang="en-US" sz="3200" dirty="0" smtClean="0"/>
            </a:br>
            <a:r>
              <a:rPr lang="en-US" sz="2800" dirty="0" smtClean="0">
                <a:solidFill>
                  <a:srgbClr val="FF0000"/>
                </a:solidFill>
              </a:rPr>
              <a:t>Section III: </a:t>
            </a:r>
            <a:r>
              <a:rPr lang="en-US" sz="2800" dirty="0">
                <a:solidFill>
                  <a:srgbClr val="FF0000"/>
                </a:solidFill>
              </a:rPr>
              <a:t>Providers’ Work Settings and Practice Behaviors with </a:t>
            </a:r>
            <a:r>
              <a:rPr lang="en-US" sz="2800" dirty="0" smtClean="0">
                <a:solidFill>
                  <a:srgbClr val="FF0000"/>
                </a:solidFill>
              </a:rPr>
              <a:t>Clients</a:t>
            </a:r>
            <a:endParaRPr lang="en-US" sz="2800" dirty="0">
              <a:solidFill>
                <a:srgbClr val="FF0000"/>
              </a:solidFill>
            </a:endParaRPr>
          </a:p>
        </p:txBody>
      </p:sp>
      <p:sp>
        <p:nvSpPr>
          <p:cNvPr id="3" name="Content Placeholder 2"/>
          <p:cNvSpPr>
            <a:spLocks noGrp="1"/>
          </p:cNvSpPr>
          <p:nvPr>
            <p:ph idx="1"/>
          </p:nvPr>
        </p:nvSpPr>
        <p:spPr>
          <a:xfrm>
            <a:off x="457200" y="2556933"/>
            <a:ext cx="8229600" cy="3569230"/>
          </a:xfrm>
        </p:spPr>
        <p:txBody>
          <a:bodyPr>
            <a:noAutofit/>
          </a:bodyPr>
          <a:lstStyle/>
          <a:p>
            <a:r>
              <a:rPr lang="en-US" sz="2800" dirty="0" smtClean="0"/>
              <a:t>Majority of providers’ clients are </a:t>
            </a:r>
            <a:r>
              <a:rPr lang="en-US" sz="2800" dirty="0"/>
              <a:t>concerned about not having enough income to cover expenses (84.4%, </a:t>
            </a:r>
            <a:r>
              <a:rPr lang="en-US" sz="2800" dirty="0" smtClean="0"/>
              <a:t>at training and </a:t>
            </a:r>
            <a:r>
              <a:rPr lang="en-US" sz="2800" dirty="0"/>
              <a:t>91.7</a:t>
            </a:r>
            <a:r>
              <a:rPr lang="en-US" sz="2800" dirty="0" smtClean="0"/>
              <a:t>%</a:t>
            </a:r>
            <a:r>
              <a:rPr lang="en-US" sz="2800" dirty="0"/>
              <a:t> </a:t>
            </a:r>
            <a:r>
              <a:rPr lang="en-US" sz="2800" dirty="0" smtClean="0"/>
              <a:t>at follow-up) </a:t>
            </a:r>
          </a:p>
          <a:p>
            <a:pPr marL="0" indent="0">
              <a:buNone/>
            </a:pPr>
            <a:endParaRPr lang="en-US" sz="2800" dirty="0" smtClean="0"/>
          </a:p>
          <a:p>
            <a:pPr lvl="1"/>
            <a:r>
              <a:rPr lang="en-US" sz="2400" dirty="0" smtClean="0"/>
              <a:t>This is not just a problem among poor and unemployed individuals – significant number of clients seen in Employee Assistance Programs</a:t>
            </a:r>
          </a:p>
          <a:p>
            <a:endParaRPr lang="en-US" sz="2400" dirty="0" smtClean="0"/>
          </a:p>
        </p:txBody>
      </p:sp>
    </p:spTree>
    <p:extLst>
      <p:ext uri="{BB962C8B-B14F-4D97-AF65-F5344CB8AC3E}">
        <p14:creationId xmlns:p14="http://schemas.microsoft.com/office/powerpoint/2010/main" val="288575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0932"/>
            <a:ext cx="8107680" cy="872067"/>
          </a:xfrm>
        </p:spPr>
        <p:txBody>
          <a:bodyPr/>
          <a:lstStyle/>
          <a:p>
            <a:r>
              <a:rPr lang="en-US" dirty="0" smtClean="0">
                <a:solidFill>
                  <a:srgbClr val="00B050"/>
                </a:solidFill>
              </a:rPr>
              <a:t>Baltimore City</a:t>
            </a:r>
            <a:endParaRPr lang="en-US" dirty="0">
              <a:solidFill>
                <a:srgbClr val="00B050"/>
              </a:solidFill>
            </a:endParaRPr>
          </a:p>
        </p:txBody>
      </p:sp>
      <p:sp>
        <p:nvSpPr>
          <p:cNvPr id="3" name="Content Placeholder 2"/>
          <p:cNvSpPr>
            <a:spLocks noGrp="1"/>
          </p:cNvSpPr>
          <p:nvPr>
            <p:ph idx="1"/>
          </p:nvPr>
        </p:nvSpPr>
        <p:spPr>
          <a:xfrm>
            <a:off x="381000" y="1179576"/>
            <a:ext cx="8305800" cy="4916424"/>
          </a:xfrm>
        </p:spPr>
        <p:txBody>
          <a:bodyPr>
            <a:normAutofit/>
          </a:bodyPr>
          <a:lstStyle/>
          <a:p>
            <a:r>
              <a:rPr lang="en-US" sz="2400" dirty="0">
                <a:solidFill>
                  <a:srgbClr val="0000FF"/>
                </a:solidFill>
              </a:rPr>
              <a:t>One in </a:t>
            </a:r>
            <a:r>
              <a:rPr lang="en-US" sz="2400" dirty="0" smtClean="0">
                <a:solidFill>
                  <a:srgbClr val="0000FF"/>
                </a:solidFill>
              </a:rPr>
              <a:t>four individuals </a:t>
            </a:r>
            <a:r>
              <a:rPr lang="en-US" sz="2400" dirty="0" smtClean="0"/>
              <a:t>lives below </a:t>
            </a:r>
            <a:r>
              <a:rPr lang="en-US" sz="2400" dirty="0"/>
              <a:t>the </a:t>
            </a:r>
            <a:r>
              <a:rPr lang="en-US" sz="2400" dirty="0" smtClean="0"/>
              <a:t>poverty line </a:t>
            </a:r>
            <a:r>
              <a:rPr lang="en-US" sz="2000" dirty="0"/>
              <a:t>(</a:t>
            </a:r>
            <a:r>
              <a:rPr lang="en-US" sz="2000" i="1" dirty="0"/>
              <a:t>US Census Bureau</a:t>
            </a:r>
            <a:r>
              <a:rPr lang="en-US" sz="2000" dirty="0" smtClean="0"/>
              <a:t>)</a:t>
            </a:r>
          </a:p>
          <a:p>
            <a:pPr lvl="1"/>
            <a:r>
              <a:rPr lang="en-US" dirty="0" smtClean="0">
                <a:solidFill>
                  <a:srgbClr val="FF0000"/>
                </a:solidFill>
              </a:rPr>
              <a:t>37% of children in poverty </a:t>
            </a:r>
            <a:r>
              <a:rPr lang="en-US" sz="2000" dirty="0" smtClean="0"/>
              <a:t>(</a:t>
            </a:r>
            <a:r>
              <a:rPr lang="en-US" sz="2000" i="1" dirty="0" smtClean="0"/>
              <a:t>AECF Kids Count 2011</a:t>
            </a:r>
            <a:r>
              <a:rPr lang="en-US" sz="2000" dirty="0" smtClean="0"/>
              <a:t>)</a:t>
            </a:r>
          </a:p>
          <a:p>
            <a:pPr marL="347472" lvl="1" indent="0">
              <a:buNone/>
            </a:pPr>
            <a:endParaRPr lang="en-US" sz="800" dirty="0"/>
          </a:p>
          <a:p>
            <a:r>
              <a:rPr lang="en-US" sz="2400" dirty="0"/>
              <a:t>One in four households </a:t>
            </a:r>
            <a:r>
              <a:rPr lang="en-US" sz="2400" dirty="0" smtClean="0"/>
              <a:t>receives </a:t>
            </a:r>
            <a:r>
              <a:rPr lang="en-US" sz="2400" dirty="0"/>
              <a:t>food stamps, and </a:t>
            </a:r>
            <a:r>
              <a:rPr lang="en-US" sz="2400" dirty="0" smtClean="0">
                <a:solidFill>
                  <a:srgbClr val="0000FF"/>
                </a:solidFill>
              </a:rPr>
              <a:t>83% of </a:t>
            </a:r>
            <a:r>
              <a:rPr lang="en-US" sz="2400" dirty="0">
                <a:solidFill>
                  <a:srgbClr val="0000FF"/>
                </a:solidFill>
              </a:rPr>
              <a:t>children enrolled in the Baltimore City Public School system </a:t>
            </a:r>
            <a:r>
              <a:rPr lang="en-US" sz="2400" dirty="0" smtClean="0"/>
              <a:t>qualify</a:t>
            </a:r>
            <a:r>
              <a:rPr lang="en-US" sz="2400" dirty="0"/>
              <a:t> </a:t>
            </a:r>
            <a:r>
              <a:rPr lang="en-US" sz="2400" dirty="0" smtClean="0"/>
              <a:t>for free or </a:t>
            </a:r>
            <a:r>
              <a:rPr lang="en-US" sz="2400" dirty="0"/>
              <a:t>reduced-price </a:t>
            </a:r>
            <a:r>
              <a:rPr lang="en-US" sz="2400" dirty="0" smtClean="0"/>
              <a:t>meals </a:t>
            </a:r>
            <a:r>
              <a:rPr lang="en-US" sz="2000" i="1" dirty="0" smtClean="0"/>
              <a:t>(Baltimore Sun).</a:t>
            </a:r>
          </a:p>
          <a:p>
            <a:pPr marL="0" indent="0">
              <a:buNone/>
            </a:pPr>
            <a:endParaRPr lang="en-US" sz="800" i="1" dirty="0" smtClean="0"/>
          </a:p>
          <a:p>
            <a:r>
              <a:rPr lang="en-US" sz="2400" dirty="0" smtClean="0"/>
              <a:t>20% of households in MD lack enough savings to survive for three months at the poverty level. </a:t>
            </a:r>
            <a:r>
              <a:rPr lang="en-US" sz="2400" dirty="0" smtClean="0">
                <a:solidFill>
                  <a:srgbClr val="0000FF"/>
                </a:solidFill>
              </a:rPr>
              <a:t>This </a:t>
            </a:r>
            <a:r>
              <a:rPr lang="en-US" sz="2400" dirty="0">
                <a:solidFill>
                  <a:srgbClr val="0000FF"/>
                </a:solidFill>
              </a:rPr>
              <a:t>is 2X </a:t>
            </a:r>
            <a:r>
              <a:rPr lang="en-US" sz="2400" dirty="0" smtClean="0">
                <a:solidFill>
                  <a:srgbClr val="0000FF"/>
                </a:solidFill>
              </a:rPr>
              <a:t>higher </a:t>
            </a:r>
            <a:r>
              <a:rPr lang="en-US" sz="2400" dirty="0">
                <a:solidFill>
                  <a:srgbClr val="0000FF"/>
                </a:solidFill>
              </a:rPr>
              <a:t>for HH of color. </a:t>
            </a:r>
            <a:r>
              <a:rPr lang="en-US" sz="2000" dirty="0"/>
              <a:t>(</a:t>
            </a:r>
            <a:r>
              <a:rPr lang="en-US" sz="2000" i="1" dirty="0">
                <a:hlinkClick r:id="rId3"/>
              </a:rPr>
              <a:t>CFED Asset </a:t>
            </a:r>
            <a:r>
              <a:rPr lang="en-US" sz="2000" i="1" dirty="0" smtClean="0">
                <a:hlinkClick r:id="rId3"/>
              </a:rPr>
              <a:t>&amp; Opportunity Scorecard</a:t>
            </a:r>
            <a:r>
              <a:rPr lang="en-US" sz="2000" dirty="0" smtClean="0"/>
              <a:t>).</a:t>
            </a:r>
          </a:p>
          <a:p>
            <a:endParaRPr lang="en-US" dirty="0"/>
          </a:p>
          <a:p>
            <a:endParaRPr lang="en-US" dirty="0"/>
          </a:p>
        </p:txBody>
      </p:sp>
      <p:pic>
        <p:nvPicPr>
          <p:cNvPr id="6146" name="Picture 2" descr="C:\Users\Lara Henneman\Pictures\Random Pics\Baltimore Skyline Out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737" y="5483352"/>
            <a:ext cx="1828800" cy="84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92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0000"/>
                </a:solidFill>
              </a:rPr>
              <a:t>Section III: Providers’ Work Settings and Practice Behaviors with Clients</a:t>
            </a:r>
            <a:endParaRPr lang="en-US" sz="2800" dirty="0"/>
          </a:p>
        </p:txBody>
      </p:sp>
      <p:sp>
        <p:nvSpPr>
          <p:cNvPr id="3" name="Content Placeholder 2"/>
          <p:cNvSpPr>
            <a:spLocks noGrp="1"/>
          </p:cNvSpPr>
          <p:nvPr>
            <p:ph idx="1"/>
          </p:nvPr>
        </p:nvSpPr>
        <p:spPr>
          <a:xfrm>
            <a:off x="457200" y="2030592"/>
            <a:ext cx="8229600" cy="4095571"/>
          </a:xfrm>
        </p:spPr>
        <p:txBody>
          <a:bodyPr>
            <a:normAutofit fontScale="92500"/>
          </a:bodyPr>
          <a:lstStyle/>
          <a:p>
            <a:r>
              <a:rPr lang="en-US" b="1" dirty="0" smtClean="0">
                <a:solidFill>
                  <a:srgbClr val="008000"/>
                </a:solidFill>
              </a:rPr>
              <a:t>Almost </a:t>
            </a:r>
            <a:r>
              <a:rPr lang="en-US" b="1" dirty="0">
                <a:solidFill>
                  <a:srgbClr val="008000"/>
                </a:solidFill>
              </a:rPr>
              <a:t>all providers reported participating in activities to continue learning from FSP </a:t>
            </a:r>
            <a:r>
              <a:rPr lang="en-US" b="1" dirty="0" smtClean="0">
                <a:solidFill>
                  <a:srgbClr val="008000"/>
                </a:solidFill>
              </a:rPr>
              <a:t>training</a:t>
            </a:r>
          </a:p>
          <a:p>
            <a:pPr marL="0" indent="0">
              <a:buNone/>
            </a:pPr>
            <a:r>
              <a:rPr lang="en-US" dirty="0" smtClean="0"/>
              <a:t> </a:t>
            </a:r>
          </a:p>
          <a:p>
            <a:pPr lvl="1"/>
            <a:r>
              <a:rPr lang="en-US" i="1" dirty="0" smtClean="0"/>
              <a:t>reviewing </a:t>
            </a:r>
            <a:r>
              <a:rPr lang="en-US" i="1" dirty="0"/>
              <a:t>materials and recommended articles and </a:t>
            </a:r>
            <a:r>
              <a:rPr lang="en-US" i="1" dirty="0" smtClean="0"/>
              <a:t>websites </a:t>
            </a:r>
          </a:p>
          <a:p>
            <a:pPr lvl="1"/>
            <a:r>
              <a:rPr lang="en-US" i="1" dirty="0" smtClean="0"/>
              <a:t>seeking </a:t>
            </a:r>
            <a:r>
              <a:rPr lang="en-US" i="1" dirty="0"/>
              <a:t>additional training on financial issues relevant to their </a:t>
            </a:r>
            <a:r>
              <a:rPr lang="en-US" i="1" dirty="0" smtClean="0"/>
              <a:t>clients</a:t>
            </a:r>
          </a:p>
          <a:p>
            <a:pPr lvl="1"/>
            <a:r>
              <a:rPr lang="en-US" i="1" dirty="0" smtClean="0"/>
              <a:t> </a:t>
            </a:r>
            <a:r>
              <a:rPr lang="en-US" i="1" dirty="0"/>
              <a:t>participating in monthly FSP site conference </a:t>
            </a:r>
            <a:r>
              <a:rPr lang="en-US" i="1" dirty="0" smtClean="0"/>
              <a:t>calls</a:t>
            </a:r>
            <a:endParaRPr lang="en-US" i="1" dirty="0"/>
          </a:p>
          <a:p>
            <a:endParaRPr lang="en-US" sz="2800" dirty="0"/>
          </a:p>
        </p:txBody>
      </p:sp>
    </p:spTree>
    <p:extLst>
      <p:ext uri="{BB962C8B-B14F-4D97-AF65-F5344CB8AC3E}">
        <p14:creationId xmlns:p14="http://schemas.microsoft.com/office/powerpoint/2010/main" val="395275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967"/>
            <a:ext cx="8229600" cy="1318364"/>
          </a:xfrm>
        </p:spPr>
        <p:txBody>
          <a:bodyPr>
            <a:noAutofit/>
          </a:bodyPr>
          <a:lstStyle/>
          <a:p>
            <a:r>
              <a:rPr lang="en-US" sz="3200" i="1" dirty="0" smtClean="0"/>
              <a:t>Results</a:t>
            </a:r>
            <a:r>
              <a:rPr lang="en-US" sz="3200" dirty="0" smtClean="0"/>
              <a:t/>
            </a:r>
            <a:br>
              <a:rPr lang="en-US" sz="3200" dirty="0" smtClean="0"/>
            </a:br>
            <a:r>
              <a:rPr lang="en-US" sz="2800" dirty="0" smtClean="0">
                <a:solidFill>
                  <a:srgbClr val="FF0000"/>
                </a:solidFill>
              </a:rPr>
              <a:t>Section III: </a:t>
            </a:r>
            <a:r>
              <a:rPr lang="en-US" sz="2800" dirty="0">
                <a:solidFill>
                  <a:srgbClr val="FF0000"/>
                </a:solidFill>
              </a:rPr>
              <a:t>Providers’ Work Settings and Practice Behaviors with </a:t>
            </a:r>
            <a:r>
              <a:rPr lang="en-US" sz="2800" dirty="0" smtClean="0">
                <a:solidFill>
                  <a:srgbClr val="FF0000"/>
                </a:solidFill>
              </a:rPr>
              <a:t>Clients</a:t>
            </a:r>
            <a:endParaRPr lang="en-US" sz="2800" dirty="0">
              <a:solidFill>
                <a:srgbClr val="FF0000"/>
              </a:solidFill>
            </a:endParaRPr>
          </a:p>
        </p:txBody>
      </p:sp>
      <p:sp>
        <p:nvSpPr>
          <p:cNvPr id="3" name="Content Placeholder 2"/>
          <p:cNvSpPr>
            <a:spLocks noGrp="1"/>
          </p:cNvSpPr>
          <p:nvPr>
            <p:ph idx="1"/>
          </p:nvPr>
        </p:nvSpPr>
        <p:spPr>
          <a:xfrm>
            <a:off x="457200" y="2222635"/>
            <a:ext cx="8229600" cy="3903528"/>
          </a:xfrm>
        </p:spPr>
        <p:txBody>
          <a:bodyPr>
            <a:normAutofit/>
          </a:bodyPr>
          <a:lstStyle/>
          <a:p>
            <a:r>
              <a:rPr lang="en-US" sz="2800" b="1" dirty="0" smtClean="0">
                <a:solidFill>
                  <a:srgbClr val="008000"/>
                </a:solidFill>
              </a:rPr>
              <a:t>Financial practice behaviors learned in training significantly improved between T1 and T3</a:t>
            </a:r>
          </a:p>
          <a:p>
            <a:pPr marL="0" indent="0">
              <a:buNone/>
            </a:pPr>
            <a:endParaRPr lang="en-US" sz="2800" b="1" dirty="0" smtClean="0">
              <a:solidFill>
                <a:srgbClr val="008000"/>
              </a:solidFill>
            </a:endParaRPr>
          </a:p>
          <a:p>
            <a:pPr lvl="1"/>
            <a:r>
              <a:rPr lang="en-US" sz="2400" dirty="0"/>
              <a:t>H</a:t>
            </a:r>
            <a:r>
              <a:rPr lang="en-US" sz="2400" dirty="0" smtClean="0"/>
              <a:t>ow </a:t>
            </a:r>
            <a:r>
              <a:rPr lang="en-US" sz="2400" dirty="0"/>
              <a:t>often </a:t>
            </a:r>
            <a:r>
              <a:rPr lang="en-US" sz="2400" dirty="0" smtClean="0"/>
              <a:t>providers </a:t>
            </a:r>
            <a:r>
              <a:rPr lang="en-US" sz="2400" dirty="0"/>
              <a:t>addressed clients’ value systems and beliefs around money and </a:t>
            </a:r>
            <a:r>
              <a:rPr lang="en-US" sz="2400" dirty="0" smtClean="0"/>
              <a:t>finances</a:t>
            </a:r>
          </a:p>
          <a:p>
            <a:pPr lvl="1"/>
            <a:r>
              <a:rPr lang="en-US" sz="2400" dirty="0" smtClean="0"/>
              <a:t>Discussed </a:t>
            </a:r>
            <a:r>
              <a:rPr lang="en-US" sz="2400" dirty="0"/>
              <a:t>financial choices with </a:t>
            </a:r>
            <a:r>
              <a:rPr lang="en-US" sz="2400" dirty="0" smtClean="0"/>
              <a:t>clients</a:t>
            </a:r>
          </a:p>
          <a:p>
            <a:pPr lvl="1"/>
            <a:r>
              <a:rPr lang="en-US" sz="2400" dirty="0" smtClean="0"/>
              <a:t>Helped set </a:t>
            </a:r>
            <a:r>
              <a:rPr lang="en-US" sz="2400" dirty="0"/>
              <a:t>both short-term and long-term financial </a:t>
            </a:r>
            <a:r>
              <a:rPr lang="en-US" sz="2400" dirty="0" smtClean="0"/>
              <a:t>goals  </a:t>
            </a:r>
          </a:p>
          <a:p>
            <a:pPr lvl="1"/>
            <a:r>
              <a:rPr lang="en-US" sz="2400" dirty="0" smtClean="0"/>
              <a:t>Discussed </a:t>
            </a:r>
            <a:r>
              <a:rPr lang="en-US" sz="2400" dirty="0"/>
              <a:t>behavior change around </a:t>
            </a:r>
            <a:r>
              <a:rPr lang="en-US" sz="2400" dirty="0" smtClean="0"/>
              <a:t>finances</a:t>
            </a:r>
            <a:endParaRPr lang="en-US" sz="2400" dirty="0"/>
          </a:p>
          <a:p>
            <a:endParaRPr lang="en-US" dirty="0"/>
          </a:p>
        </p:txBody>
      </p:sp>
    </p:spTree>
    <p:extLst>
      <p:ext uri="{BB962C8B-B14F-4D97-AF65-F5344CB8AC3E}">
        <p14:creationId xmlns:p14="http://schemas.microsoft.com/office/powerpoint/2010/main" val="2485381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967"/>
            <a:ext cx="8229600" cy="1318364"/>
          </a:xfrm>
        </p:spPr>
        <p:txBody>
          <a:bodyPr>
            <a:noAutofit/>
          </a:bodyPr>
          <a:lstStyle/>
          <a:p>
            <a:r>
              <a:rPr lang="en-US" sz="3200" i="1" dirty="0" smtClean="0"/>
              <a:t>Results</a:t>
            </a:r>
            <a:r>
              <a:rPr lang="en-US" sz="3200" dirty="0" smtClean="0"/>
              <a:t/>
            </a:r>
            <a:br>
              <a:rPr lang="en-US" sz="3200" dirty="0" smtClean="0"/>
            </a:br>
            <a:r>
              <a:rPr lang="en-US" sz="2800" dirty="0" smtClean="0">
                <a:solidFill>
                  <a:srgbClr val="FF0000"/>
                </a:solidFill>
              </a:rPr>
              <a:t>Section III: </a:t>
            </a:r>
            <a:r>
              <a:rPr lang="en-US" sz="2800" dirty="0">
                <a:solidFill>
                  <a:srgbClr val="FF0000"/>
                </a:solidFill>
              </a:rPr>
              <a:t>Providers’ Work Settings and Practice Behaviors with </a:t>
            </a:r>
            <a:r>
              <a:rPr lang="en-US" sz="2800" dirty="0" smtClean="0">
                <a:solidFill>
                  <a:srgbClr val="FF0000"/>
                </a:solidFill>
              </a:rPr>
              <a:t>Clients</a:t>
            </a:r>
            <a:endParaRPr lang="en-US" sz="28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One participant </a:t>
            </a:r>
            <a:r>
              <a:rPr lang="en-US" dirty="0" smtClean="0"/>
              <a:t>commented:</a:t>
            </a:r>
          </a:p>
          <a:p>
            <a:pPr marL="457200" lvl="1" indent="0" algn="ctr">
              <a:buNone/>
            </a:pPr>
            <a:r>
              <a:rPr lang="en-US" i="1" dirty="0" smtClean="0">
                <a:solidFill>
                  <a:srgbClr val="008000"/>
                </a:solidFill>
              </a:rPr>
              <a:t>“</a:t>
            </a:r>
            <a:r>
              <a:rPr lang="en-US" i="1" dirty="0">
                <a:solidFill>
                  <a:srgbClr val="008000"/>
                </a:solidFill>
              </a:rPr>
              <a:t>A client had difficulty paying her debts and to refrain from spending on things which she ‘might need’ in the future.  I used the Money Habitudes cards to help her understand her relationship with money and material goods, and then set up some goals with her to begin to be more conscious of her spending habits and to begin saving money, while paying down her debts”  </a:t>
            </a:r>
          </a:p>
        </p:txBody>
      </p:sp>
    </p:spTree>
    <p:extLst>
      <p:ext uri="{BB962C8B-B14F-4D97-AF65-F5344CB8AC3E}">
        <p14:creationId xmlns:p14="http://schemas.microsoft.com/office/powerpoint/2010/main" val="4166694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228"/>
            <a:ext cx="8229600" cy="1143000"/>
          </a:xfrm>
        </p:spPr>
        <p:txBody>
          <a:bodyPr>
            <a:normAutofit fontScale="90000"/>
          </a:bodyPr>
          <a:lstStyle/>
          <a:p>
            <a:r>
              <a:rPr lang="en-US" sz="3200" i="1" dirty="0" smtClean="0"/>
              <a:t>Results</a:t>
            </a:r>
            <a:r>
              <a:rPr lang="en-US" sz="3200" dirty="0" smtClean="0"/>
              <a:t/>
            </a:r>
            <a:br>
              <a:rPr lang="en-US" sz="3200" dirty="0" smtClean="0"/>
            </a:br>
            <a:r>
              <a:rPr lang="en-US" sz="3100" dirty="0" smtClean="0">
                <a:solidFill>
                  <a:srgbClr val="FF0000"/>
                </a:solidFill>
              </a:rPr>
              <a:t>Section IV: </a:t>
            </a:r>
            <a:r>
              <a:rPr lang="en-US" sz="3100" dirty="0">
                <a:solidFill>
                  <a:srgbClr val="FF0000"/>
                </a:solidFill>
              </a:rPr>
              <a:t>Perceived Preparedness to Deliver Financial Services to </a:t>
            </a:r>
            <a:r>
              <a:rPr lang="en-US" sz="3100" dirty="0" smtClean="0">
                <a:solidFill>
                  <a:srgbClr val="FF0000"/>
                </a:solidFill>
              </a:rPr>
              <a:t>Clients</a:t>
            </a:r>
            <a:endParaRPr lang="en-US" sz="3100" dirty="0">
              <a:solidFill>
                <a:srgbClr val="FF0000"/>
              </a:solidFill>
            </a:endParaRPr>
          </a:p>
        </p:txBody>
      </p:sp>
      <p:sp>
        <p:nvSpPr>
          <p:cNvPr id="3" name="Content Placeholder 2"/>
          <p:cNvSpPr>
            <a:spLocks noGrp="1"/>
          </p:cNvSpPr>
          <p:nvPr>
            <p:ph idx="1"/>
          </p:nvPr>
        </p:nvSpPr>
        <p:spPr>
          <a:xfrm>
            <a:off x="475989" y="2205924"/>
            <a:ext cx="8229600" cy="4059409"/>
          </a:xfrm>
        </p:spPr>
        <p:txBody>
          <a:bodyPr>
            <a:normAutofit fontScale="92500" lnSpcReduction="10000"/>
          </a:bodyPr>
          <a:lstStyle/>
          <a:p>
            <a:r>
              <a:rPr lang="en-US" sz="3000" b="1" dirty="0">
                <a:solidFill>
                  <a:srgbClr val="008000"/>
                </a:solidFill>
              </a:rPr>
              <a:t>Participants overall self-efficacy and confidence improved</a:t>
            </a:r>
            <a:r>
              <a:rPr lang="en-US" sz="3000" dirty="0"/>
              <a:t> after the FSP training and at follow-up nine months </a:t>
            </a:r>
            <a:r>
              <a:rPr lang="en-US" sz="3000" dirty="0" smtClean="0"/>
              <a:t>later</a:t>
            </a:r>
          </a:p>
          <a:p>
            <a:endParaRPr lang="en-US" sz="3000" dirty="0" smtClean="0"/>
          </a:p>
          <a:p>
            <a:pPr lvl="1"/>
            <a:r>
              <a:rPr lang="en-US" sz="2600" dirty="0" smtClean="0"/>
              <a:t>especially </a:t>
            </a:r>
            <a:r>
              <a:rPr lang="en-US" sz="2600" dirty="0"/>
              <a:t>in </a:t>
            </a:r>
            <a:r>
              <a:rPr lang="en-US" sz="2600" dirty="0" smtClean="0"/>
              <a:t>navigating </a:t>
            </a:r>
            <a:r>
              <a:rPr lang="en-US" sz="2600" dirty="0"/>
              <a:t>and </a:t>
            </a:r>
            <a:r>
              <a:rPr lang="en-US" sz="2600" dirty="0" smtClean="0"/>
              <a:t>using FSP </a:t>
            </a:r>
            <a:r>
              <a:rPr lang="en-US" sz="2600" dirty="0"/>
              <a:t>online tools </a:t>
            </a:r>
            <a:endParaRPr lang="en-US" sz="2600" dirty="0" smtClean="0"/>
          </a:p>
          <a:p>
            <a:pPr lvl="1"/>
            <a:r>
              <a:rPr lang="en-US" sz="2600" dirty="0" smtClean="0"/>
              <a:t>knowing </a:t>
            </a:r>
            <a:r>
              <a:rPr lang="en-US" sz="2600" dirty="0"/>
              <a:t>where to refer clients for additional financial services.  For example</a:t>
            </a:r>
            <a:r>
              <a:rPr lang="en-US" sz="2600" dirty="0" smtClean="0"/>
              <a:t>, </a:t>
            </a:r>
          </a:p>
          <a:p>
            <a:pPr lvl="1"/>
            <a:r>
              <a:rPr lang="en-US" sz="2600" i="1" dirty="0" smtClean="0">
                <a:solidFill>
                  <a:srgbClr val="FF0000"/>
                </a:solidFill>
              </a:rPr>
              <a:t>“</a:t>
            </a:r>
            <a:r>
              <a:rPr lang="en-US" sz="2600" i="1" dirty="0">
                <a:solidFill>
                  <a:srgbClr val="FF0000"/>
                </a:solidFill>
              </a:rPr>
              <a:t>One thing that has improved since the FSP training is the ability to refer people to partner organizations, since I have met the service providers there.”</a:t>
            </a:r>
            <a:endParaRPr lang="en-US" sz="2600" dirty="0">
              <a:solidFill>
                <a:srgbClr val="FF0000"/>
              </a:solidFill>
            </a:endParaRPr>
          </a:p>
          <a:p>
            <a:endParaRPr lang="en-US" dirty="0"/>
          </a:p>
        </p:txBody>
      </p:sp>
    </p:spTree>
    <p:extLst>
      <p:ext uri="{BB962C8B-B14F-4D97-AF65-F5344CB8AC3E}">
        <p14:creationId xmlns:p14="http://schemas.microsoft.com/office/powerpoint/2010/main" val="583657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227"/>
            <a:ext cx="8229600" cy="1143000"/>
          </a:xfrm>
        </p:spPr>
        <p:txBody>
          <a:bodyPr>
            <a:normAutofit fontScale="90000"/>
          </a:bodyPr>
          <a:lstStyle/>
          <a:p>
            <a:r>
              <a:rPr lang="en-US" sz="3200" i="1" dirty="0" smtClean="0"/>
              <a:t>Results</a:t>
            </a:r>
            <a:r>
              <a:rPr lang="en-US" sz="3200" dirty="0" smtClean="0"/>
              <a:t/>
            </a:r>
            <a:br>
              <a:rPr lang="en-US" sz="3200" dirty="0" smtClean="0"/>
            </a:br>
            <a:r>
              <a:rPr lang="en-US" sz="3100" dirty="0" smtClean="0">
                <a:solidFill>
                  <a:srgbClr val="FF0000"/>
                </a:solidFill>
              </a:rPr>
              <a:t>Sections V &amp; VI: Personal Well-Being and </a:t>
            </a:r>
            <a:br>
              <a:rPr lang="en-US" sz="3100" dirty="0" smtClean="0">
                <a:solidFill>
                  <a:srgbClr val="FF0000"/>
                </a:solidFill>
              </a:rPr>
            </a:br>
            <a:r>
              <a:rPr lang="en-US" sz="3100" dirty="0" smtClean="0">
                <a:solidFill>
                  <a:srgbClr val="FF0000"/>
                </a:solidFill>
              </a:rPr>
              <a:t>Financial Knowledge</a:t>
            </a:r>
            <a:endParaRPr lang="en-US" sz="3100" dirty="0">
              <a:solidFill>
                <a:srgbClr val="FF0000"/>
              </a:solidFill>
            </a:endParaRPr>
          </a:p>
        </p:txBody>
      </p:sp>
      <p:sp>
        <p:nvSpPr>
          <p:cNvPr id="3" name="Content Placeholder 2"/>
          <p:cNvSpPr>
            <a:spLocks noGrp="1"/>
          </p:cNvSpPr>
          <p:nvPr>
            <p:ph idx="1"/>
          </p:nvPr>
        </p:nvSpPr>
        <p:spPr>
          <a:xfrm>
            <a:off x="457200" y="2155789"/>
            <a:ext cx="8229600" cy="3970374"/>
          </a:xfrm>
        </p:spPr>
        <p:txBody>
          <a:bodyPr>
            <a:normAutofit fontScale="85000" lnSpcReduction="10000"/>
          </a:bodyPr>
          <a:lstStyle/>
          <a:p>
            <a:r>
              <a:rPr lang="en-US" dirty="0"/>
              <a:t>Scores on the </a:t>
            </a:r>
            <a:r>
              <a:rPr lang="en-US" u="sng" dirty="0"/>
              <a:t>Personal Financial Wellness Scale</a:t>
            </a:r>
            <a:r>
              <a:rPr lang="en-US" dirty="0"/>
              <a:t> (PWS) did not significantly change over </a:t>
            </a:r>
            <a:r>
              <a:rPr lang="en-US" dirty="0" smtClean="0"/>
              <a:t>time</a:t>
            </a:r>
          </a:p>
          <a:p>
            <a:endParaRPr lang="en-US" dirty="0"/>
          </a:p>
          <a:p>
            <a:r>
              <a:rPr lang="en-US" dirty="0" smtClean="0"/>
              <a:t>Knowledge measures for credit, savings, and other </a:t>
            </a:r>
            <a:r>
              <a:rPr lang="en-US" u="sng" dirty="0" smtClean="0"/>
              <a:t>financial knowledge </a:t>
            </a:r>
            <a:r>
              <a:rPr lang="en-US" dirty="0" smtClean="0"/>
              <a:t>did not significantly change over time</a:t>
            </a:r>
          </a:p>
          <a:p>
            <a:endParaRPr lang="en-US" dirty="0" smtClean="0"/>
          </a:p>
          <a:p>
            <a:r>
              <a:rPr lang="en-US" dirty="0" smtClean="0"/>
              <a:t>Some items had high correct percentages (80% or higher) at T1; therefore, not much room to improve on</a:t>
            </a:r>
            <a:endParaRPr lang="en-US" dirty="0"/>
          </a:p>
        </p:txBody>
      </p:sp>
    </p:spTree>
    <p:extLst>
      <p:ext uri="{BB962C8B-B14F-4D97-AF65-F5344CB8AC3E}">
        <p14:creationId xmlns:p14="http://schemas.microsoft.com/office/powerpoint/2010/main" val="28778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649"/>
            <a:ext cx="8229600" cy="1143000"/>
          </a:xfrm>
        </p:spPr>
        <p:txBody>
          <a:bodyPr>
            <a:normAutofit/>
          </a:bodyPr>
          <a:lstStyle/>
          <a:p>
            <a:r>
              <a:rPr lang="en-US" sz="3200" i="1" dirty="0" smtClean="0"/>
              <a:t>Results</a:t>
            </a:r>
            <a:r>
              <a:rPr lang="en-US" sz="3200" dirty="0" smtClean="0"/>
              <a:t/>
            </a:r>
            <a:br>
              <a:rPr lang="en-US" sz="3200" dirty="0" smtClean="0"/>
            </a:br>
            <a:r>
              <a:rPr lang="en-US" sz="3200" dirty="0" smtClean="0">
                <a:solidFill>
                  <a:srgbClr val="FF0000"/>
                </a:solidFill>
              </a:rPr>
              <a:t>Section VII: </a:t>
            </a:r>
            <a:r>
              <a:rPr lang="en-US" sz="3200" dirty="0">
                <a:solidFill>
                  <a:srgbClr val="FF0000"/>
                </a:solidFill>
              </a:rPr>
              <a:t>Personal Financial Behaviors</a:t>
            </a:r>
          </a:p>
        </p:txBody>
      </p:sp>
      <p:sp>
        <p:nvSpPr>
          <p:cNvPr id="3" name="Content Placeholder 2"/>
          <p:cNvSpPr>
            <a:spLocks noGrp="1"/>
          </p:cNvSpPr>
          <p:nvPr>
            <p:ph idx="1"/>
          </p:nvPr>
        </p:nvSpPr>
        <p:spPr/>
        <p:txBody>
          <a:bodyPr>
            <a:normAutofit lnSpcReduction="10000"/>
          </a:bodyPr>
          <a:lstStyle/>
          <a:p>
            <a:r>
              <a:rPr lang="en-US" sz="3000" dirty="0"/>
              <a:t>While </a:t>
            </a:r>
            <a:r>
              <a:rPr lang="en-US" sz="3000" dirty="0" smtClean="0"/>
              <a:t>no </a:t>
            </a:r>
            <a:r>
              <a:rPr lang="en-US" sz="3000" dirty="0"/>
              <a:t>significant </a:t>
            </a:r>
            <a:r>
              <a:rPr lang="en-US" sz="3000" dirty="0" smtClean="0"/>
              <a:t>changes across evaluation period, </a:t>
            </a:r>
            <a:r>
              <a:rPr lang="en-US" sz="3000" b="1" dirty="0" smtClean="0">
                <a:solidFill>
                  <a:srgbClr val="008000"/>
                </a:solidFill>
              </a:rPr>
              <a:t>providers </a:t>
            </a:r>
            <a:r>
              <a:rPr lang="en-US" sz="3000" b="1" dirty="0">
                <a:solidFill>
                  <a:srgbClr val="008000"/>
                </a:solidFill>
              </a:rPr>
              <a:t>reported being consistently engaged in “good” or </a:t>
            </a:r>
            <a:r>
              <a:rPr lang="en-US" sz="3000" b="1" dirty="0" smtClean="0">
                <a:solidFill>
                  <a:srgbClr val="008000"/>
                </a:solidFill>
              </a:rPr>
              <a:t>“desired” </a:t>
            </a:r>
            <a:r>
              <a:rPr lang="en-US" sz="3000" b="1" dirty="0">
                <a:solidFill>
                  <a:srgbClr val="008000"/>
                </a:solidFill>
              </a:rPr>
              <a:t>personal financial practice </a:t>
            </a:r>
            <a:r>
              <a:rPr lang="en-US" sz="3000" b="1" dirty="0" smtClean="0">
                <a:solidFill>
                  <a:srgbClr val="008000"/>
                </a:solidFill>
              </a:rPr>
              <a:t>behaviors</a:t>
            </a:r>
            <a:r>
              <a:rPr lang="en-US" sz="3000" dirty="0"/>
              <a:t> </a:t>
            </a:r>
            <a:r>
              <a:rPr lang="en-US" sz="3000" dirty="0" smtClean="0"/>
              <a:t>--- </a:t>
            </a:r>
          </a:p>
          <a:p>
            <a:pPr lvl="1"/>
            <a:r>
              <a:rPr lang="en-US" sz="2600" dirty="0" smtClean="0"/>
              <a:t>paying </a:t>
            </a:r>
            <a:r>
              <a:rPr lang="en-US" sz="2600" dirty="0"/>
              <a:t>bills on </a:t>
            </a:r>
            <a:r>
              <a:rPr lang="en-US" sz="2600" dirty="0" smtClean="0"/>
              <a:t>time </a:t>
            </a:r>
          </a:p>
          <a:p>
            <a:pPr lvl="1"/>
            <a:r>
              <a:rPr lang="en-US" sz="2600" dirty="0" smtClean="0"/>
              <a:t>keeping </a:t>
            </a:r>
            <a:r>
              <a:rPr lang="en-US" sz="2600" dirty="0"/>
              <a:t>a record of </a:t>
            </a:r>
            <a:r>
              <a:rPr lang="en-US" sz="2600" dirty="0" smtClean="0"/>
              <a:t>expenses</a:t>
            </a:r>
          </a:p>
          <a:p>
            <a:pPr lvl="1"/>
            <a:r>
              <a:rPr lang="en-US" sz="2600" dirty="0" smtClean="0"/>
              <a:t>saving money </a:t>
            </a:r>
          </a:p>
          <a:p>
            <a:pPr lvl="1"/>
            <a:r>
              <a:rPr lang="en-US" sz="2600" dirty="0" smtClean="0"/>
              <a:t>contributing </a:t>
            </a:r>
            <a:r>
              <a:rPr lang="en-US" sz="2600" dirty="0"/>
              <a:t>to a retirement </a:t>
            </a:r>
            <a:r>
              <a:rPr lang="en-US" sz="2600" dirty="0" smtClean="0"/>
              <a:t>account </a:t>
            </a:r>
          </a:p>
          <a:p>
            <a:pPr lvl="1"/>
            <a:r>
              <a:rPr lang="en-US" sz="2600" dirty="0" smtClean="0"/>
              <a:t>purchasing </a:t>
            </a:r>
            <a:r>
              <a:rPr lang="en-US" sz="2600" dirty="0"/>
              <a:t>or maintaining adequate </a:t>
            </a:r>
            <a:r>
              <a:rPr lang="en-US" sz="2600" dirty="0" smtClean="0"/>
              <a:t>insurance</a:t>
            </a:r>
            <a:endParaRPr lang="en-US" sz="2600" dirty="0"/>
          </a:p>
          <a:p>
            <a:endParaRPr lang="en-US" dirty="0"/>
          </a:p>
        </p:txBody>
      </p:sp>
    </p:spTree>
    <p:extLst>
      <p:ext uri="{BB962C8B-B14F-4D97-AF65-F5344CB8AC3E}">
        <p14:creationId xmlns:p14="http://schemas.microsoft.com/office/powerpoint/2010/main" val="3464680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Results from Standardized Measures and Scales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891241"/>
              </p:ext>
            </p:extLst>
          </p:nvPr>
        </p:nvGraphicFramePr>
        <p:xfrm>
          <a:off x="565287" y="1974273"/>
          <a:ext cx="8013425" cy="4206240"/>
        </p:xfrm>
        <a:graphic>
          <a:graphicData uri="http://schemas.openxmlformats.org/drawingml/2006/table">
            <a:tbl>
              <a:tblPr firstRow="1" firstCol="1" bandRow="1">
                <a:tableStyleId>{5C22544A-7EE6-4342-B048-85BDC9FD1C3A}</a:tableStyleId>
              </a:tblPr>
              <a:tblGrid>
                <a:gridCol w="1602685"/>
                <a:gridCol w="1602685"/>
                <a:gridCol w="1602685"/>
                <a:gridCol w="1602685"/>
                <a:gridCol w="1602685"/>
              </a:tblGrid>
              <a:tr h="410470">
                <a:tc>
                  <a:txBody>
                    <a:bodyPr/>
                    <a:lstStyle/>
                    <a:p>
                      <a:pPr marL="0" marR="0" algn="l">
                        <a:lnSpc>
                          <a:spcPct val="115000"/>
                        </a:lnSpc>
                        <a:spcBef>
                          <a:spcPts val="0"/>
                        </a:spcBef>
                        <a:spcAft>
                          <a:spcPts val="0"/>
                        </a:spcAft>
                      </a:pPr>
                      <a:r>
                        <a:rPr lang="en-US" sz="1200" dirty="0">
                          <a:effectLst/>
                        </a:rPr>
                        <a:t>Measure</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Score Range</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Time 1</a:t>
                      </a:r>
                    </a:p>
                    <a:p>
                      <a:pPr marL="0" marR="0" algn="ctr">
                        <a:lnSpc>
                          <a:spcPct val="115000"/>
                        </a:lnSpc>
                        <a:spcBef>
                          <a:spcPts val="0"/>
                        </a:spcBef>
                        <a:spcAft>
                          <a:spcPts val="0"/>
                        </a:spcAft>
                      </a:pPr>
                      <a:r>
                        <a:rPr lang="en-US" sz="1200" dirty="0">
                          <a:effectLst/>
                        </a:rPr>
                        <a:t>Mean(SD)</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Time 2</a:t>
                      </a:r>
                    </a:p>
                    <a:p>
                      <a:pPr marL="0" marR="0" algn="ctr">
                        <a:lnSpc>
                          <a:spcPct val="115000"/>
                        </a:lnSpc>
                        <a:spcBef>
                          <a:spcPts val="0"/>
                        </a:spcBef>
                        <a:spcAft>
                          <a:spcPts val="0"/>
                        </a:spcAft>
                      </a:pPr>
                      <a:r>
                        <a:rPr lang="en-US" sz="1200" dirty="0">
                          <a:effectLst/>
                        </a:rPr>
                        <a:t>Mean(SD)</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Time 3</a:t>
                      </a:r>
                    </a:p>
                    <a:p>
                      <a:pPr marL="0" marR="0" algn="ctr">
                        <a:lnSpc>
                          <a:spcPct val="115000"/>
                        </a:lnSpc>
                        <a:spcBef>
                          <a:spcPts val="0"/>
                        </a:spcBef>
                        <a:spcAft>
                          <a:spcPts val="0"/>
                        </a:spcAft>
                      </a:pPr>
                      <a:r>
                        <a:rPr lang="en-US" sz="1200" dirty="0">
                          <a:effectLst/>
                        </a:rPr>
                        <a:t>Mean(SD)</a:t>
                      </a:r>
                      <a:endParaRPr lang="en-US" sz="1200" dirty="0">
                        <a:effectLst/>
                        <a:latin typeface="Calibri"/>
                        <a:ea typeface="MS Mincho"/>
                        <a:cs typeface="Times New Roman"/>
                      </a:endParaRPr>
                    </a:p>
                  </a:txBody>
                  <a:tcPr marL="66779" marR="66779" marT="0" marB="0" anchor="ctr"/>
                </a:tc>
              </a:tr>
              <a:tr h="409575">
                <a:tc>
                  <a:txBody>
                    <a:bodyPr/>
                    <a:lstStyle/>
                    <a:p>
                      <a:pPr marL="0" marR="0" algn="l">
                        <a:lnSpc>
                          <a:spcPct val="115000"/>
                        </a:lnSpc>
                        <a:spcBef>
                          <a:spcPts val="0"/>
                        </a:spcBef>
                        <a:spcAft>
                          <a:spcPts val="0"/>
                        </a:spcAft>
                      </a:pPr>
                      <a:r>
                        <a:rPr lang="en-US" sz="1200" dirty="0">
                          <a:effectLst/>
                        </a:rPr>
                        <a:t>Financial Practice Behaviors*</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2.79 (1.03)</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NA</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3.09 (0.81)</a:t>
                      </a:r>
                      <a:endParaRPr lang="en-US" sz="1200" dirty="0">
                        <a:effectLst/>
                        <a:latin typeface="Calibri"/>
                        <a:ea typeface="MS Mincho"/>
                        <a:cs typeface="Times New Roman"/>
                      </a:endParaRPr>
                    </a:p>
                  </a:txBody>
                  <a:tcPr marL="66779" marR="66779" marT="0" marB="0" anchor="ctr"/>
                </a:tc>
              </a:tr>
              <a:tr h="409575">
                <a:tc>
                  <a:txBody>
                    <a:bodyPr/>
                    <a:lstStyle/>
                    <a:p>
                      <a:pPr marL="0" marR="0" algn="l">
                        <a:lnSpc>
                          <a:spcPct val="115000"/>
                        </a:lnSpc>
                        <a:spcBef>
                          <a:spcPts val="0"/>
                        </a:spcBef>
                        <a:spcAft>
                          <a:spcPts val="0"/>
                        </a:spcAft>
                      </a:pPr>
                      <a:r>
                        <a:rPr lang="en-US" sz="1200" dirty="0">
                          <a:effectLst/>
                        </a:rPr>
                        <a:t>Confidence &amp; Self-Efficacy* (1/2, 1/3)</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1-4</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2.86</a:t>
                      </a:r>
                    </a:p>
                    <a:p>
                      <a:pPr marL="0" marR="0" algn="ctr">
                        <a:lnSpc>
                          <a:spcPct val="115000"/>
                        </a:lnSpc>
                        <a:spcBef>
                          <a:spcPts val="0"/>
                        </a:spcBef>
                        <a:spcAft>
                          <a:spcPts val="0"/>
                        </a:spcAft>
                      </a:pPr>
                      <a:r>
                        <a:rPr lang="en-US" sz="1200" dirty="0">
                          <a:effectLst/>
                        </a:rPr>
                        <a:t>(.60)</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3.21 (0.39)</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3.12 (0.59)</a:t>
                      </a:r>
                      <a:endParaRPr lang="en-US" sz="1200" dirty="0">
                        <a:effectLst/>
                        <a:latin typeface="Calibri"/>
                        <a:ea typeface="MS Mincho"/>
                        <a:cs typeface="Times New Roman"/>
                      </a:endParaRPr>
                    </a:p>
                  </a:txBody>
                  <a:tcPr marL="66779" marR="66779" marT="0" marB="0" anchor="ctr"/>
                </a:tc>
              </a:tr>
              <a:tr h="409575">
                <a:tc>
                  <a:txBody>
                    <a:bodyPr/>
                    <a:lstStyle/>
                    <a:p>
                      <a:pPr marL="0" marR="0" algn="l">
                        <a:lnSpc>
                          <a:spcPct val="115000"/>
                        </a:lnSpc>
                        <a:spcBef>
                          <a:spcPts val="0"/>
                        </a:spcBef>
                        <a:spcAft>
                          <a:spcPts val="0"/>
                        </a:spcAft>
                      </a:pPr>
                      <a:r>
                        <a:rPr lang="en-US" sz="1200" dirty="0">
                          <a:effectLst/>
                        </a:rPr>
                        <a:t>Personal Financial Wellness (PFW)</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1-10</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6.79 (2.01)</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7.01 (2.15)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7.08 (2.07)</a:t>
                      </a:r>
                      <a:endParaRPr lang="en-US" sz="1200" dirty="0">
                        <a:effectLst/>
                        <a:latin typeface="Calibri"/>
                        <a:ea typeface="MS Mincho"/>
                        <a:cs typeface="Times New Roman"/>
                      </a:endParaRPr>
                    </a:p>
                  </a:txBody>
                  <a:tcPr marL="66779" marR="66779" marT="0" marB="0" anchor="ctr"/>
                </a:tc>
              </a:tr>
              <a:tr h="614362">
                <a:tc>
                  <a:txBody>
                    <a:bodyPr/>
                    <a:lstStyle/>
                    <a:p>
                      <a:pPr marL="0" marR="0" algn="l">
                        <a:lnSpc>
                          <a:spcPct val="115000"/>
                        </a:lnSpc>
                        <a:spcBef>
                          <a:spcPts val="0"/>
                        </a:spcBef>
                        <a:spcAft>
                          <a:spcPts val="0"/>
                        </a:spcAft>
                      </a:pPr>
                      <a:r>
                        <a:rPr lang="en-US" sz="1200" dirty="0">
                          <a:effectLst/>
                        </a:rPr>
                        <a:t>Financial Management Behavior Scale (FMBS) Total†</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3.69 (0.59)</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NA</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3.81 (0.52)</a:t>
                      </a:r>
                      <a:endParaRPr lang="en-US" sz="1200" dirty="0">
                        <a:effectLst/>
                        <a:latin typeface="Calibri"/>
                        <a:ea typeface="MS Mincho"/>
                        <a:cs typeface="Times New Roman"/>
                      </a:endParaRPr>
                    </a:p>
                  </a:txBody>
                  <a:tcPr marL="66779" marR="66779" marT="0" marB="0" anchor="ctr"/>
                </a:tc>
              </a:tr>
              <a:tr h="409575">
                <a:tc>
                  <a:txBody>
                    <a:bodyPr/>
                    <a:lstStyle/>
                    <a:p>
                      <a:pPr marL="0" marR="0" algn="l">
                        <a:lnSpc>
                          <a:spcPct val="115000"/>
                        </a:lnSpc>
                        <a:spcBef>
                          <a:spcPts val="0"/>
                        </a:spcBef>
                        <a:spcAft>
                          <a:spcPts val="0"/>
                        </a:spcAft>
                      </a:pPr>
                      <a:r>
                        <a:rPr lang="en-US" sz="1200" dirty="0">
                          <a:effectLst/>
                        </a:rPr>
                        <a:t>FMBS Cash Management</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4.11 (0.73)</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NA</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4.17 (0.54)</a:t>
                      </a:r>
                      <a:endParaRPr lang="en-US" sz="1200" dirty="0">
                        <a:effectLst/>
                        <a:latin typeface="Calibri"/>
                        <a:ea typeface="MS Mincho"/>
                        <a:cs typeface="Times New Roman"/>
                      </a:endParaRPr>
                    </a:p>
                  </a:txBody>
                  <a:tcPr marL="66779" marR="66779" marT="0" marB="0" anchor="ctr"/>
                </a:tc>
              </a:tr>
              <a:tr h="409575">
                <a:tc>
                  <a:txBody>
                    <a:bodyPr/>
                    <a:lstStyle/>
                    <a:p>
                      <a:pPr marL="0" marR="0" algn="l">
                        <a:lnSpc>
                          <a:spcPct val="115000"/>
                        </a:lnSpc>
                        <a:spcBef>
                          <a:spcPts val="0"/>
                        </a:spcBef>
                        <a:spcAft>
                          <a:spcPts val="0"/>
                        </a:spcAft>
                      </a:pPr>
                      <a:r>
                        <a:rPr lang="en-US" sz="1200" dirty="0">
                          <a:effectLst/>
                        </a:rPr>
                        <a:t>FMBS Credit Management</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2.29 (0.52)</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NA</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2.31 (0.56)</a:t>
                      </a:r>
                      <a:endParaRPr lang="en-US" sz="1200" dirty="0">
                        <a:effectLst/>
                        <a:latin typeface="Calibri"/>
                        <a:ea typeface="MS Mincho"/>
                        <a:cs typeface="Times New Roman"/>
                      </a:endParaRPr>
                    </a:p>
                  </a:txBody>
                  <a:tcPr marL="66779" marR="66779" marT="0" marB="0" anchor="ctr"/>
                </a:tc>
              </a:tr>
              <a:tr h="409575">
                <a:tc>
                  <a:txBody>
                    <a:bodyPr/>
                    <a:lstStyle/>
                    <a:p>
                      <a:pPr marL="0" marR="0" algn="l">
                        <a:lnSpc>
                          <a:spcPct val="115000"/>
                        </a:lnSpc>
                        <a:spcBef>
                          <a:spcPts val="0"/>
                        </a:spcBef>
                        <a:spcAft>
                          <a:spcPts val="0"/>
                        </a:spcAft>
                      </a:pPr>
                      <a:r>
                        <a:rPr lang="en-US" sz="1200" dirty="0">
                          <a:effectLst/>
                        </a:rPr>
                        <a:t>FMBS Savings/Investment</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3.64 (1.03)</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NA</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3.86 (0.99)</a:t>
                      </a:r>
                      <a:endParaRPr lang="en-US" sz="1200" dirty="0">
                        <a:effectLst/>
                        <a:latin typeface="Calibri"/>
                        <a:ea typeface="MS Mincho"/>
                        <a:cs typeface="Times New Roman"/>
                      </a:endParaRPr>
                    </a:p>
                  </a:txBody>
                  <a:tcPr marL="66779" marR="66779" marT="0" marB="0" anchor="ctr"/>
                </a:tc>
              </a:tr>
              <a:tr h="204787">
                <a:tc>
                  <a:txBody>
                    <a:bodyPr/>
                    <a:lstStyle/>
                    <a:p>
                      <a:pPr marL="0" marR="0" algn="l">
                        <a:lnSpc>
                          <a:spcPct val="115000"/>
                        </a:lnSpc>
                        <a:spcBef>
                          <a:spcPts val="0"/>
                        </a:spcBef>
                        <a:spcAft>
                          <a:spcPts val="0"/>
                        </a:spcAft>
                      </a:pPr>
                      <a:r>
                        <a:rPr lang="en-US" sz="1200" dirty="0">
                          <a:effectLst/>
                        </a:rPr>
                        <a:t>FMBS Insurance*</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1-5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4.59 (0.95)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NA</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4.71 (0.73)</a:t>
                      </a:r>
                      <a:endParaRPr lang="en-US" sz="1200" dirty="0">
                        <a:effectLst/>
                        <a:latin typeface="Calibri"/>
                        <a:ea typeface="MS Mincho"/>
                        <a:cs typeface="Times New Roman"/>
                      </a:endParaRPr>
                    </a:p>
                  </a:txBody>
                  <a:tcPr marL="66779" marR="66779" marT="0" marB="0" anchor="ctr"/>
                </a:tc>
              </a:tr>
              <a:tr h="204787">
                <a:tc>
                  <a:txBody>
                    <a:bodyPr/>
                    <a:lstStyle/>
                    <a:p>
                      <a:pPr marL="0" marR="0" algn="l">
                        <a:lnSpc>
                          <a:spcPct val="115000"/>
                        </a:lnSpc>
                        <a:spcBef>
                          <a:spcPts val="0"/>
                        </a:spcBef>
                        <a:spcAft>
                          <a:spcPts val="0"/>
                        </a:spcAft>
                      </a:pPr>
                      <a:r>
                        <a:rPr lang="en-US" sz="1200" dirty="0">
                          <a:effectLst/>
                        </a:rPr>
                        <a:t>Financial Knowledge</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0-100%</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71.9%</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72.5%</a:t>
                      </a:r>
                      <a:endParaRPr lang="en-US" sz="1200" dirty="0">
                        <a:effectLst/>
                        <a:latin typeface="Calibri"/>
                        <a:ea typeface="MS Mincho"/>
                        <a:cs typeface="Times New Roman"/>
                      </a:endParaRPr>
                    </a:p>
                  </a:txBody>
                  <a:tcPr marL="66779" marR="66779" marT="0" marB="0" anchor="ctr"/>
                </a:tc>
                <a:tc>
                  <a:txBody>
                    <a:bodyPr/>
                    <a:lstStyle/>
                    <a:p>
                      <a:pPr marL="0" marR="0" algn="ctr">
                        <a:lnSpc>
                          <a:spcPct val="115000"/>
                        </a:lnSpc>
                        <a:spcBef>
                          <a:spcPts val="0"/>
                        </a:spcBef>
                        <a:spcAft>
                          <a:spcPts val="0"/>
                        </a:spcAft>
                      </a:pPr>
                      <a:r>
                        <a:rPr lang="en-US" sz="1200" dirty="0">
                          <a:effectLst/>
                        </a:rPr>
                        <a:t>76.3%</a:t>
                      </a:r>
                      <a:endParaRPr lang="en-US" sz="1200" dirty="0">
                        <a:effectLst/>
                        <a:latin typeface="Calibri"/>
                        <a:ea typeface="MS Mincho"/>
                        <a:cs typeface="Times New Roman"/>
                      </a:endParaRPr>
                    </a:p>
                  </a:txBody>
                  <a:tcPr marL="66779" marR="66779" marT="0" marB="0" anchor="ctr"/>
                </a:tc>
              </a:tr>
              <a:tr h="204787">
                <a:tc gridSpan="4">
                  <a:txBody>
                    <a:bodyPr/>
                    <a:lstStyle/>
                    <a:p>
                      <a:pPr marL="0" marR="0" algn="l">
                        <a:lnSpc>
                          <a:spcPct val="115000"/>
                        </a:lnSpc>
                        <a:spcBef>
                          <a:spcPts val="0"/>
                        </a:spcBef>
                        <a:spcAft>
                          <a:spcPts val="0"/>
                        </a:spcAft>
                      </a:pPr>
                      <a:r>
                        <a:rPr lang="en-US" sz="1200" dirty="0">
                          <a:effectLst/>
                        </a:rPr>
                        <a:t>†p&lt;.10, *p&lt;.05</a:t>
                      </a:r>
                      <a:endParaRPr lang="en-US" sz="1200" dirty="0">
                        <a:effectLst/>
                        <a:latin typeface="Calibri"/>
                        <a:ea typeface="MS Mincho"/>
                        <a:cs typeface="Times New Roman"/>
                      </a:endParaRPr>
                    </a:p>
                  </a:txBody>
                  <a:tcPr marL="66779" marR="6677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MS Mincho"/>
                        <a:cs typeface="Times New Roman"/>
                      </a:endParaRPr>
                    </a:p>
                  </a:txBody>
                  <a:tcPr marL="66779" marR="66779" marT="0" marB="0" anchor="ctr"/>
                </a:tc>
              </a:tr>
            </a:tbl>
          </a:graphicData>
        </a:graphic>
      </p:graphicFrame>
      <p:sp>
        <p:nvSpPr>
          <p:cNvPr id="5" name="Rectangle 1"/>
          <p:cNvSpPr>
            <a:spLocks noChangeArrowheads="1"/>
          </p:cNvSpPr>
          <p:nvPr/>
        </p:nvSpPr>
        <p:spPr bwMode="auto">
          <a:xfrm>
            <a:off x="565150" y="197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smtClean="0">
                <a:solidFill>
                  <a:prstClr val="black"/>
                </a:solidFill>
                <a:latin typeface="Arial" pitchFamily="34" charset="0"/>
              </a:rPr>
              <a:t/>
            </a:r>
            <a:br>
              <a:rPr lang="en-US" dirty="0" smtClean="0">
                <a:solidFill>
                  <a:prstClr val="black"/>
                </a:solidFill>
                <a:latin typeface="Arial" pitchFamily="34" charset="0"/>
              </a:rPr>
            </a:br>
            <a:endParaRPr lang="en-US" dirty="0" smtClean="0">
              <a:solidFill>
                <a:prstClr val="black"/>
              </a:solidFill>
              <a:latin typeface="Arial" pitchFamily="34" charset="0"/>
            </a:endParaRPr>
          </a:p>
        </p:txBody>
      </p:sp>
      <p:sp>
        <p:nvSpPr>
          <p:cNvPr id="6" name="Rectangle 2"/>
          <p:cNvSpPr>
            <a:spLocks noChangeArrowheads="1"/>
          </p:cNvSpPr>
          <p:nvPr/>
        </p:nvSpPr>
        <p:spPr bwMode="auto">
          <a:xfrm>
            <a:off x="565150" y="1974850"/>
            <a:ext cx="3017838"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dirty="0">
              <a:solidFill>
                <a:prstClr val="black"/>
              </a:solidFill>
            </a:endParaRPr>
          </a:p>
        </p:txBody>
      </p:sp>
    </p:spTree>
    <p:extLst>
      <p:ext uri="{BB962C8B-B14F-4D97-AF65-F5344CB8AC3E}">
        <p14:creationId xmlns:p14="http://schemas.microsoft.com/office/powerpoint/2010/main" val="3821608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420"/>
            <a:ext cx="8229600" cy="1143000"/>
          </a:xfrm>
        </p:spPr>
        <p:txBody>
          <a:bodyPr>
            <a:normAutofit/>
          </a:bodyPr>
          <a:lstStyle/>
          <a:p>
            <a:r>
              <a:rPr lang="en-US" sz="3200" dirty="0" smtClean="0">
                <a:solidFill>
                  <a:srgbClr val="FF0000"/>
                </a:solidFill>
              </a:rPr>
              <a:t>Discussion</a:t>
            </a:r>
            <a:endParaRPr lang="en-US" sz="3200" dirty="0">
              <a:solidFill>
                <a:srgbClr val="FF0000"/>
              </a:solidFill>
            </a:endParaRPr>
          </a:p>
        </p:txBody>
      </p:sp>
      <p:sp>
        <p:nvSpPr>
          <p:cNvPr id="3" name="Content Placeholder 2"/>
          <p:cNvSpPr>
            <a:spLocks noGrp="1"/>
          </p:cNvSpPr>
          <p:nvPr>
            <p:ph idx="1"/>
          </p:nvPr>
        </p:nvSpPr>
        <p:spPr>
          <a:xfrm>
            <a:off x="457200" y="1817650"/>
            <a:ext cx="8229600" cy="4095571"/>
          </a:xfrm>
        </p:spPr>
        <p:txBody>
          <a:bodyPr>
            <a:normAutofit fontScale="77500" lnSpcReduction="20000"/>
          </a:bodyPr>
          <a:lstStyle/>
          <a:p>
            <a:r>
              <a:rPr lang="en-US" b="1" dirty="0" smtClean="0">
                <a:solidFill>
                  <a:srgbClr val="008000"/>
                </a:solidFill>
              </a:rPr>
              <a:t>Strengths</a:t>
            </a:r>
          </a:p>
          <a:p>
            <a:pPr lvl="1"/>
            <a:r>
              <a:rPr lang="en-US" dirty="0" smtClean="0"/>
              <a:t>New area of research within human service field</a:t>
            </a:r>
          </a:p>
          <a:p>
            <a:pPr lvl="1"/>
            <a:r>
              <a:rPr lang="en-US" dirty="0" smtClean="0"/>
              <a:t>Results set a benchmark for future studies</a:t>
            </a:r>
          </a:p>
          <a:p>
            <a:pPr lvl="1"/>
            <a:r>
              <a:rPr lang="en-US" dirty="0" smtClean="0"/>
              <a:t>Longitudinal design used</a:t>
            </a:r>
          </a:p>
          <a:p>
            <a:pPr lvl="1"/>
            <a:r>
              <a:rPr lang="en-US" dirty="0" smtClean="0"/>
              <a:t>Survey developed by experts and measures were reliable</a:t>
            </a:r>
            <a:endParaRPr lang="en-US" dirty="0"/>
          </a:p>
          <a:p>
            <a:endParaRPr lang="en-US" dirty="0" smtClean="0"/>
          </a:p>
          <a:p>
            <a:r>
              <a:rPr lang="en-US" b="1" dirty="0" smtClean="0">
                <a:solidFill>
                  <a:srgbClr val="008000"/>
                </a:solidFill>
              </a:rPr>
              <a:t>Limitations</a:t>
            </a:r>
          </a:p>
          <a:p>
            <a:pPr lvl="1"/>
            <a:r>
              <a:rPr lang="en-US" dirty="0" smtClean="0"/>
              <a:t>Small sample – difficult to generalize</a:t>
            </a:r>
          </a:p>
          <a:p>
            <a:pPr lvl="1"/>
            <a:r>
              <a:rPr lang="en-US" dirty="0" smtClean="0"/>
              <a:t>Lack of a control group</a:t>
            </a:r>
          </a:p>
          <a:p>
            <a:pPr lvl="1"/>
            <a:r>
              <a:rPr lang="en-US" dirty="0" smtClean="0"/>
              <a:t>Reliance on self-report measures</a:t>
            </a:r>
          </a:p>
          <a:p>
            <a:pPr lvl="1"/>
            <a:r>
              <a:rPr lang="en-US" dirty="0" smtClean="0"/>
              <a:t>Drop off in response rate 9 months later (T3)</a:t>
            </a:r>
            <a:endParaRPr lang="en-US" dirty="0"/>
          </a:p>
        </p:txBody>
      </p:sp>
    </p:spTree>
    <p:extLst>
      <p:ext uri="{BB962C8B-B14F-4D97-AF65-F5344CB8AC3E}">
        <p14:creationId xmlns:p14="http://schemas.microsoft.com/office/powerpoint/2010/main" val="2041720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829733"/>
            <a:ext cx="7772400" cy="5130800"/>
          </a:xfrm>
        </p:spPr>
        <p:txBody>
          <a:bodyPr>
            <a:normAutofit fontScale="90000"/>
          </a:bodyPr>
          <a:lstStyle/>
          <a:p>
            <a:r>
              <a:rPr lang="en-US" sz="3600" dirty="0" smtClean="0"/>
              <a:t>Thank you!</a:t>
            </a:r>
            <a:br>
              <a:rPr lang="en-US" sz="3600" dirty="0" smtClean="0"/>
            </a:br>
            <a:r>
              <a:rPr lang="en-US" sz="3600" dirty="0" smtClean="0"/>
              <a:t/>
            </a:r>
            <a:br>
              <a:rPr lang="en-US" sz="3600" dirty="0" smtClean="0"/>
            </a:br>
            <a:r>
              <a:rPr lang="en-US" sz="3600" dirty="0" smtClean="0"/>
              <a:t>Thank you!</a:t>
            </a:r>
            <a:br>
              <a:rPr lang="en-US" sz="3600" dirty="0" smtClean="0"/>
            </a:br>
            <a:r>
              <a:rPr lang="en-US" sz="3600" dirty="0"/>
              <a:t/>
            </a:r>
            <a:br>
              <a:rPr lang="en-US" sz="3600" dirty="0"/>
            </a:br>
            <a:r>
              <a:rPr lang="en-US" sz="3100" dirty="0" smtClean="0"/>
              <a:t>Karen Hopkins, PhD</a:t>
            </a:r>
            <a:br>
              <a:rPr lang="en-US" sz="3100" dirty="0" smtClean="0"/>
            </a:br>
            <a:r>
              <a:rPr lang="en-US" sz="3100" i="1" dirty="0" err="1" smtClean="0"/>
              <a:t>khopkins@ssw.umaryland.edu</a:t>
            </a:r>
            <a:r>
              <a:rPr lang="en-US" sz="3100" dirty="0"/>
              <a:t/>
            </a:r>
            <a:br>
              <a:rPr lang="en-US" sz="3100" dirty="0"/>
            </a:br>
            <a:r>
              <a:rPr lang="en-US" sz="3100" dirty="0" smtClean="0"/>
              <a:t/>
            </a:r>
            <a:br>
              <a:rPr lang="en-US" sz="3100" dirty="0" smtClean="0"/>
            </a:br>
            <a:r>
              <a:rPr lang="en-US" sz="3100" dirty="0" smtClean="0"/>
              <a:t>Philip Osteen, PhD</a:t>
            </a:r>
            <a:br>
              <a:rPr lang="en-US" sz="3100" dirty="0" smtClean="0"/>
            </a:br>
            <a:r>
              <a:rPr lang="en-US" sz="3100" dirty="0" err="1" smtClean="0"/>
              <a:t>posteen@fsu.edu</a:t>
            </a:r>
            <a:r>
              <a:rPr lang="en-US" sz="3100" dirty="0" smtClean="0"/>
              <a:t/>
            </a:r>
            <a:br>
              <a:rPr lang="en-US" sz="3100" dirty="0" smtClean="0"/>
            </a:br>
            <a:r>
              <a:rPr lang="en-US" sz="3100" dirty="0" smtClean="0"/>
              <a:t/>
            </a:r>
            <a:br>
              <a:rPr lang="en-US" sz="3100" dirty="0" smtClean="0"/>
            </a:br>
            <a:r>
              <a:rPr lang="en-US" sz="3100" dirty="0" smtClean="0"/>
              <a:t>Christine Callahan, PhD</a:t>
            </a:r>
            <a:br>
              <a:rPr lang="en-US" sz="3100" dirty="0" smtClean="0"/>
            </a:br>
            <a:r>
              <a:rPr lang="en-US" sz="3100" dirty="0" err="1" smtClean="0"/>
              <a:t>ccallahan@ssw.umaryland.edu</a:t>
            </a:r>
            <a:r>
              <a:rPr lang="en-US" sz="3100" dirty="0"/>
              <a:t/>
            </a:r>
            <a:br>
              <a:rPr lang="en-US" sz="3100" dirty="0"/>
            </a:br>
            <a:r>
              <a:rPr lang="en-US" sz="3100" dirty="0" smtClean="0"/>
              <a:t/>
            </a:r>
            <a:br>
              <a:rPr lang="en-US" sz="3100" dirty="0" smtClean="0"/>
            </a:br>
            <a:endParaRPr lang="en-US" sz="3100" dirty="0"/>
          </a:p>
        </p:txBody>
      </p:sp>
    </p:spTree>
    <p:extLst>
      <p:ext uri="{BB962C8B-B14F-4D97-AF65-F5344CB8AC3E}">
        <p14:creationId xmlns:p14="http://schemas.microsoft.com/office/powerpoint/2010/main" val="2547408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entury Gothic"/>
                <a:cs typeface="Century Gothic"/>
              </a:rPr>
              <a:t>Acknowledgements and Research Team</a:t>
            </a:r>
            <a:endParaRPr lang="en-US" sz="3200" dirty="0">
              <a:latin typeface="Century Gothic"/>
              <a:cs typeface="Century Gothic"/>
            </a:endParaRPr>
          </a:p>
        </p:txBody>
      </p:sp>
      <p:sp>
        <p:nvSpPr>
          <p:cNvPr id="3" name="Content Placeholder 2"/>
          <p:cNvSpPr>
            <a:spLocks noGrp="1"/>
          </p:cNvSpPr>
          <p:nvPr>
            <p:ph idx="1"/>
          </p:nvPr>
        </p:nvSpPr>
        <p:spPr>
          <a:xfrm>
            <a:off x="218974" y="1870757"/>
            <a:ext cx="8467826" cy="4095571"/>
          </a:xfrm>
        </p:spPr>
        <p:txBody>
          <a:bodyPr>
            <a:normAutofit/>
          </a:bodyPr>
          <a:lstStyle/>
          <a:p>
            <a:pPr marL="457200" lvl="1" indent="0">
              <a:buNone/>
            </a:pPr>
            <a:r>
              <a:rPr lang="en-US" sz="2000" dirty="0" smtClean="0">
                <a:latin typeface="+mj-lt"/>
                <a:cs typeface="Century Gothic"/>
              </a:rPr>
              <a:t>This study was funded by the Maryland CASH Campaign, c/o the Job Opportunities Task Force, working in </a:t>
            </a:r>
            <a:r>
              <a:rPr lang="en-US" sz="2000" dirty="0" smtClean="0">
                <a:latin typeface="+mj-lt"/>
              </a:rPr>
              <a:t>collaboration </a:t>
            </a:r>
            <a:r>
              <a:rPr lang="en-US" sz="2000" dirty="0">
                <a:latin typeface="+mj-lt"/>
              </a:rPr>
              <a:t>with the Aspen Institute and the University of Wisconsin Center for Financial Security</a:t>
            </a:r>
          </a:p>
          <a:p>
            <a:pPr marL="457200" lvl="1" indent="0">
              <a:buNone/>
            </a:pPr>
            <a:endParaRPr lang="en-US" sz="2000" dirty="0" smtClean="0">
              <a:latin typeface="+mj-lt"/>
              <a:cs typeface="Century Gothic"/>
            </a:endParaRPr>
          </a:p>
          <a:p>
            <a:pPr marL="457200" lvl="1" indent="0">
              <a:buNone/>
            </a:pPr>
            <a:r>
              <a:rPr lang="en-US" sz="2000" i="1" dirty="0" smtClean="0">
                <a:latin typeface="+mj-lt"/>
                <a:cs typeface="Century Gothic"/>
              </a:rPr>
              <a:t>Research Team Members:</a:t>
            </a:r>
          </a:p>
          <a:p>
            <a:pPr lvl="1"/>
            <a:r>
              <a:rPr lang="en-US" sz="2000" dirty="0" smtClean="0">
                <a:latin typeface="+mj-lt"/>
                <a:cs typeface="Century Gothic"/>
              </a:rPr>
              <a:t>Jodi Jacobson Frey, PhD: Principal Investigator</a:t>
            </a:r>
          </a:p>
          <a:p>
            <a:pPr lvl="1"/>
            <a:r>
              <a:rPr lang="en-US" sz="2000" dirty="0" smtClean="0">
                <a:latin typeface="+mj-lt"/>
                <a:cs typeface="Century Gothic"/>
              </a:rPr>
              <a:t>Karen Hopkins, PhD: Co-Principal Investigator</a:t>
            </a:r>
          </a:p>
          <a:p>
            <a:pPr lvl="1"/>
            <a:r>
              <a:rPr lang="en-US" sz="2000" dirty="0" smtClean="0">
                <a:latin typeface="+mj-lt"/>
                <a:cs typeface="Century Gothic"/>
              </a:rPr>
              <a:t>Philip Osteen, PhD: Co-Principal Investigator</a:t>
            </a:r>
          </a:p>
          <a:p>
            <a:pPr lvl="1"/>
            <a:r>
              <a:rPr lang="en-US" sz="2000" dirty="0" smtClean="0">
                <a:latin typeface="+mj-lt"/>
                <a:cs typeface="Century Gothic"/>
              </a:rPr>
              <a:t>Lara Henneman, MA: Project Manager</a:t>
            </a:r>
          </a:p>
          <a:p>
            <a:pPr lvl="1"/>
            <a:r>
              <a:rPr lang="en-US" sz="2000" dirty="0" smtClean="0">
                <a:latin typeface="+mj-lt"/>
                <a:cs typeface="Century Gothic"/>
              </a:rPr>
              <a:t>Jungyai Ko, MSSW: Research Assistant</a:t>
            </a:r>
          </a:p>
          <a:p>
            <a:pPr lvl="1"/>
            <a:r>
              <a:rPr lang="en-US" sz="2000" dirty="0" smtClean="0">
                <a:latin typeface="+mj-lt"/>
                <a:cs typeface="Century Gothic"/>
              </a:rPr>
              <a:t>Lucy Bill, MSW: Research Assistant</a:t>
            </a:r>
          </a:p>
          <a:p>
            <a:pPr marL="457200" lvl="1" indent="0">
              <a:buNone/>
            </a:pPr>
            <a:endParaRPr lang="en-US" sz="2000" dirty="0">
              <a:latin typeface="Century Gothic"/>
              <a:cs typeface="Century Gothic"/>
            </a:endParaRPr>
          </a:p>
          <a:p>
            <a:pPr lvl="1"/>
            <a:endParaRPr lang="en-US" sz="1600" dirty="0" smtClean="0">
              <a:latin typeface="Century Gothic"/>
              <a:cs typeface="Century Gothic"/>
            </a:endParaRPr>
          </a:p>
          <a:p>
            <a:pPr lvl="1"/>
            <a:endParaRPr lang="en-US" sz="1600" dirty="0" smtClean="0">
              <a:latin typeface="Century Gothic"/>
              <a:cs typeface="Century Gothic"/>
            </a:endParaRPr>
          </a:p>
        </p:txBody>
      </p:sp>
    </p:spTree>
    <p:extLst>
      <p:ext uri="{BB962C8B-B14F-4D97-AF65-F5344CB8AC3E}">
        <p14:creationId xmlns:p14="http://schemas.microsoft.com/office/powerpoint/2010/main" val="4242964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Century Gothic" pitchFamily="34" charset="0"/>
              </a:rPr>
              <a:t>Research Objective</a:t>
            </a:r>
            <a:endParaRPr lang="en-US" sz="3200" dirty="0">
              <a:solidFill>
                <a:srgbClr val="FF0000"/>
              </a:solidFill>
              <a:latin typeface="Century Gothic"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t>Evaluate Maryland CASH Campaign’s Financial Stability Pathway (FSP) training for providers in 8 human service organizations located within and around Baltimore City (6 non-profits and 2 Employee Assistance Programs, EAPs</a:t>
            </a:r>
            <a:r>
              <a:rPr lang="en-US" dirty="0"/>
              <a:t>)</a:t>
            </a:r>
            <a:r>
              <a:rPr lang="en-US" dirty="0" smtClean="0"/>
              <a:t>.</a:t>
            </a:r>
          </a:p>
          <a:p>
            <a:pPr marL="514350" indent="-514350">
              <a:buFont typeface="+mj-lt"/>
              <a:buAutoNum type="arabicPeriod"/>
            </a:pPr>
            <a:endParaRPr lang="en-US" dirty="0" smtClean="0"/>
          </a:p>
        </p:txBody>
      </p:sp>
    </p:spTree>
    <p:extLst>
      <p:ext uri="{BB962C8B-B14F-4D97-AF65-F5344CB8AC3E}">
        <p14:creationId xmlns:p14="http://schemas.microsoft.com/office/powerpoint/2010/main" val="195708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References</a:t>
            </a:r>
            <a:endParaRPr lang="en-US" sz="3200" dirty="0"/>
          </a:p>
        </p:txBody>
      </p:sp>
      <p:sp>
        <p:nvSpPr>
          <p:cNvPr id="3" name="Content Placeholder 2"/>
          <p:cNvSpPr>
            <a:spLocks noGrp="1"/>
          </p:cNvSpPr>
          <p:nvPr>
            <p:ph idx="1"/>
          </p:nvPr>
        </p:nvSpPr>
        <p:spPr>
          <a:xfrm>
            <a:off x="237067" y="2030592"/>
            <a:ext cx="8754533" cy="4095571"/>
          </a:xfrm>
        </p:spPr>
        <p:txBody>
          <a:bodyPr>
            <a:noAutofit/>
          </a:bodyPr>
          <a:lstStyle/>
          <a:p>
            <a:r>
              <a:rPr lang="en-US" sz="1800" dirty="0"/>
              <a:t>Birkenmaier, J., Sherraden, M., &amp; Curley, J. (Eds.) (2013). </a:t>
            </a:r>
            <a:r>
              <a:rPr lang="en-US" sz="1800" i="1" dirty="0"/>
              <a:t>Financial capability and asset development: Research, Education, Policy and Practice.</a:t>
            </a:r>
            <a:r>
              <a:rPr lang="en-US" sz="1800" dirty="0"/>
              <a:t> New York, NY: Oxford.</a:t>
            </a:r>
          </a:p>
          <a:p>
            <a:r>
              <a:rPr lang="en-US" sz="1800" dirty="0"/>
              <a:t>Dew, J., &amp; Xiao, J. J. (2011). The Financial Management Behavior Scale: Development and Validation. </a:t>
            </a:r>
            <a:r>
              <a:rPr lang="en-US" sz="1800" i="1" dirty="0"/>
              <a:t>Journal of Financial Counseling and Planning, 22</a:t>
            </a:r>
            <a:r>
              <a:rPr lang="en-US" sz="1800" dirty="0"/>
              <a:t>, 43-59.</a:t>
            </a:r>
          </a:p>
          <a:p>
            <a:r>
              <a:rPr lang="en-US" sz="1800" dirty="0"/>
              <a:t>Hernandez, M. T. &amp; Karger, H. J. (2004). The decline of the public intellectual in social work. </a:t>
            </a:r>
            <a:r>
              <a:rPr lang="en-US" sz="1800" i="1" dirty="0"/>
              <a:t>Journal of Sociology and Social Welfare, 31</a:t>
            </a:r>
            <a:r>
              <a:rPr lang="en-US" sz="1800" dirty="0"/>
              <a:t>(3), 51-68.</a:t>
            </a:r>
          </a:p>
          <a:p>
            <a:r>
              <a:rPr lang="en-US" sz="1800" dirty="0"/>
              <a:t>Hilgert, M. A., Hogarth, J. M., &amp; Beverly, S. G. (2003). Household financial management: The connection between knowledge and behavior. </a:t>
            </a:r>
            <a:r>
              <a:rPr lang="en-US" sz="1800" i="1" dirty="0"/>
              <a:t>Federal Reserve Bulletin, 89</a:t>
            </a:r>
            <a:r>
              <a:rPr lang="en-US" sz="1800" dirty="0"/>
              <a:t>, 309-322. </a:t>
            </a:r>
          </a:p>
          <a:p>
            <a:r>
              <a:rPr lang="en-US" sz="1800" dirty="0"/>
              <a:t>Sherraden, M., Laux, S., &amp; Kaufman, C. (2007). Financial education for social workers. </a:t>
            </a:r>
            <a:r>
              <a:rPr lang="en-US" sz="1800" i="1" dirty="0"/>
              <a:t>Journal of Community Practice, 15</a:t>
            </a:r>
            <a:r>
              <a:rPr lang="en-US" sz="1800" dirty="0"/>
              <a:t>(3), 9-36.</a:t>
            </a:r>
          </a:p>
          <a:p>
            <a:r>
              <a:rPr lang="en-US" sz="1800" dirty="0"/>
              <a:t>Prawitz, A. D., Garman, E. T., Sorhaindo, B., O’Neill, B., Kim, J., &amp; Drentea, P. (2006). The InCharge Financial Distress/Financial Well-Being Scale: Development, administration, and score interpretation. </a:t>
            </a:r>
            <a:r>
              <a:rPr lang="en-US" sz="1800" i="1" dirty="0"/>
              <a:t>Financial Counseling and Planning, 17</a:t>
            </a:r>
            <a:r>
              <a:rPr lang="en-US" sz="1800" dirty="0"/>
              <a:t>(1), 34-50.</a:t>
            </a:r>
          </a:p>
        </p:txBody>
      </p:sp>
    </p:spTree>
    <p:extLst>
      <p:ext uri="{BB962C8B-B14F-4D97-AF65-F5344CB8AC3E}">
        <p14:creationId xmlns:p14="http://schemas.microsoft.com/office/powerpoint/2010/main" val="2136353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04800"/>
            <a:ext cx="8107680" cy="1051560"/>
          </a:xfrm>
        </p:spPr>
        <p:txBody>
          <a:bodyPr/>
          <a:lstStyle/>
          <a:p>
            <a:r>
              <a:rPr lang="en-US" dirty="0" smtClean="0">
                <a:solidFill>
                  <a:srgbClr val="00B050"/>
                </a:solidFill>
              </a:rPr>
              <a:t>Maryland CASH Campaign</a:t>
            </a:r>
            <a:endParaRPr lang="en-US" dirty="0">
              <a:solidFill>
                <a:srgbClr val="00B050"/>
              </a:solidFill>
            </a:endParaRPr>
          </a:p>
        </p:txBody>
      </p:sp>
      <p:sp>
        <p:nvSpPr>
          <p:cNvPr id="3" name="Content Placeholder 2"/>
          <p:cNvSpPr>
            <a:spLocks noGrp="1"/>
          </p:cNvSpPr>
          <p:nvPr>
            <p:ph idx="1"/>
          </p:nvPr>
        </p:nvSpPr>
        <p:spPr>
          <a:xfrm>
            <a:off x="502920" y="1600200"/>
            <a:ext cx="8183880" cy="4498848"/>
          </a:xfrm>
        </p:spPr>
        <p:txBody>
          <a:bodyPr>
            <a:normAutofit/>
          </a:bodyPr>
          <a:lstStyle/>
          <a:p>
            <a:r>
              <a:rPr lang="en-US" dirty="0"/>
              <a:t>CASH stands for </a:t>
            </a:r>
            <a:r>
              <a:rPr lang="en-US" i="1" dirty="0"/>
              <a:t>Creating Assets, Savings and Hope</a:t>
            </a:r>
            <a:r>
              <a:rPr lang="en-US" dirty="0"/>
              <a:t>.</a:t>
            </a:r>
          </a:p>
          <a:p>
            <a:r>
              <a:rPr lang="en-US" dirty="0" smtClean="0"/>
              <a:t>Statewide </a:t>
            </a:r>
            <a:r>
              <a:rPr lang="en-US" dirty="0"/>
              <a:t>network dedicated to improving the financial security of working families.</a:t>
            </a:r>
          </a:p>
          <a:p>
            <a:pPr lvl="1"/>
            <a:r>
              <a:rPr lang="en-US" dirty="0"/>
              <a:t>Capacity Building and </a:t>
            </a:r>
            <a:r>
              <a:rPr lang="en-US" dirty="0" smtClean="0"/>
              <a:t>Training</a:t>
            </a:r>
          </a:p>
          <a:p>
            <a:pPr lvl="1"/>
            <a:r>
              <a:rPr lang="en-US" dirty="0" smtClean="0">
                <a:hlinkClick r:id="rId3"/>
              </a:rPr>
              <a:t>Financial education (Maryland </a:t>
            </a:r>
            <a:r>
              <a:rPr lang="en-US" dirty="0">
                <a:hlinkClick r:id="rId3"/>
              </a:rPr>
              <a:t>CASH </a:t>
            </a:r>
            <a:r>
              <a:rPr lang="en-US" dirty="0" smtClean="0">
                <a:hlinkClick r:id="rId3"/>
              </a:rPr>
              <a:t>Academy) </a:t>
            </a:r>
            <a:endParaRPr lang="en-US" dirty="0" smtClean="0"/>
          </a:p>
          <a:p>
            <a:pPr lvl="1"/>
            <a:r>
              <a:rPr lang="en-US" dirty="0" smtClean="0"/>
              <a:t>Research </a:t>
            </a:r>
            <a:r>
              <a:rPr lang="en-US" dirty="0"/>
              <a:t>and </a:t>
            </a:r>
            <a:r>
              <a:rPr lang="en-US" dirty="0" smtClean="0"/>
              <a:t>Advocacy</a:t>
            </a:r>
          </a:p>
          <a:p>
            <a:r>
              <a:rPr lang="en-US" dirty="0"/>
              <a:t>More information: </a:t>
            </a:r>
            <a:r>
              <a:rPr lang="en-US" dirty="0">
                <a:hlinkClick r:id="rId4"/>
              </a:rPr>
              <a:t>www.mdcash.org</a:t>
            </a:r>
            <a:endParaRPr lang="en-US" dirty="0"/>
          </a:p>
          <a:p>
            <a:pPr lvl="1"/>
            <a:endParaRPr lang="en-US" dirty="0" smtClean="0"/>
          </a:p>
          <a:p>
            <a:pPr lvl="1"/>
            <a:endParaRPr lang="en-US" dirty="0"/>
          </a:p>
          <a:p>
            <a:pPr marL="0" indent="0">
              <a:buNone/>
            </a:pPr>
            <a:endParaRPr lang="en-US" dirty="0"/>
          </a:p>
        </p:txBody>
      </p:sp>
      <p:sp>
        <p:nvSpPr>
          <p:cNvPr id="4" name="TextBox 3"/>
          <p:cNvSpPr txBox="1"/>
          <p:nvPr/>
        </p:nvSpPr>
        <p:spPr>
          <a:xfrm>
            <a:off x="6005945" y="6015756"/>
            <a:ext cx="3352800" cy="307777"/>
          </a:xfrm>
          <a:prstGeom prst="rect">
            <a:avLst/>
          </a:prstGeom>
          <a:noFill/>
        </p:spPr>
        <p:txBody>
          <a:bodyPr wrap="square" rtlCol="0">
            <a:spAutoFit/>
          </a:bodyPr>
          <a:lstStyle/>
          <a:p>
            <a:r>
              <a:rPr lang="en-US" sz="1400" i="1" dirty="0" smtClean="0"/>
              <a:t>…Asset Building Continuum</a:t>
            </a:r>
            <a:endParaRPr lang="en-US" sz="1400" i="1" dirty="0"/>
          </a:p>
        </p:txBody>
      </p:sp>
    </p:spTree>
    <p:extLst>
      <p:ext uri="{BB962C8B-B14F-4D97-AF65-F5344CB8AC3E}">
        <p14:creationId xmlns:p14="http://schemas.microsoft.com/office/powerpoint/2010/main" val="290686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idx="4294967295"/>
          </p:nvPr>
        </p:nvSpPr>
        <p:spPr bwMode="auto">
          <a:xfrm>
            <a:off x="489527" y="3048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pPr algn="ctr" eaLnBrk="1" hangingPunct="1"/>
            <a:r>
              <a:rPr lang="en-US" sz="2900" cap="none" dirty="0" smtClean="0">
                <a:solidFill>
                  <a:srgbClr val="0000FF"/>
                </a:solidFill>
              </a:rPr>
              <a:t>Asset Building Continuum</a:t>
            </a:r>
          </a:p>
        </p:txBody>
      </p:sp>
      <p:grpSp>
        <p:nvGrpSpPr>
          <p:cNvPr id="10243" name="Group 68"/>
          <p:cNvGrpSpPr>
            <a:grpSpLocks/>
          </p:cNvGrpSpPr>
          <p:nvPr/>
        </p:nvGrpSpPr>
        <p:grpSpPr bwMode="auto">
          <a:xfrm>
            <a:off x="533400" y="1752600"/>
            <a:ext cx="258763" cy="3962400"/>
            <a:chOff x="367777" y="2209800"/>
            <a:chExt cx="259445" cy="3962400"/>
          </a:xfrm>
          <a:solidFill>
            <a:schemeClr val="accent3">
              <a:lumMod val="20000"/>
              <a:lumOff val="80000"/>
            </a:schemeClr>
          </a:solidFill>
        </p:grpSpPr>
        <p:grpSp>
          <p:nvGrpSpPr>
            <p:cNvPr id="10295" name="Group 64"/>
            <p:cNvGrpSpPr>
              <a:grpSpLocks/>
            </p:cNvGrpSpPr>
            <p:nvPr/>
          </p:nvGrpSpPr>
          <p:grpSpPr bwMode="auto">
            <a:xfrm>
              <a:off x="376593" y="2209800"/>
              <a:ext cx="250629" cy="1219200"/>
              <a:chOff x="376593" y="2209800"/>
              <a:chExt cx="250629" cy="1219200"/>
            </a:xfrm>
            <a:grpFill/>
          </p:grpSpPr>
          <p:sp>
            <p:nvSpPr>
              <p:cNvPr id="18" name="Rectangle 17"/>
              <p:cNvSpPr/>
              <p:nvPr/>
            </p:nvSpPr>
            <p:spPr>
              <a:xfrm>
                <a:off x="399611" y="2209800"/>
                <a:ext cx="227611" cy="1219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b="1" dirty="0"/>
              </a:p>
            </p:txBody>
          </p:sp>
          <p:sp>
            <p:nvSpPr>
              <p:cNvPr id="19" name="TextBox 18"/>
              <p:cNvSpPr txBox="1"/>
              <p:nvPr/>
            </p:nvSpPr>
            <p:spPr>
              <a:xfrm rot="16200000">
                <a:off x="-109817" y="2696210"/>
                <a:ext cx="1219199" cy="24638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1000" b="1" dirty="0"/>
                  <a:t>Programs</a:t>
                </a:r>
              </a:p>
            </p:txBody>
          </p:sp>
        </p:grpSp>
        <p:grpSp>
          <p:nvGrpSpPr>
            <p:cNvPr id="10296" name="Group 65"/>
            <p:cNvGrpSpPr>
              <a:grpSpLocks/>
            </p:cNvGrpSpPr>
            <p:nvPr/>
          </p:nvGrpSpPr>
          <p:grpSpPr bwMode="auto">
            <a:xfrm>
              <a:off x="367777" y="3581400"/>
              <a:ext cx="259445" cy="1219200"/>
              <a:chOff x="367777" y="3581400"/>
              <a:chExt cx="259445" cy="1219200"/>
            </a:xfrm>
            <a:grpFill/>
          </p:grpSpPr>
          <p:sp>
            <p:nvSpPr>
              <p:cNvPr id="22" name="Rectangle 21"/>
              <p:cNvSpPr/>
              <p:nvPr/>
            </p:nvSpPr>
            <p:spPr>
              <a:xfrm>
                <a:off x="398019" y="3581400"/>
                <a:ext cx="229203" cy="1219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b="1" dirty="0"/>
              </a:p>
            </p:txBody>
          </p:sp>
          <p:sp>
            <p:nvSpPr>
              <p:cNvPr id="23" name="TextBox 22"/>
              <p:cNvSpPr txBox="1"/>
              <p:nvPr/>
            </p:nvSpPr>
            <p:spPr>
              <a:xfrm rot="16200000">
                <a:off x="-118633" y="4067810"/>
                <a:ext cx="1219200" cy="24638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1000" b="1" dirty="0"/>
                  <a:t>Products</a:t>
                </a:r>
              </a:p>
            </p:txBody>
          </p:sp>
        </p:grpSp>
        <p:grpSp>
          <p:nvGrpSpPr>
            <p:cNvPr id="10297" name="Group 66"/>
            <p:cNvGrpSpPr>
              <a:grpSpLocks/>
            </p:cNvGrpSpPr>
            <p:nvPr/>
          </p:nvGrpSpPr>
          <p:grpSpPr bwMode="auto">
            <a:xfrm>
              <a:off x="372186" y="4952998"/>
              <a:ext cx="255036" cy="1219202"/>
              <a:chOff x="372186" y="4952998"/>
              <a:chExt cx="255036" cy="1219202"/>
            </a:xfrm>
            <a:grpFill/>
          </p:grpSpPr>
          <p:sp>
            <p:nvSpPr>
              <p:cNvPr id="25" name="Rectangle 24"/>
              <p:cNvSpPr/>
              <p:nvPr/>
            </p:nvSpPr>
            <p:spPr>
              <a:xfrm>
                <a:off x="398020" y="4953000"/>
                <a:ext cx="229202" cy="1219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b="1" dirty="0"/>
              </a:p>
            </p:txBody>
          </p:sp>
          <p:sp>
            <p:nvSpPr>
              <p:cNvPr id="26" name="TextBox 25"/>
              <p:cNvSpPr txBox="1"/>
              <p:nvPr/>
            </p:nvSpPr>
            <p:spPr>
              <a:xfrm rot="16200000">
                <a:off x="-114224" y="5439408"/>
                <a:ext cx="1219199" cy="24638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US" sz="1000" b="1" dirty="0"/>
                  <a:t>Policies</a:t>
                </a:r>
              </a:p>
            </p:txBody>
          </p:sp>
        </p:grpSp>
      </p:grpSp>
      <p:grpSp>
        <p:nvGrpSpPr>
          <p:cNvPr id="10244" name="Group 70"/>
          <p:cNvGrpSpPr>
            <a:grpSpLocks/>
          </p:cNvGrpSpPr>
          <p:nvPr/>
        </p:nvGrpSpPr>
        <p:grpSpPr bwMode="auto">
          <a:xfrm>
            <a:off x="533400" y="5943600"/>
            <a:ext cx="8153400" cy="533400"/>
            <a:chOff x="533400" y="6172200"/>
            <a:chExt cx="8153400" cy="533400"/>
          </a:xfrm>
        </p:grpSpPr>
        <p:sp>
          <p:nvSpPr>
            <p:cNvPr id="5" name="Right Arrow 4"/>
            <p:cNvSpPr/>
            <p:nvPr/>
          </p:nvSpPr>
          <p:spPr>
            <a:xfrm>
              <a:off x="533400" y="6172200"/>
              <a:ext cx="8153400" cy="5334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10294" name="TextBox 26"/>
            <p:cNvSpPr txBox="1">
              <a:spLocks noChangeArrowheads="1"/>
            </p:cNvSpPr>
            <p:nvPr/>
          </p:nvSpPr>
          <p:spPr bwMode="auto">
            <a:xfrm>
              <a:off x="685800" y="6324600"/>
              <a:ext cx="7772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dirty="0">
                  <a:latin typeface="Calibri" pitchFamily="34" charset="0"/>
                </a:rPr>
                <a:t>Initial employment		Continuous employment		Career development and mobility </a:t>
              </a:r>
            </a:p>
          </p:txBody>
        </p:sp>
      </p:grpSp>
      <p:grpSp>
        <p:nvGrpSpPr>
          <p:cNvPr id="10245" name="Group 69"/>
          <p:cNvGrpSpPr>
            <a:grpSpLocks/>
          </p:cNvGrpSpPr>
          <p:nvPr/>
        </p:nvGrpSpPr>
        <p:grpSpPr bwMode="auto">
          <a:xfrm>
            <a:off x="838199" y="1905000"/>
            <a:ext cx="8001001" cy="4070350"/>
            <a:chOff x="1142999" y="2286000"/>
            <a:chExt cx="8001001" cy="4070866"/>
          </a:xfrm>
        </p:grpSpPr>
        <p:sp>
          <p:nvSpPr>
            <p:cNvPr id="10279" name="TextBox 27"/>
            <p:cNvSpPr txBox="1">
              <a:spLocks noChangeArrowheads="1"/>
            </p:cNvSpPr>
            <p:nvPr/>
          </p:nvSpPr>
          <p:spPr bwMode="auto">
            <a:xfrm>
              <a:off x="1143000" y="2286000"/>
              <a:ext cx="1752600" cy="138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Financial education</a:t>
              </a:r>
            </a:p>
            <a:p>
              <a:pPr eaLnBrk="1" hangingPunct="1">
                <a:buFont typeface="Arial" charset="0"/>
                <a:buChar char="•"/>
              </a:pPr>
              <a:r>
                <a:rPr lang="en-US" sz="1200" dirty="0">
                  <a:latin typeface="Calibri" pitchFamily="34" charset="0"/>
                </a:rPr>
                <a:t> Benefits screening</a:t>
              </a:r>
            </a:p>
            <a:p>
              <a:pPr eaLnBrk="1" hangingPunct="1">
                <a:buFont typeface="Arial" charset="0"/>
                <a:buChar char="•"/>
              </a:pPr>
              <a:r>
                <a:rPr lang="en-US" sz="1200" dirty="0">
                  <a:latin typeface="Calibri" pitchFamily="34" charset="0"/>
                </a:rPr>
                <a:t> Case management &amp; referrals</a:t>
              </a:r>
            </a:p>
            <a:p>
              <a:pPr eaLnBrk="1" hangingPunct="1">
                <a:buFont typeface="Arial" charset="0"/>
                <a:buChar char="•"/>
              </a:pPr>
              <a:r>
                <a:rPr lang="en-US" sz="1200" dirty="0">
                  <a:latin typeface="Calibri" pitchFamily="34" charset="0"/>
                </a:rPr>
                <a:t> Counseling </a:t>
              </a:r>
            </a:p>
            <a:p>
              <a:pPr eaLnBrk="1" hangingPunct="1">
                <a:buFont typeface="Arial" charset="0"/>
                <a:buChar char="•"/>
              </a:pPr>
              <a:r>
                <a:rPr lang="en-US" sz="1200" dirty="0">
                  <a:latin typeface="Calibri" pitchFamily="34" charset="0"/>
                </a:rPr>
                <a:t> Income supports</a:t>
              </a:r>
            </a:p>
            <a:p>
              <a:pPr eaLnBrk="1" hangingPunct="1">
                <a:buFont typeface="Arial" charset="0"/>
                <a:buChar char="•"/>
              </a:pPr>
              <a:endParaRPr lang="en-US" sz="1200" dirty="0">
                <a:latin typeface="Calibri" pitchFamily="34" charset="0"/>
              </a:endParaRPr>
            </a:p>
          </p:txBody>
        </p:sp>
        <p:sp>
          <p:nvSpPr>
            <p:cNvPr id="10280" name="TextBox 30"/>
            <p:cNvSpPr txBox="1">
              <a:spLocks noChangeArrowheads="1"/>
            </p:cNvSpPr>
            <p:nvPr/>
          </p:nvSpPr>
          <p:spPr bwMode="auto">
            <a:xfrm>
              <a:off x="1142999" y="3581400"/>
              <a:ext cx="1853153" cy="12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smtClean="0">
                  <a:latin typeface="Calibri" pitchFamily="34" charset="0"/>
                </a:rPr>
                <a:t> Utility </a:t>
              </a:r>
              <a:r>
                <a:rPr lang="en-US" sz="1200" dirty="0">
                  <a:latin typeface="Calibri" pitchFamily="34" charset="0"/>
                </a:rPr>
                <a:t>discounts</a:t>
              </a:r>
            </a:p>
            <a:p>
              <a:pPr eaLnBrk="1" hangingPunct="1">
                <a:buFont typeface="Arial" charset="0"/>
                <a:buChar char="•"/>
              </a:pPr>
              <a:r>
                <a:rPr lang="en-US" sz="1200" dirty="0">
                  <a:latin typeface="Calibri" pitchFamily="34" charset="0"/>
                </a:rPr>
                <a:t> No fee/low fee checking/savings</a:t>
              </a:r>
            </a:p>
            <a:p>
              <a:pPr eaLnBrk="1" hangingPunct="1">
                <a:buFont typeface="Arial" charset="0"/>
                <a:buChar char="•"/>
              </a:pPr>
              <a:r>
                <a:rPr lang="en-US" sz="1200" dirty="0" smtClean="0">
                  <a:latin typeface="Calibri" pitchFamily="34" charset="0"/>
                </a:rPr>
                <a:t> Second </a:t>
              </a:r>
              <a:r>
                <a:rPr lang="en-US" sz="1200" dirty="0">
                  <a:latin typeface="Calibri" pitchFamily="34" charset="0"/>
                </a:rPr>
                <a:t>chance checking</a:t>
              </a:r>
            </a:p>
            <a:p>
              <a:pPr eaLnBrk="1" hangingPunct="1">
                <a:buFont typeface="Arial" charset="0"/>
                <a:buChar char="•"/>
              </a:pPr>
              <a:r>
                <a:rPr lang="en-US" sz="1200" dirty="0" smtClean="0">
                  <a:latin typeface="Calibri" pitchFamily="34" charset="0"/>
                </a:rPr>
                <a:t> State </a:t>
              </a:r>
              <a:r>
                <a:rPr lang="en-US" sz="1200" dirty="0">
                  <a:latin typeface="Calibri" pitchFamily="34" charset="0"/>
                </a:rPr>
                <a:t>ID or driver’s license</a:t>
              </a:r>
            </a:p>
          </p:txBody>
        </p:sp>
        <p:sp>
          <p:nvSpPr>
            <p:cNvPr id="10281" name="TextBox 31"/>
            <p:cNvSpPr txBox="1">
              <a:spLocks noChangeArrowheads="1"/>
            </p:cNvSpPr>
            <p:nvPr/>
          </p:nvSpPr>
          <p:spPr bwMode="auto">
            <a:xfrm>
              <a:off x="1143000" y="4953000"/>
              <a:ext cx="1828800" cy="10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000" dirty="0">
                  <a:latin typeface="Calibri" pitchFamily="34" charset="0"/>
                </a:rPr>
                <a:t> </a:t>
              </a:r>
              <a:r>
                <a:rPr lang="en-US" sz="1200" dirty="0">
                  <a:latin typeface="Calibri" pitchFamily="34" charset="0"/>
                </a:rPr>
                <a:t>Expansion of income limits (benefit cliffs)</a:t>
              </a:r>
            </a:p>
            <a:p>
              <a:pPr eaLnBrk="1" hangingPunct="1">
                <a:buFont typeface="Arial" charset="0"/>
                <a:buChar char="•"/>
              </a:pPr>
              <a:r>
                <a:rPr lang="en-US" sz="1200" dirty="0">
                  <a:latin typeface="Calibri" pitchFamily="34" charset="0"/>
                </a:rPr>
                <a:t> Expansion of asset limits</a:t>
              </a:r>
            </a:p>
            <a:p>
              <a:pPr eaLnBrk="1" hangingPunct="1">
                <a:buFont typeface="Arial" charset="0"/>
                <a:buChar char="•"/>
              </a:pPr>
              <a:r>
                <a:rPr lang="en-US" sz="1200" dirty="0">
                  <a:latin typeface="Calibri" pitchFamily="34" charset="0"/>
                </a:rPr>
                <a:t> Improve Check cashing regulations</a:t>
              </a:r>
            </a:p>
          </p:txBody>
        </p:sp>
        <p:sp>
          <p:nvSpPr>
            <p:cNvPr id="10282" name="TextBox 32"/>
            <p:cNvSpPr txBox="1">
              <a:spLocks noChangeArrowheads="1"/>
            </p:cNvSpPr>
            <p:nvPr/>
          </p:nvSpPr>
          <p:spPr bwMode="auto">
            <a:xfrm>
              <a:off x="3200400" y="2286000"/>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Financial education</a:t>
              </a:r>
            </a:p>
            <a:p>
              <a:pPr eaLnBrk="1" hangingPunct="1">
                <a:buFont typeface="Arial" charset="0"/>
                <a:buChar char="•"/>
              </a:pPr>
              <a:r>
                <a:rPr lang="en-US" sz="1200" dirty="0">
                  <a:latin typeface="Calibri" pitchFamily="34" charset="0"/>
                </a:rPr>
                <a:t> Financial coaching &amp; credit counseling</a:t>
              </a:r>
            </a:p>
            <a:p>
              <a:pPr eaLnBrk="1" hangingPunct="1">
                <a:buFont typeface="Arial" charset="0"/>
                <a:buChar char="•"/>
              </a:pPr>
              <a:r>
                <a:rPr lang="en-US" sz="1200" dirty="0">
                  <a:latin typeface="Calibri" pitchFamily="34" charset="0"/>
                </a:rPr>
                <a:t> Free tax prep (VITA)</a:t>
              </a:r>
            </a:p>
            <a:p>
              <a:pPr eaLnBrk="1" hangingPunct="1">
                <a:buFont typeface="Arial" charset="0"/>
                <a:buChar char="•"/>
              </a:pPr>
              <a:r>
                <a:rPr lang="en-US" sz="1200" dirty="0">
                  <a:latin typeface="Calibri" pitchFamily="34" charset="0"/>
                </a:rPr>
                <a:t> Pro bono legal counsel</a:t>
              </a:r>
            </a:p>
            <a:p>
              <a:pPr eaLnBrk="1" hangingPunct="1">
                <a:buFont typeface="Arial" charset="0"/>
                <a:buChar char="•"/>
              </a:pPr>
              <a:r>
                <a:rPr lang="en-US" sz="1200" dirty="0">
                  <a:latin typeface="Calibri" pitchFamily="34" charset="0"/>
                </a:rPr>
                <a:t> Family Self-Sufficiency</a:t>
              </a:r>
            </a:p>
          </p:txBody>
        </p:sp>
        <p:sp>
          <p:nvSpPr>
            <p:cNvPr id="10283" name="TextBox 33"/>
            <p:cNvSpPr txBox="1">
              <a:spLocks noChangeArrowheads="1"/>
            </p:cNvSpPr>
            <p:nvPr/>
          </p:nvSpPr>
          <p:spPr bwMode="auto">
            <a:xfrm>
              <a:off x="3200400" y="3581400"/>
              <a:ext cx="1752600" cy="15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Subsidized health insurance</a:t>
              </a:r>
            </a:p>
            <a:p>
              <a:pPr eaLnBrk="1" hangingPunct="1">
                <a:buFont typeface="Arial" charset="0"/>
                <a:buChar char="•"/>
              </a:pPr>
              <a:r>
                <a:rPr lang="en-US" sz="1200" dirty="0">
                  <a:latin typeface="Calibri" pitchFamily="34" charset="0"/>
                </a:rPr>
                <a:t> Discount prescriptions</a:t>
              </a:r>
            </a:p>
            <a:p>
              <a:pPr eaLnBrk="1" hangingPunct="1">
                <a:buFont typeface="Arial" charset="0"/>
                <a:buChar char="•"/>
              </a:pPr>
              <a:r>
                <a:rPr lang="en-US" sz="1200" dirty="0">
                  <a:latin typeface="Calibri" pitchFamily="34" charset="0"/>
                </a:rPr>
                <a:t> Credit builder loans</a:t>
              </a:r>
            </a:p>
            <a:p>
              <a:pPr eaLnBrk="1" hangingPunct="1">
                <a:buFont typeface="Arial" charset="0"/>
                <a:buChar char="•"/>
              </a:pPr>
              <a:r>
                <a:rPr lang="en-US" sz="1200" dirty="0">
                  <a:latin typeface="Calibri" pitchFamily="34" charset="0"/>
                </a:rPr>
                <a:t> Debt consolidation</a:t>
              </a:r>
            </a:p>
            <a:p>
              <a:pPr eaLnBrk="1" hangingPunct="1">
                <a:buFont typeface="Arial" charset="0"/>
                <a:buChar char="•"/>
              </a:pPr>
              <a:r>
                <a:rPr lang="en-US" sz="1200" dirty="0">
                  <a:latin typeface="Calibri" pitchFamily="34" charset="0"/>
                </a:rPr>
                <a:t> Loan refinance/Short-term loans</a:t>
              </a:r>
            </a:p>
            <a:p>
              <a:pPr eaLnBrk="1" hangingPunct="1">
                <a:buFont typeface="Arial" charset="0"/>
                <a:buChar char="•"/>
              </a:pPr>
              <a:endParaRPr lang="en-US" sz="1200" dirty="0">
                <a:latin typeface="Calibri" pitchFamily="34" charset="0"/>
              </a:endParaRPr>
            </a:p>
          </p:txBody>
        </p:sp>
        <p:sp>
          <p:nvSpPr>
            <p:cNvPr id="10284" name="TextBox 36"/>
            <p:cNvSpPr txBox="1">
              <a:spLocks noChangeArrowheads="1"/>
            </p:cNvSpPr>
            <p:nvPr/>
          </p:nvSpPr>
          <p:spPr bwMode="auto">
            <a:xfrm>
              <a:off x="3200400" y="4953000"/>
              <a:ext cx="1752600" cy="10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000" dirty="0">
                  <a:latin typeface="Calibri" pitchFamily="34" charset="0"/>
                </a:rPr>
                <a:t> </a:t>
              </a:r>
              <a:r>
                <a:rPr lang="en-US" sz="1200" dirty="0">
                  <a:latin typeface="Calibri" pitchFamily="34" charset="0"/>
                </a:rPr>
                <a:t>Debt management and settlement protections</a:t>
              </a:r>
            </a:p>
            <a:p>
              <a:pPr eaLnBrk="1" hangingPunct="1">
                <a:buFont typeface="Arial" charset="0"/>
                <a:buChar char="•"/>
              </a:pPr>
              <a:r>
                <a:rPr lang="en-US" sz="1200" dirty="0">
                  <a:latin typeface="Calibri" pitchFamily="34" charset="0"/>
                </a:rPr>
                <a:t> Refund anticipation loan/payday loan reform</a:t>
              </a:r>
            </a:p>
            <a:p>
              <a:pPr eaLnBrk="1" hangingPunct="1">
                <a:buFont typeface="Arial" charset="0"/>
                <a:buChar char="•"/>
              </a:pPr>
              <a:r>
                <a:rPr lang="en-US" sz="1200" dirty="0">
                  <a:latin typeface="Calibri" pitchFamily="34" charset="0"/>
                </a:rPr>
                <a:t> Rent to own disclosures</a:t>
              </a:r>
            </a:p>
          </p:txBody>
        </p:sp>
        <p:sp>
          <p:nvSpPr>
            <p:cNvPr id="10285" name="TextBox 37"/>
            <p:cNvSpPr txBox="1">
              <a:spLocks noChangeArrowheads="1"/>
            </p:cNvSpPr>
            <p:nvPr/>
          </p:nvSpPr>
          <p:spPr bwMode="auto">
            <a:xfrm>
              <a:off x="5181600" y="2286000"/>
              <a:ext cx="1752600" cy="12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Financial education &amp; coaching </a:t>
              </a:r>
            </a:p>
            <a:p>
              <a:pPr eaLnBrk="1" hangingPunct="1">
                <a:buFont typeface="Arial" charset="0"/>
                <a:buChar char="•"/>
              </a:pPr>
              <a:r>
                <a:rPr lang="en-US" sz="1200" dirty="0" smtClean="0">
                  <a:latin typeface="Calibri" pitchFamily="34" charset="0"/>
                </a:rPr>
                <a:t> Car </a:t>
              </a:r>
              <a:r>
                <a:rPr lang="en-US" sz="1200" dirty="0">
                  <a:latin typeface="Calibri" pitchFamily="34" charset="0"/>
                </a:rPr>
                <a:t>ownership</a:t>
              </a:r>
            </a:p>
            <a:p>
              <a:pPr eaLnBrk="1" hangingPunct="1">
                <a:buFont typeface="Arial" charset="0"/>
                <a:buChar char="•"/>
              </a:pPr>
              <a:r>
                <a:rPr lang="en-US" sz="1200" dirty="0">
                  <a:latin typeface="Calibri" pitchFamily="34" charset="0"/>
                </a:rPr>
                <a:t> IDAs  (computers, </a:t>
              </a:r>
              <a:r>
                <a:rPr lang="en-US" sz="1200" dirty="0" smtClean="0">
                  <a:latin typeface="Calibri" pitchFamily="34" charset="0"/>
                </a:rPr>
                <a:t>security deposit)</a:t>
              </a:r>
              <a:endParaRPr lang="en-US" sz="1200" dirty="0">
                <a:latin typeface="Calibri" pitchFamily="34" charset="0"/>
              </a:endParaRPr>
            </a:p>
            <a:p>
              <a:pPr eaLnBrk="1" hangingPunct="1">
                <a:buFont typeface="Arial" charset="0"/>
                <a:buChar char="•"/>
              </a:pPr>
              <a:r>
                <a:rPr lang="en-US" sz="1200" dirty="0">
                  <a:latin typeface="Calibri" pitchFamily="34" charset="0"/>
                </a:rPr>
                <a:t> Entrepreneurship</a:t>
              </a:r>
            </a:p>
          </p:txBody>
        </p:sp>
        <p:sp>
          <p:nvSpPr>
            <p:cNvPr id="10286" name="TextBox 38"/>
            <p:cNvSpPr txBox="1">
              <a:spLocks noChangeArrowheads="1"/>
            </p:cNvSpPr>
            <p:nvPr/>
          </p:nvSpPr>
          <p:spPr bwMode="auto">
            <a:xfrm>
              <a:off x="5181600" y="3581400"/>
              <a:ext cx="1981200" cy="15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Matched Savings Accounts</a:t>
              </a:r>
            </a:p>
            <a:p>
              <a:pPr eaLnBrk="1" hangingPunct="1">
                <a:buFont typeface="Arial" charset="0"/>
                <a:buChar char="•"/>
              </a:pPr>
              <a:r>
                <a:rPr lang="en-US" sz="1200" dirty="0">
                  <a:latin typeface="Calibri" pitchFamily="34" charset="0"/>
                </a:rPr>
                <a:t> Auto build CDs</a:t>
              </a:r>
            </a:p>
            <a:p>
              <a:pPr eaLnBrk="1" hangingPunct="1">
                <a:buFont typeface="Arial" charset="0"/>
                <a:buChar char="•"/>
              </a:pPr>
              <a:r>
                <a:rPr lang="en-US" sz="1200" dirty="0" smtClean="0">
                  <a:latin typeface="Calibri" pitchFamily="34" charset="0"/>
                </a:rPr>
                <a:t> Ways </a:t>
              </a:r>
              <a:r>
                <a:rPr lang="en-US" sz="1200" dirty="0">
                  <a:latin typeface="Calibri" pitchFamily="34" charset="0"/>
                </a:rPr>
                <a:t>to Work vouchers</a:t>
              </a:r>
            </a:p>
            <a:p>
              <a:pPr eaLnBrk="1" hangingPunct="1">
                <a:buFont typeface="Arial" charset="0"/>
                <a:buChar char="•"/>
              </a:pPr>
              <a:r>
                <a:rPr lang="en-US" sz="1200" dirty="0">
                  <a:latin typeface="Calibri" pitchFamily="34" charset="0"/>
                </a:rPr>
                <a:t> Affordable car loans</a:t>
              </a:r>
            </a:p>
            <a:p>
              <a:pPr eaLnBrk="1" hangingPunct="1">
                <a:buFont typeface="Arial" charset="0"/>
                <a:buChar char="•"/>
              </a:pPr>
              <a:r>
                <a:rPr lang="en-US" sz="1200" dirty="0">
                  <a:latin typeface="Calibri" pitchFamily="34" charset="0"/>
                </a:rPr>
                <a:t> Financial aid for higher ed.</a:t>
              </a:r>
            </a:p>
            <a:p>
              <a:pPr eaLnBrk="1" hangingPunct="1">
                <a:buFont typeface="Arial" charset="0"/>
                <a:buChar char="•"/>
              </a:pPr>
              <a:r>
                <a:rPr lang="en-US" sz="1200" dirty="0">
                  <a:latin typeface="Calibri" pitchFamily="34" charset="0"/>
                </a:rPr>
                <a:t> Insurance – car, rental, property, life</a:t>
              </a:r>
            </a:p>
            <a:p>
              <a:pPr eaLnBrk="1" hangingPunct="1">
                <a:buFont typeface="Arial" charset="0"/>
                <a:buChar char="•"/>
              </a:pPr>
              <a:endParaRPr lang="en-US" sz="1200" dirty="0">
                <a:latin typeface="Calibri" pitchFamily="34" charset="0"/>
              </a:endParaRPr>
            </a:p>
          </p:txBody>
        </p:sp>
        <p:sp>
          <p:nvSpPr>
            <p:cNvPr id="10287" name="TextBox 39"/>
            <p:cNvSpPr txBox="1">
              <a:spLocks noChangeArrowheads="1"/>
            </p:cNvSpPr>
            <p:nvPr/>
          </p:nvSpPr>
          <p:spPr bwMode="auto">
            <a:xfrm>
              <a:off x="5181600" y="4971871"/>
              <a:ext cx="1905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Auto insurance pricing</a:t>
              </a:r>
            </a:p>
            <a:p>
              <a:pPr eaLnBrk="1" hangingPunct="1">
                <a:buFont typeface="Arial" charset="0"/>
                <a:buChar char="•"/>
              </a:pPr>
              <a:r>
                <a:rPr lang="en-US" sz="1200" dirty="0">
                  <a:latin typeface="Calibri" pitchFamily="34" charset="0"/>
                </a:rPr>
                <a:t> Matched account funding</a:t>
              </a:r>
            </a:p>
            <a:p>
              <a:pPr eaLnBrk="1" hangingPunct="1">
                <a:buFont typeface="Arial" charset="0"/>
                <a:buChar char="•"/>
              </a:pPr>
              <a:r>
                <a:rPr lang="en-US" sz="1200" dirty="0">
                  <a:latin typeface="Calibri" pitchFamily="34" charset="0"/>
                </a:rPr>
                <a:t> Funding for microenterprise programs</a:t>
              </a:r>
            </a:p>
            <a:p>
              <a:pPr eaLnBrk="1" hangingPunct="1">
                <a:buFont typeface="Arial" charset="0"/>
                <a:buChar char="•"/>
              </a:pPr>
              <a:r>
                <a:rPr lang="en-US" sz="1200" dirty="0">
                  <a:latin typeface="Calibri" pitchFamily="34" charset="0"/>
                </a:rPr>
                <a:t> Product quality protection</a:t>
              </a:r>
            </a:p>
            <a:p>
              <a:pPr eaLnBrk="1" hangingPunct="1">
                <a:buFont typeface="Arial" charset="0"/>
                <a:buChar char="•"/>
              </a:pPr>
              <a:r>
                <a:rPr lang="en-US" sz="1200" dirty="0">
                  <a:latin typeface="Calibri" pitchFamily="34" charset="0"/>
                </a:rPr>
                <a:t> Credit reporting standards</a:t>
              </a:r>
            </a:p>
            <a:p>
              <a:pPr eaLnBrk="1" hangingPunct="1">
                <a:buFont typeface="Arial" charset="0"/>
                <a:buChar char="•"/>
              </a:pPr>
              <a:endParaRPr lang="en-US" sz="1200" dirty="0">
                <a:latin typeface="Calibri" pitchFamily="34" charset="0"/>
              </a:endParaRPr>
            </a:p>
          </p:txBody>
        </p:sp>
        <p:sp>
          <p:nvSpPr>
            <p:cNvPr id="10288" name="TextBox 40"/>
            <p:cNvSpPr txBox="1">
              <a:spLocks noChangeArrowheads="1"/>
            </p:cNvSpPr>
            <p:nvPr/>
          </p:nvSpPr>
          <p:spPr bwMode="auto">
            <a:xfrm>
              <a:off x="7162800" y="2286000"/>
              <a:ext cx="1752600" cy="138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smtClean="0">
                  <a:latin typeface="Calibri" pitchFamily="34" charset="0"/>
                </a:rPr>
                <a:t> Financial </a:t>
              </a:r>
              <a:r>
                <a:rPr lang="en-US" sz="1200" dirty="0">
                  <a:latin typeface="Calibri" pitchFamily="34" charset="0"/>
                </a:rPr>
                <a:t>coaching </a:t>
              </a:r>
            </a:p>
            <a:p>
              <a:pPr eaLnBrk="1" hangingPunct="1">
                <a:buFont typeface="Arial" charset="0"/>
                <a:buChar char="•"/>
              </a:pPr>
              <a:r>
                <a:rPr lang="en-US" sz="1200" dirty="0">
                  <a:latin typeface="Calibri" pitchFamily="34" charset="0"/>
                </a:rPr>
                <a:t> Housing counseling</a:t>
              </a:r>
            </a:p>
            <a:p>
              <a:pPr eaLnBrk="1" hangingPunct="1">
                <a:buFont typeface="Arial" charset="0"/>
                <a:buChar char="•"/>
              </a:pPr>
              <a:r>
                <a:rPr lang="en-US" sz="1200" dirty="0">
                  <a:latin typeface="Calibri" pitchFamily="34" charset="0"/>
                </a:rPr>
                <a:t> Investment clubs</a:t>
              </a:r>
            </a:p>
            <a:p>
              <a:pPr eaLnBrk="1" hangingPunct="1">
                <a:buFont typeface="Arial" charset="0"/>
                <a:buChar char="•"/>
              </a:pPr>
              <a:r>
                <a:rPr lang="en-US" sz="1200" dirty="0">
                  <a:latin typeface="Calibri" pitchFamily="34" charset="0"/>
                </a:rPr>
                <a:t> Retirement planning</a:t>
              </a:r>
            </a:p>
            <a:p>
              <a:pPr eaLnBrk="1" hangingPunct="1">
                <a:buFont typeface="Arial" charset="0"/>
                <a:buChar char="•"/>
              </a:pPr>
              <a:r>
                <a:rPr lang="en-US" sz="1200" dirty="0">
                  <a:latin typeface="Calibri" pitchFamily="34" charset="0"/>
                </a:rPr>
                <a:t> Small business development</a:t>
              </a:r>
            </a:p>
            <a:p>
              <a:pPr eaLnBrk="1" hangingPunct="1">
                <a:buFont typeface="Arial" charset="0"/>
                <a:buChar char="•"/>
              </a:pPr>
              <a:endParaRPr lang="en-US" sz="1200" dirty="0">
                <a:latin typeface="Calibri" pitchFamily="34" charset="0"/>
              </a:endParaRPr>
            </a:p>
          </p:txBody>
        </p:sp>
        <p:sp>
          <p:nvSpPr>
            <p:cNvPr id="10289" name="TextBox 41"/>
            <p:cNvSpPr txBox="1">
              <a:spLocks noChangeArrowheads="1"/>
            </p:cNvSpPr>
            <p:nvPr/>
          </p:nvSpPr>
          <p:spPr bwMode="auto">
            <a:xfrm>
              <a:off x="7162800" y="3556337"/>
              <a:ext cx="1981200" cy="101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Down payment assistance</a:t>
              </a:r>
            </a:p>
            <a:p>
              <a:pPr eaLnBrk="1" hangingPunct="1">
                <a:buFont typeface="Arial" charset="0"/>
                <a:buChar char="•"/>
              </a:pPr>
              <a:r>
                <a:rPr lang="en-US" sz="1200" dirty="0">
                  <a:latin typeface="Calibri" pitchFamily="34" charset="0"/>
                </a:rPr>
                <a:t> 401(k), 403(b), IRAs</a:t>
              </a:r>
            </a:p>
            <a:p>
              <a:pPr eaLnBrk="1" hangingPunct="1">
                <a:buFont typeface="Arial" charset="0"/>
                <a:buChar char="•"/>
              </a:pPr>
              <a:r>
                <a:rPr lang="en-US" sz="1200" dirty="0">
                  <a:latin typeface="Calibri" pitchFamily="34" charset="0"/>
                </a:rPr>
                <a:t> College Savings Plans</a:t>
              </a:r>
            </a:p>
            <a:p>
              <a:pPr eaLnBrk="1" hangingPunct="1">
                <a:buFont typeface="Arial" charset="0"/>
                <a:buChar char="•"/>
              </a:pPr>
              <a:r>
                <a:rPr lang="en-US" sz="1200" dirty="0">
                  <a:latin typeface="Calibri" pitchFamily="34" charset="0"/>
                </a:rPr>
                <a:t> Insurance – car, rental, property, life</a:t>
              </a:r>
            </a:p>
          </p:txBody>
        </p:sp>
        <p:sp>
          <p:nvSpPr>
            <p:cNvPr id="10290" name="TextBox 42"/>
            <p:cNvSpPr txBox="1">
              <a:spLocks noChangeArrowheads="1"/>
            </p:cNvSpPr>
            <p:nvPr/>
          </p:nvSpPr>
          <p:spPr bwMode="auto">
            <a:xfrm>
              <a:off x="7162800" y="4980801"/>
              <a:ext cx="198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dirty="0">
                  <a:latin typeface="Calibri" pitchFamily="34" charset="0"/>
                </a:rPr>
                <a:t> Predatory lending protections</a:t>
              </a:r>
            </a:p>
            <a:p>
              <a:pPr eaLnBrk="1" hangingPunct="1">
                <a:buFont typeface="Arial" charset="0"/>
                <a:buChar char="•"/>
              </a:pPr>
              <a:r>
                <a:rPr lang="en-US" sz="1200" dirty="0">
                  <a:latin typeface="Calibri" pitchFamily="34" charset="0"/>
                </a:rPr>
                <a:t> Foreclosure prevention</a:t>
              </a:r>
            </a:p>
            <a:p>
              <a:pPr eaLnBrk="1" hangingPunct="1">
                <a:buFont typeface="Arial" charset="0"/>
                <a:buChar char="•"/>
              </a:pPr>
              <a:r>
                <a:rPr lang="en-US" sz="1200" dirty="0">
                  <a:latin typeface="Calibri" pitchFamily="34" charset="0"/>
                </a:rPr>
                <a:t> Preserving individual right</a:t>
              </a:r>
            </a:p>
            <a:p>
              <a:pPr eaLnBrk="1" hangingPunct="1">
                <a:buFont typeface="Arial" charset="0"/>
                <a:buChar char="•"/>
              </a:pPr>
              <a:r>
                <a:rPr lang="en-US" sz="1200" dirty="0">
                  <a:latin typeface="Calibri" pitchFamily="34" charset="0"/>
                </a:rPr>
                <a:t> Identity theft protection</a:t>
              </a:r>
            </a:p>
          </p:txBody>
        </p:sp>
      </p:grpSp>
      <p:grpSp>
        <p:nvGrpSpPr>
          <p:cNvPr id="2" name="Group 1"/>
          <p:cNvGrpSpPr/>
          <p:nvPr/>
        </p:nvGrpSpPr>
        <p:grpSpPr>
          <a:xfrm>
            <a:off x="990599" y="990600"/>
            <a:ext cx="7239001" cy="738665"/>
            <a:chOff x="990599" y="990600"/>
            <a:chExt cx="7239001" cy="738665"/>
          </a:xfrm>
        </p:grpSpPr>
        <p:sp>
          <p:nvSpPr>
            <p:cNvPr id="7" name="TextBox 6"/>
            <p:cNvSpPr txBox="1"/>
            <p:nvPr/>
          </p:nvSpPr>
          <p:spPr bwMode="auto">
            <a:xfrm>
              <a:off x="990599" y="990601"/>
              <a:ext cx="1371601" cy="73866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1400" dirty="0"/>
                <a:t>Emergency &amp; Transitional services</a:t>
              </a:r>
            </a:p>
          </p:txBody>
        </p:sp>
        <p:sp>
          <p:nvSpPr>
            <p:cNvPr id="11" name="TextBox 10"/>
            <p:cNvSpPr txBox="1"/>
            <p:nvPr/>
          </p:nvSpPr>
          <p:spPr bwMode="auto">
            <a:xfrm>
              <a:off x="3060569" y="990600"/>
              <a:ext cx="1329179" cy="73866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ctr" fontAlgn="auto">
                <a:spcBef>
                  <a:spcPts val="0"/>
                </a:spcBef>
                <a:spcAft>
                  <a:spcPts val="0"/>
                </a:spcAft>
                <a:defRPr sz="1400"/>
              </a:lvl1pPr>
            </a:lstStyle>
            <a:p>
              <a:r>
                <a:rPr lang="en-US" dirty="0"/>
                <a:t>Financial stability</a:t>
              </a:r>
            </a:p>
            <a:p>
              <a:endParaRPr lang="en-US" dirty="0"/>
            </a:p>
          </p:txBody>
        </p:sp>
        <p:sp>
          <p:nvSpPr>
            <p:cNvPr id="14" name="TextBox 13"/>
            <p:cNvSpPr txBox="1"/>
            <p:nvPr/>
          </p:nvSpPr>
          <p:spPr bwMode="auto">
            <a:xfrm>
              <a:off x="4980495" y="990600"/>
              <a:ext cx="1329179" cy="73866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ctr" fontAlgn="auto">
                <a:spcBef>
                  <a:spcPts val="0"/>
                </a:spcBef>
                <a:spcAft>
                  <a:spcPts val="0"/>
                </a:spcAft>
                <a:defRPr sz="1400"/>
              </a:lvl1pPr>
            </a:lstStyle>
            <a:p>
              <a:r>
                <a:rPr lang="en-US" dirty="0"/>
                <a:t>Short-term asset ownership</a:t>
              </a:r>
            </a:p>
          </p:txBody>
        </p:sp>
        <p:sp>
          <p:nvSpPr>
            <p:cNvPr id="17" name="TextBox 16"/>
            <p:cNvSpPr txBox="1"/>
            <p:nvPr/>
          </p:nvSpPr>
          <p:spPr bwMode="auto">
            <a:xfrm>
              <a:off x="6900421" y="990600"/>
              <a:ext cx="1329179" cy="738664"/>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lgn="ctr" fontAlgn="auto">
                <a:spcBef>
                  <a:spcPts val="0"/>
                </a:spcBef>
                <a:spcAft>
                  <a:spcPts val="0"/>
                </a:spcAft>
                <a:defRPr sz="1400"/>
              </a:lvl1pPr>
            </a:lstStyle>
            <a:p>
              <a:r>
                <a:rPr lang="en-US" dirty="0"/>
                <a:t>Long-term wealth creation</a:t>
              </a:r>
            </a:p>
          </p:txBody>
        </p:sp>
        <p:sp>
          <p:nvSpPr>
            <p:cNvPr id="44" name="Right Arrow 43"/>
            <p:cNvSpPr/>
            <p:nvPr/>
          </p:nvSpPr>
          <p:spPr bwMode="auto">
            <a:xfrm>
              <a:off x="2469823" y="1219200"/>
              <a:ext cx="443060" cy="2286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45" name="Right Arrow 44"/>
            <p:cNvSpPr/>
            <p:nvPr/>
          </p:nvSpPr>
          <p:spPr bwMode="auto">
            <a:xfrm>
              <a:off x="4463592" y="1219200"/>
              <a:ext cx="443060" cy="2286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46" name="Right Arrow 45"/>
            <p:cNvSpPr/>
            <p:nvPr/>
          </p:nvSpPr>
          <p:spPr bwMode="auto">
            <a:xfrm>
              <a:off x="6383518" y="1219200"/>
              <a:ext cx="443060" cy="228600"/>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grpSp>
      <p:sp>
        <p:nvSpPr>
          <p:cNvPr id="10247" name="TextBox 46"/>
          <p:cNvSpPr txBox="1">
            <a:spLocks noChangeArrowheads="1"/>
          </p:cNvSpPr>
          <p:nvPr/>
        </p:nvSpPr>
        <p:spPr bwMode="auto">
          <a:xfrm>
            <a:off x="152400" y="6565900"/>
            <a:ext cx="426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Copyright Job Opportunities Task </a:t>
            </a:r>
            <a:r>
              <a:rPr lang="en-US" sz="800" dirty="0" smtClean="0"/>
              <a:t>Force (Maryland CASH Campaign) 2008</a:t>
            </a:r>
            <a:endParaRPr lang="en-US" sz="800" dirty="0"/>
          </a:p>
        </p:txBody>
      </p:sp>
      <p:sp>
        <p:nvSpPr>
          <p:cNvPr id="38" name="TextBox 37"/>
          <p:cNvSpPr txBox="1"/>
          <p:nvPr/>
        </p:nvSpPr>
        <p:spPr>
          <a:xfrm>
            <a:off x="7162800" y="6519733"/>
            <a:ext cx="2355271" cy="307777"/>
          </a:xfrm>
          <a:prstGeom prst="rect">
            <a:avLst/>
          </a:prstGeom>
          <a:noFill/>
        </p:spPr>
        <p:txBody>
          <a:bodyPr wrap="square" rtlCol="0">
            <a:spAutoFit/>
          </a:bodyPr>
          <a:lstStyle/>
          <a:p>
            <a:r>
              <a:rPr lang="en-US" sz="1400" i="1" dirty="0" smtClean="0"/>
              <a:t>…Need for Research</a:t>
            </a:r>
            <a:endParaRPr lang="en-US" sz="1400" i="1" dirty="0"/>
          </a:p>
        </p:txBody>
      </p:sp>
    </p:spTree>
    <p:extLst>
      <p:ext uri="{BB962C8B-B14F-4D97-AF65-F5344CB8AC3E}">
        <p14:creationId xmlns:p14="http://schemas.microsoft.com/office/powerpoint/2010/main" val="2445365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69848"/>
            <a:ext cx="8183880" cy="4187952"/>
          </a:xfrm>
        </p:spPr>
        <p:txBody>
          <a:bodyPr>
            <a:normAutofit fontScale="25000" lnSpcReduction="20000"/>
          </a:bodyPr>
          <a:lstStyle/>
          <a:p>
            <a:pPr marL="0" indent="0">
              <a:buNone/>
            </a:pPr>
            <a:r>
              <a:rPr lang="en-US" sz="12800" dirty="0" smtClean="0"/>
              <a:t>The Financial Stability Pathway Project connects low to moderate income </a:t>
            </a:r>
            <a:r>
              <a:rPr lang="en-US" sz="12800" u="sng" dirty="0" smtClean="0"/>
              <a:t>clients</a:t>
            </a:r>
            <a:r>
              <a:rPr lang="en-US" sz="12800" dirty="0" smtClean="0"/>
              <a:t> to:</a:t>
            </a:r>
          </a:p>
          <a:p>
            <a:pPr marL="0" indent="0">
              <a:buNone/>
            </a:pPr>
            <a:endParaRPr lang="en-US" sz="9000" dirty="0" smtClean="0"/>
          </a:p>
          <a:p>
            <a:pPr marL="0" indent="0" algn="ctr">
              <a:buNone/>
            </a:pPr>
            <a:r>
              <a:rPr lang="en-US" sz="11200" dirty="0" smtClean="0">
                <a:solidFill>
                  <a:srgbClr val="0000FF"/>
                </a:solidFill>
              </a:rPr>
              <a:t>Free Tax </a:t>
            </a:r>
            <a:r>
              <a:rPr lang="en-US" sz="11200" dirty="0">
                <a:solidFill>
                  <a:srgbClr val="0000FF"/>
                </a:solidFill>
              </a:rPr>
              <a:t>Preparation</a:t>
            </a:r>
          </a:p>
          <a:p>
            <a:pPr marL="0" indent="0" algn="ctr">
              <a:buNone/>
            </a:pPr>
            <a:r>
              <a:rPr lang="en-US" sz="11200" dirty="0">
                <a:solidFill>
                  <a:srgbClr val="0000FF"/>
                </a:solidFill>
              </a:rPr>
              <a:t>Financial Education</a:t>
            </a:r>
          </a:p>
          <a:p>
            <a:pPr marL="0" indent="0" algn="ctr">
              <a:buNone/>
            </a:pPr>
            <a:r>
              <a:rPr lang="en-US" sz="11200" dirty="0">
                <a:solidFill>
                  <a:srgbClr val="0000FF"/>
                </a:solidFill>
              </a:rPr>
              <a:t>Financial Coaching</a:t>
            </a:r>
          </a:p>
          <a:p>
            <a:pPr marL="0" indent="0" algn="ctr">
              <a:buNone/>
            </a:pPr>
            <a:r>
              <a:rPr lang="en-US" sz="11200" dirty="0" smtClean="0">
                <a:solidFill>
                  <a:srgbClr val="0000FF"/>
                </a:solidFill>
              </a:rPr>
              <a:t>Certified Credit </a:t>
            </a:r>
            <a:r>
              <a:rPr lang="en-US" sz="11200" dirty="0">
                <a:solidFill>
                  <a:srgbClr val="0000FF"/>
                </a:solidFill>
              </a:rPr>
              <a:t>Counseling</a:t>
            </a:r>
          </a:p>
          <a:p>
            <a:pPr marL="0" indent="0" algn="ctr">
              <a:buNone/>
            </a:pPr>
            <a:r>
              <a:rPr lang="en-US" sz="11200" dirty="0">
                <a:solidFill>
                  <a:srgbClr val="0000FF"/>
                </a:solidFill>
              </a:rPr>
              <a:t>Budget Counseling</a:t>
            </a:r>
          </a:p>
          <a:p>
            <a:pPr marL="0" indent="0" algn="ctr">
              <a:buNone/>
            </a:pPr>
            <a:r>
              <a:rPr lang="en-US" sz="11200" dirty="0">
                <a:solidFill>
                  <a:srgbClr val="0000FF"/>
                </a:solidFill>
              </a:rPr>
              <a:t>Benefit </a:t>
            </a:r>
            <a:r>
              <a:rPr lang="en-US" sz="11200" dirty="0" smtClean="0">
                <a:solidFill>
                  <a:srgbClr val="0000FF"/>
                </a:solidFill>
              </a:rPr>
              <a:t>Screening</a:t>
            </a:r>
          </a:p>
          <a:p>
            <a:pPr marL="0" indent="0" algn="ctr">
              <a:buNone/>
            </a:pPr>
            <a:r>
              <a:rPr lang="en-US" sz="11200" dirty="0" smtClean="0">
                <a:solidFill>
                  <a:srgbClr val="0000FF"/>
                </a:solidFill>
              </a:rPr>
              <a:t>Access to Financial Products</a:t>
            </a:r>
            <a:endParaRPr lang="en-US" sz="11200" dirty="0">
              <a:solidFill>
                <a:srgbClr val="0000FF"/>
              </a:solidFill>
            </a:endParaRPr>
          </a:p>
          <a:p>
            <a:pPr marL="0" indent="0">
              <a:buNone/>
            </a:pPr>
            <a:endParaRPr lang="en-US" dirty="0"/>
          </a:p>
        </p:txBody>
      </p:sp>
      <p:sp>
        <p:nvSpPr>
          <p:cNvPr id="4" name="TextBox 3"/>
          <p:cNvSpPr txBox="1"/>
          <p:nvPr/>
        </p:nvSpPr>
        <p:spPr>
          <a:xfrm>
            <a:off x="7543800" y="6015756"/>
            <a:ext cx="1814944" cy="307777"/>
          </a:xfrm>
          <a:prstGeom prst="rect">
            <a:avLst/>
          </a:prstGeom>
          <a:noFill/>
        </p:spPr>
        <p:txBody>
          <a:bodyPr wrap="square" rtlCol="0">
            <a:spAutoFit/>
          </a:bodyPr>
          <a:lstStyle/>
          <a:p>
            <a:r>
              <a:rPr lang="en-US" sz="1400" i="1" dirty="0" smtClean="0"/>
              <a:t>…Partners</a:t>
            </a:r>
            <a:endParaRPr lang="en-US" sz="1400" i="1" dirty="0"/>
          </a:p>
        </p:txBody>
      </p:sp>
    </p:spTree>
    <p:extLst>
      <p:ext uri="{BB962C8B-B14F-4D97-AF65-F5344CB8AC3E}">
        <p14:creationId xmlns:p14="http://schemas.microsoft.com/office/powerpoint/2010/main" val="36116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07680" cy="1051560"/>
          </a:xfrm>
        </p:spPr>
        <p:txBody>
          <a:bodyPr>
            <a:normAutofit fontScale="90000"/>
          </a:bodyPr>
          <a:lstStyle/>
          <a:p>
            <a:r>
              <a:rPr lang="en-US" dirty="0" smtClean="0">
                <a:solidFill>
                  <a:srgbClr val="00B050"/>
                </a:solidFill>
              </a:rPr>
              <a:t>MD CASH Training and Infrastructure</a:t>
            </a:r>
            <a:endParaRPr lang="en-US" dirty="0">
              <a:solidFill>
                <a:srgbClr val="92D050"/>
              </a:solidFill>
            </a:endParaRPr>
          </a:p>
        </p:txBody>
      </p:sp>
      <p:sp>
        <p:nvSpPr>
          <p:cNvPr id="3" name="Content Placeholder 2"/>
          <p:cNvSpPr>
            <a:spLocks noGrp="1"/>
          </p:cNvSpPr>
          <p:nvPr>
            <p:ph idx="1"/>
          </p:nvPr>
        </p:nvSpPr>
        <p:spPr>
          <a:xfrm>
            <a:off x="381000" y="1295400"/>
            <a:ext cx="8183880" cy="5337048"/>
          </a:xfrm>
        </p:spPr>
        <p:txBody>
          <a:bodyPr>
            <a:normAutofit/>
          </a:bodyPr>
          <a:lstStyle/>
          <a:p>
            <a:r>
              <a:rPr lang="en-US" dirty="0" smtClean="0"/>
              <a:t>Designed and built a </a:t>
            </a:r>
            <a:r>
              <a:rPr lang="en-US" dirty="0" smtClean="0">
                <a:solidFill>
                  <a:srgbClr val="0000FF"/>
                </a:solidFill>
              </a:rPr>
              <a:t>Baltimore Local Page </a:t>
            </a:r>
            <a:r>
              <a:rPr lang="en-US" dirty="0" smtClean="0"/>
              <a:t>that included unique Smart Referral</a:t>
            </a:r>
            <a:r>
              <a:rPr lang="en-US" baseline="30000" dirty="0" smtClean="0"/>
              <a:t>©</a:t>
            </a:r>
            <a:r>
              <a:rPr lang="en-US" dirty="0" smtClean="0"/>
              <a:t> Technology</a:t>
            </a:r>
          </a:p>
          <a:p>
            <a:r>
              <a:rPr lang="en-US" dirty="0" smtClean="0"/>
              <a:t>Developed specialized training on the basics of financial social work, service details and the use of new technology</a:t>
            </a:r>
          </a:p>
          <a:p>
            <a:pPr lvl="1"/>
            <a:r>
              <a:rPr lang="en-US" sz="2800" b="1" dirty="0" smtClean="0">
                <a:solidFill>
                  <a:srgbClr val="0000FF"/>
                </a:solidFill>
              </a:rPr>
              <a:t>Delivered 601 total training hours to 82 practitioners </a:t>
            </a:r>
            <a:endParaRPr lang="en-US" sz="2600" b="1" dirty="0">
              <a:solidFill>
                <a:srgbClr val="0000FF"/>
              </a:solidFill>
            </a:endParaRPr>
          </a:p>
          <a:p>
            <a:r>
              <a:rPr lang="en-US" dirty="0"/>
              <a:t>Engaged research entity for evaluation</a:t>
            </a:r>
          </a:p>
          <a:p>
            <a:pPr lvl="1"/>
            <a:endParaRPr lang="en-US" sz="2600" b="1" dirty="0">
              <a:solidFill>
                <a:srgbClr val="0000FF"/>
              </a:solidFill>
            </a:endParaRPr>
          </a:p>
        </p:txBody>
      </p:sp>
      <p:sp>
        <p:nvSpPr>
          <p:cNvPr id="4" name="TextBox 3"/>
          <p:cNvSpPr txBox="1"/>
          <p:nvPr/>
        </p:nvSpPr>
        <p:spPr>
          <a:xfrm>
            <a:off x="6324599" y="6015756"/>
            <a:ext cx="3034145" cy="307777"/>
          </a:xfrm>
          <a:prstGeom prst="rect">
            <a:avLst/>
          </a:prstGeom>
          <a:noFill/>
        </p:spPr>
        <p:txBody>
          <a:bodyPr wrap="square" rtlCol="0">
            <a:spAutoFit/>
          </a:bodyPr>
          <a:lstStyle/>
          <a:p>
            <a:r>
              <a:rPr lang="en-US" sz="1400" i="1" dirty="0" smtClean="0"/>
              <a:t>…Practitioner’s Role</a:t>
            </a:r>
            <a:endParaRPr lang="en-US" sz="1400" i="1" dirty="0"/>
          </a:p>
        </p:txBody>
      </p:sp>
    </p:spTree>
    <p:extLst>
      <p:ext uri="{BB962C8B-B14F-4D97-AF65-F5344CB8AC3E}">
        <p14:creationId xmlns:p14="http://schemas.microsoft.com/office/powerpoint/2010/main" val="25309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031480" cy="1051560"/>
          </a:xfrm>
        </p:spPr>
        <p:txBody>
          <a:bodyPr>
            <a:normAutofit/>
          </a:bodyPr>
          <a:lstStyle/>
          <a:p>
            <a:pPr algn="r"/>
            <a:r>
              <a:rPr lang="en-US" dirty="0" smtClean="0">
                <a:solidFill>
                  <a:srgbClr val="008000"/>
                </a:solidFill>
              </a:rPr>
              <a:t>FSP</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1041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rc 4"/>
          <p:cNvSpPr/>
          <p:nvPr/>
        </p:nvSpPr>
        <p:spPr>
          <a:xfrm>
            <a:off x="2133600" y="3429000"/>
            <a:ext cx="4343400" cy="990600"/>
          </a:xfrm>
          <a:prstGeom prst="arc">
            <a:avLst>
              <a:gd name="adj1" fmla="val 9866089"/>
              <a:gd name="adj2" fmla="val 9822244"/>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62334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3" t="-12000" r="26966" b="12000"/>
          <a:stretch/>
        </p:blipFill>
        <p:spPr bwMode="auto">
          <a:xfrm>
            <a:off x="182880" y="-914400"/>
            <a:ext cx="859536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25536" y="990600"/>
            <a:ext cx="4752703" cy="2492990"/>
          </a:xfrm>
          <a:prstGeom prst="rect">
            <a:avLst/>
          </a:prstGeom>
          <a:solidFill>
            <a:schemeClr val="bg1">
              <a:lumMod val="85000"/>
            </a:schemeClr>
          </a:solidFill>
        </p:spPr>
        <p:txBody>
          <a:bodyPr wrap="square" rtlCol="0">
            <a:spAutoFit/>
          </a:bodyPr>
          <a:lstStyle/>
          <a:p>
            <a:pPr marL="285750" indent="-285750">
              <a:buFont typeface="Arial" pitchFamily="34" charset="0"/>
              <a:buChar char="•"/>
            </a:pPr>
            <a:r>
              <a:rPr lang="en-US" sz="2400" dirty="0" smtClean="0">
                <a:solidFill>
                  <a:srgbClr val="0000FF"/>
                </a:solidFill>
              </a:rPr>
              <a:t>Smart Referral Tool</a:t>
            </a:r>
            <a:r>
              <a:rPr lang="en-US" sz="2400" baseline="30000" dirty="0" smtClean="0">
                <a:solidFill>
                  <a:srgbClr val="0000FF"/>
                </a:solidFill>
              </a:rPr>
              <a:t>©</a:t>
            </a:r>
            <a:r>
              <a:rPr lang="en-US" sz="2400" dirty="0" smtClean="0">
                <a:solidFill>
                  <a:srgbClr val="0000FF"/>
                </a:solidFill>
              </a:rPr>
              <a:t> </a:t>
            </a:r>
          </a:p>
          <a:p>
            <a:pPr marL="285750" indent="-285750">
              <a:buFont typeface="Arial" pitchFamily="34" charset="0"/>
              <a:buChar char="•"/>
            </a:pPr>
            <a:r>
              <a:rPr lang="en-US" sz="2400" dirty="0" smtClean="0">
                <a:solidFill>
                  <a:srgbClr val="0000FF"/>
                </a:solidFill>
              </a:rPr>
              <a:t>Designed to be used in 10 minutes or less </a:t>
            </a:r>
          </a:p>
          <a:p>
            <a:pPr marL="285750" indent="-285750">
              <a:buFont typeface="Arial" pitchFamily="34" charset="0"/>
              <a:buChar char="•"/>
            </a:pPr>
            <a:r>
              <a:rPr lang="en-US" sz="2400" dirty="0" smtClean="0">
                <a:solidFill>
                  <a:srgbClr val="0000FF"/>
                </a:solidFill>
              </a:rPr>
              <a:t>Outputs:</a:t>
            </a:r>
          </a:p>
          <a:p>
            <a:pPr marL="742950" lvl="1" indent="-285750">
              <a:buFont typeface="Arial" pitchFamily="34" charset="0"/>
              <a:buChar char="•"/>
            </a:pPr>
            <a:r>
              <a:rPr lang="en-US" sz="2000" dirty="0" smtClean="0">
                <a:solidFill>
                  <a:srgbClr val="0000FF"/>
                </a:solidFill>
              </a:rPr>
              <a:t>financial goal</a:t>
            </a:r>
          </a:p>
          <a:p>
            <a:pPr marL="742950" lvl="1" indent="-285750">
              <a:buFont typeface="Arial" pitchFamily="34" charset="0"/>
              <a:buChar char="•"/>
            </a:pPr>
            <a:r>
              <a:rPr lang="en-US" sz="2000" dirty="0" smtClean="0">
                <a:solidFill>
                  <a:srgbClr val="0000FF"/>
                </a:solidFill>
              </a:rPr>
              <a:t>referral service information</a:t>
            </a:r>
          </a:p>
          <a:p>
            <a:pPr marL="742950" lvl="1" indent="-285750">
              <a:buFont typeface="Arial" pitchFamily="34" charset="0"/>
              <a:buChar char="•"/>
            </a:pPr>
            <a:r>
              <a:rPr lang="en-US" sz="2000" dirty="0" smtClean="0">
                <a:solidFill>
                  <a:srgbClr val="0000FF"/>
                </a:solidFill>
              </a:rPr>
              <a:t>one-pager (can also email) </a:t>
            </a:r>
            <a:endParaRPr lang="en-US" sz="2000" dirty="0">
              <a:solidFill>
                <a:srgbClr val="0000FF"/>
              </a:solidFill>
            </a:endParaRPr>
          </a:p>
        </p:txBody>
      </p:sp>
      <p:sp>
        <p:nvSpPr>
          <p:cNvPr id="5" name="Left Arrow 4"/>
          <p:cNvSpPr/>
          <p:nvPr/>
        </p:nvSpPr>
        <p:spPr>
          <a:xfrm rot="20378914">
            <a:off x="3810000" y="5982789"/>
            <a:ext cx="1003664" cy="457200"/>
          </a:xfrm>
          <a:prstGeom prst="leftArrow">
            <a:avLst>
              <a:gd name="adj1" fmla="val 62121"/>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909110" y="5105400"/>
            <a:ext cx="3505200" cy="1200329"/>
          </a:xfrm>
          <a:prstGeom prst="rect">
            <a:avLst/>
          </a:prstGeom>
          <a:solidFill>
            <a:schemeClr val="bg1">
              <a:lumMod val="85000"/>
            </a:schemeClr>
          </a:solidFill>
        </p:spPr>
        <p:txBody>
          <a:bodyPr wrap="square" rtlCol="0">
            <a:spAutoFit/>
          </a:bodyPr>
          <a:lstStyle/>
          <a:p>
            <a:r>
              <a:rPr lang="en-US" dirty="0" smtClean="0"/>
              <a:t>About 38% of respondents chose “Not yet. I don’t know how to create a budget but I’d like to learn.” </a:t>
            </a:r>
            <a:endParaRPr lang="en-US" dirty="0"/>
          </a:p>
        </p:txBody>
      </p:sp>
      <p:sp>
        <p:nvSpPr>
          <p:cNvPr id="8" name="TextBox 7"/>
          <p:cNvSpPr txBox="1"/>
          <p:nvPr/>
        </p:nvSpPr>
        <p:spPr>
          <a:xfrm>
            <a:off x="6289829" y="6397822"/>
            <a:ext cx="2818313" cy="307777"/>
          </a:xfrm>
          <a:prstGeom prst="rect">
            <a:avLst/>
          </a:prstGeom>
          <a:noFill/>
        </p:spPr>
        <p:txBody>
          <a:bodyPr wrap="square" rtlCol="0">
            <a:spAutoFit/>
          </a:bodyPr>
          <a:lstStyle/>
          <a:p>
            <a:r>
              <a:rPr lang="en-US" sz="1400" i="1" dirty="0" smtClean="0"/>
              <a:t>…The Smart Referral</a:t>
            </a:r>
            <a:endParaRPr lang="en-US" sz="1400" i="1" dirty="0"/>
          </a:p>
        </p:txBody>
      </p:sp>
    </p:spTree>
    <p:extLst>
      <p:ext uri="{BB962C8B-B14F-4D97-AF65-F5344CB8AC3E}">
        <p14:creationId xmlns:p14="http://schemas.microsoft.com/office/powerpoint/2010/main" val="42506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7515</TotalTime>
  <Words>2568</Words>
  <Application>Microsoft Office PowerPoint</Application>
  <PresentationFormat>On-screen Show (4:3)</PresentationFormat>
  <Paragraphs>400</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Training Human Service Providers to Address the Complex Financial Concerns  of Clients</vt:lpstr>
      <vt:lpstr>Baltimore City</vt:lpstr>
      <vt:lpstr>Research Objective</vt:lpstr>
      <vt:lpstr>Maryland CASH Campaign</vt:lpstr>
      <vt:lpstr>Asset Building Continuum</vt:lpstr>
      <vt:lpstr>PowerPoint Presentation</vt:lpstr>
      <vt:lpstr>MD CASH Training and Infrastructure</vt:lpstr>
      <vt:lpstr>FSP</vt:lpstr>
      <vt:lpstr>PowerPoint Presentation</vt:lpstr>
      <vt:lpstr>Practitioner’s Role</vt:lpstr>
      <vt:lpstr>Psychosocial Side of Financial Management </vt:lpstr>
      <vt:lpstr>Financial Stability Pathway Training for Providers: Overview</vt:lpstr>
      <vt:lpstr>Methods</vt:lpstr>
      <vt:lpstr>Measures: Provider Survey</vt:lpstr>
      <vt:lpstr>Measures for Providers (continued)</vt:lpstr>
      <vt:lpstr>Measures for Providers (continued)</vt:lpstr>
      <vt:lpstr>Results Section I: Sample Description</vt:lpstr>
      <vt:lpstr>Results Section II: Education and Training</vt:lpstr>
      <vt:lpstr>Results Section III: Providers’ Work Settings and Practice Behaviors with Clients</vt:lpstr>
      <vt:lpstr>Section III: Providers’ Work Settings and Practice Behaviors with Clients</vt:lpstr>
      <vt:lpstr>Results Section III: Providers’ Work Settings and Practice Behaviors with Clients</vt:lpstr>
      <vt:lpstr>Results Section III: Providers’ Work Settings and Practice Behaviors with Clients</vt:lpstr>
      <vt:lpstr>Results Section IV: Perceived Preparedness to Deliver Financial Services to Clients</vt:lpstr>
      <vt:lpstr>Results Sections V &amp; VI: Personal Well-Being and  Financial Knowledge</vt:lpstr>
      <vt:lpstr>Results Section VII: Personal Financial Behaviors</vt:lpstr>
      <vt:lpstr>Summary of Results from Standardized Measures and Scales</vt:lpstr>
      <vt:lpstr>Discussion</vt:lpstr>
      <vt:lpstr>Thank you!  Thank you!  Karen Hopkins, PhD khopkins@ssw.umaryland.edu  Philip Osteen, PhD posteen@fsu.edu  Christine Callahan, PhD ccallahan@ssw.umaryland.edu  </vt:lpstr>
      <vt:lpstr>Acknowledgements and Research Team</vt:lpstr>
      <vt:lpstr>References</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dc:creator>
  <cp:lastModifiedBy>Callahan, Christine</cp:lastModifiedBy>
  <cp:revision>125</cp:revision>
  <cp:lastPrinted>2013-09-29T22:03:03Z</cp:lastPrinted>
  <dcterms:created xsi:type="dcterms:W3CDTF">2011-06-24T14:29:15Z</dcterms:created>
  <dcterms:modified xsi:type="dcterms:W3CDTF">2014-10-30T00:31:11Z</dcterms:modified>
</cp:coreProperties>
</file>