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65" r:id="rId6"/>
    <p:sldId id="268" r:id="rId7"/>
    <p:sldId id="259" r:id="rId8"/>
    <p:sldId id="260" r:id="rId9"/>
    <p:sldId id="263" r:id="rId10"/>
    <p:sldId id="261" r:id="rId11"/>
    <p:sldId id="262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085" autoAdjust="0"/>
  </p:normalViewPr>
  <p:slideViewPr>
    <p:cSldViewPr snapToGrid="0" snapToObjects="1">
      <p:cViewPr>
        <p:scale>
          <a:sx n="90" d="100"/>
          <a:sy n="90" d="100"/>
        </p:scale>
        <p:origin x="-51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3A976-CA0F-494E-9989-FCE482F14080}" type="datetimeFigureOut">
              <a:rPr lang="en-US" smtClean="0"/>
              <a:t>11/4/13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54D2B-51D4-1542-A291-CB7BBC479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08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today’s global economic uncertainty and growing wealth and income inequality, the notion of financial capability as a framework to examine financial behaviors and realities, especially of low-income populations,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growing in popularity.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 work academia is beginning to respond to this need for increased preparation in education and research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###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66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68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71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88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25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2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8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895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99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54D2B-51D4-1542-A291-CB7BBC479C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95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SD_BCKGRND_LTBL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14500"/>
            <a:ext cx="7772400" cy="146957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541"/>
            <a:ext cx="7848600" cy="175192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10601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66770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44929"/>
            <a:ext cx="1905000" cy="612321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244929"/>
            <a:ext cx="5562600" cy="612321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52253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44929"/>
            <a:ext cx="7620000" cy="9269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600541"/>
            <a:ext cx="3733800" cy="47676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541"/>
            <a:ext cx="3733800" cy="47676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02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49784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14"/>
            <a:ext cx="7772400" cy="136241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827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6249701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541"/>
            <a:ext cx="3733800" cy="47676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541"/>
            <a:ext cx="3733800" cy="47676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66494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84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907"/>
            <a:ext cx="4040188" cy="6395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442"/>
            <a:ext cx="4040188" cy="39511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907"/>
            <a:ext cx="4041775" cy="6395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442"/>
            <a:ext cx="4041775" cy="39511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53027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92194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137767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844"/>
            <a:ext cx="3008313" cy="11617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845"/>
            <a:ext cx="5111750" cy="58527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55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9402622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799920"/>
            <a:ext cx="5486400" cy="5680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322"/>
            <a:ext cx="5486400" cy="41144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8018"/>
            <a:ext cx="5486400" cy="8045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120744"/>
      </p:ext>
    </p:extLst>
  </p:cSld>
  <p:clrMapOvr>
    <a:masterClrMapping/>
  </p:clrMapOvr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CSD_BCKGRND_LTBLU_TITL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-1701"/>
            <a:ext cx="9145588" cy="6859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44929"/>
            <a:ext cx="7620000" cy="9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541"/>
            <a:ext cx="7620000" cy="4767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ransition xmlns:p14="http://schemas.microsoft.com/office/powerpoint/2010/main" spd="slow">
    <p:blinds dir="vert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sd.wustl.edu/OurWork/AssetBuilding/Pages/FCAB.aspx" TargetMode="External"/><Relationship Id="rId4" Type="http://schemas.openxmlformats.org/officeDocument/2006/relationships/hyperlink" Target="http://csd.wustl.edu/AssetBuilding/Pages/ABPubs.aspx" TargetMode="External"/><Relationship Id="rId5" Type="http://schemas.openxmlformats.org/officeDocument/2006/relationships/hyperlink" Target="http://global.oup.com/academic/product/financial-capability-and-asset-development-9780199755950?cc=us&amp;lang=en&amp;" TargetMode="External"/><Relationship Id="rId6" Type="http://schemas.openxmlformats.org/officeDocument/2006/relationships/hyperlink" Target="http://www.ssw.umaryland.edu/fsw/research/network_list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cosa.org/joomla/syllabi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irkenjm@slu.edu" TargetMode="External"/><Relationship Id="rId3" Type="http://schemas.openxmlformats.org/officeDocument/2006/relationships/hyperlink" Target="mailto:Mrochelle@brownschool.wustl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0"/>
            <a:ext cx="7772400" cy="3143249"/>
          </a:xfrm>
        </p:spPr>
        <p:txBody>
          <a:bodyPr/>
          <a:lstStyle/>
          <a:p>
            <a:r>
              <a:rPr lang="en-US" dirty="0" smtClean="0"/>
              <a:t>Financial Capability and Asset Building (FCAB) Curriculum:  </a:t>
            </a:r>
            <a:br>
              <a:rPr lang="en-US" dirty="0" smtClean="0"/>
            </a:br>
            <a:r>
              <a:rPr lang="en-US" dirty="0" smtClean="0"/>
              <a:t>Key Components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Council on Social Work Education APM, November 3, 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29199"/>
            <a:ext cx="7848600" cy="952501"/>
          </a:xfrm>
        </p:spPr>
        <p:txBody>
          <a:bodyPr/>
          <a:lstStyle/>
          <a:p>
            <a:r>
              <a:rPr lang="en-US" dirty="0" smtClean="0"/>
              <a:t>Julie Birkenmaier, Ph.D.</a:t>
            </a:r>
            <a:br>
              <a:rPr lang="en-US" dirty="0" smtClean="0"/>
            </a:br>
            <a:r>
              <a:rPr lang="en-US" dirty="0" smtClean="0"/>
              <a:t>Saint Louis University</a:t>
            </a:r>
          </a:p>
        </p:txBody>
      </p:sp>
    </p:spTree>
    <p:extLst>
      <p:ext uri="{BB962C8B-B14F-4D97-AF65-F5344CB8AC3E}">
        <p14:creationId xmlns:p14="http://schemas.microsoft.com/office/powerpoint/2010/main" val="1502155289"/>
      </p:ext>
    </p:extLst>
  </p:cSld>
  <p:clrMapOvr>
    <a:masterClrMapping/>
  </p:clrMapOvr>
  <p:transition xmlns:p14="http://schemas.microsoft.com/office/powerpoint/2010/main" spd="slow" advTm="34707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FCAB Curriculum Fit with EPAS:  Example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335"/>
              </p:ext>
            </p:extLst>
          </p:nvPr>
        </p:nvGraphicFramePr>
        <p:xfrm>
          <a:off x="226828" y="1600200"/>
          <a:ext cx="8676168" cy="490366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07534"/>
                <a:gridCol w="2456121"/>
                <a:gridCol w="1010093"/>
                <a:gridCol w="1977655"/>
                <a:gridCol w="1424765"/>
              </a:tblGrid>
              <a:tr h="25123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j-lt"/>
                        </a:rPr>
                        <a:t>EPAS Competency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j-lt"/>
                        </a:rPr>
                        <a:t>Practice Behaviors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j-lt"/>
                        </a:rPr>
                        <a:t>Modules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j-lt"/>
                        </a:rPr>
                        <a:t>Skills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j-lt"/>
                        </a:rPr>
                        <a:t>Assessment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</a:tr>
              <a:tr h="432454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2.1.10(a)–(d)—Engage, assess, intervene, and evaluate with individuals, families, groups, organizations, and communities.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a) Substantively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and </a:t>
                      </a: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e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ffectively </a:t>
                      </a: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prepare for  action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with </a:t>
                      </a: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individuals, families, groups,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organizations</a:t>
                      </a: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, and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communities.</a:t>
                      </a:r>
                      <a:endParaRPr lang="en-US" sz="16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(b)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Collect</a:t>
                      </a: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, organize, and interpret client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data. </a:t>
                      </a:r>
                      <a:endParaRPr lang="en-US" sz="16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(b)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Assess </a:t>
                      </a:r>
                      <a:r>
                        <a:rPr lang="en-US" sz="1600" dirty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client strengths and 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limitations.</a:t>
                      </a:r>
                      <a:r>
                        <a:rPr lang="en-US" sz="1600" baseline="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 </a:t>
                      </a: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/>
                        </a:rPr>
                        <a:t>(c) Help clients resolve problems.</a:t>
                      </a:r>
                      <a:endParaRPr lang="en-US" sz="16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j-lt"/>
                          <a:cs typeface="Times New Roman"/>
                        </a:rPr>
                        <a:t>B.1</a:t>
                      </a:r>
                    </a:p>
                    <a:p>
                      <a:r>
                        <a:rPr lang="en-US" sz="1600" baseline="0" dirty="0" smtClean="0">
                          <a:latin typeface="+mj-lt"/>
                          <a:cs typeface="Times New Roman"/>
                        </a:rPr>
                        <a:t>J.1</a:t>
                      </a:r>
                    </a:p>
                    <a:p>
                      <a:r>
                        <a:rPr lang="en-US" sz="1600" baseline="0" dirty="0" smtClean="0">
                          <a:latin typeface="+mj-lt"/>
                          <a:cs typeface="Times New Roman"/>
                        </a:rPr>
                        <a:t>J.2</a:t>
                      </a:r>
                      <a:endParaRPr lang="en-US" sz="1600" dirty="0">
                        <a:latin typeface="+mj-lt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marR="0" indent="-160020" algn="l"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Compare </a:t>
                      </a:r>
                      <a:r>
                        <a:rPr lang="en-US" sz="16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advantages and disadvantages of various institutions (e.g., banks, community banks, savings and loans, and various types of credit unions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).</a:t>
                      </a:r>
                    </a:p>
                    <a:p>
                      <a:pPr marL="160020" marR="0" indent="-160020" algn="l"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Compare</a:t>
                      </a:r>
                      <a:r>
                        <a:rPr lang="en-US" sz="160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advantages and disadvantages of various financial products and services.</a:t>
                      </a:r>
                      <a:endParaRPr lang="en-US" sz="16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Community assessment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108609"/>
      </p:ext>
    </p:extLst>
  </p:cSld>
  <p:clrMapOvr>
    <a:masterClrMapping/>
  </p:clrMapOvr>
  <p:transition xmlns:p14="http://schemas.microsoft.com/office/powerpoint/2010/main" spd="slow" advTm="59664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Instructor Resources for FCAB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670" y="1600541"/>
            <a:ext cx="8272130" cy="4767602"/>
          </a:xfrm>
        </p:spPr>
        <p:txBody>
          <a:bodyPr/>
          <a:lstStyle/>
          <a:p>
            <a:r>
              <a:rPr lang="en-US" dirty="0" smtClean="0"/>
              <a:t>Syllabi on </a:t>
            </a:r>
            <a:r>
              <a:rPr lang="en-US" dirty="0" smtClean="0">
                <a:hlinkClick r:id="rId2"/>
              </a:rPr>
              <a:t>ACOSA website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FCAB initiative, CSD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 smtClean="0">
                <a:hlinkClick r:id="rId4"/>
              </a:rPr>
              <a:t>CSD publications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Birkenmaier, Sherraden, &amp; Curley (2013)</a:t>
            </a:r>
            <a:endParaRPr lang="en-US" dirty="0" smtClean="0"/>
          </a:p>
          <a:p>
            <a:r>
              <a:rPr lang="en-US" dirty="0" smtClean="0"/>
              <a:t>Scholarly FCAB literature in journals</a:t>
            </a:r>
          </a:p>
          <a:p>
            <a:r>
              <a:rPr lang="en-US" dirty="0" smtClean="0"/>
              <a:t>University of Maryland, School of Social Work Financial Social Work Initiative (FSWI) </a:t>
            </a:r>
            <a:r>
              <a:rPr lang="en-US" dirty="0" smtClean="0">
                <a:hlinkClick r:id="rId6"/>
              </a:rPr>
              <a:t>Scholar Network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0428462"/>
      </p:ext>
    </p:extLst>
  </p:cSld>
  <p:clrMapOvr>
    <a:masterClrMapping/>
  </p:clrMapOvr>
  <p:transition xmlns:p14="http://schemas.microsoft.com/office/powerpoint/2010/main" spd="slow" advTm="51386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37" y="1600541"/>
            <a:ext cx="8282763" cy="4767602"/>
          </a:xfrm>
        </p:spPr>
        <p:txBody>
          <a:bodyPr/>
          <a:lstStyle/>
          <a:p>
            <a:r>
              <a:rPr lang="en-US" dirty="0" smtClean="0"/>
              <a:t>Julie Birkenmaier, Saint Louis University</a:t>
            </a:r>
          </a:p>
          <a:p>
            <a:pPr lvl="1"/>
            <a:r>
              <a:rPr lang="en-US" dirty="0" smtClean="0">
                <a:hlinkClick r:id="rId2"/>
              </a:rPr>
              <a:t>Birkenjm@slu.edu</a:t>
            </a:r>
            <a:endParaRPr lang="en-US" dirty="0"/>
          </a:p>
          <a:p>
            <a:pPr lvl="1"/>
            <a:r>
              <a:rPr lang="en-US" dirty="0" smtClean="0"/>
              <a:t>(314) 977-3323</a:t>
            </a:r>
          </a:p>
          <a:p>
            <a:r>
              <a:rPr lang="en-US" dirty="0" smtClean="0"/>
              <a:t>Mike Rochelle, CSD</a:t>
            </a:r>
          </a:p>
          <a:p>
            <a:pPr lvl="1"/>
            <a:r>
              <a:rPr lang="en-US" dirty="0" smtClean="0">
                <a:hlinkClick r:id="rId3"/>
              </a:rPr>
              <a:t>Mrochelle@brownschool.wustl.edu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3757436"/>
      </p:ext>
    </p:extLst>
  </p:cSld>
  <p:clrMapOvr>
    <a:masterClrMapping/>
  </p:clrMapOvr>
  <p:transition xmlns:p14="http://schemas.microsoft.com/office/powerpoint/2010/main" spd="slow" advTm="4270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7517" y="1600541"/>
            <a:ext cx="8248650" cy="4767602"/>
          </a:xfrm>
        </p:spPr>
        <p:txBody>
          <a:bodyPr/>
          <a:lstStyle/>
          <a:p>
            <a:r>
              <a:rPr lang="en-US" dirty="0" smtClean="0"/>
              <a:t>FCAB project, Center for Social Development (CSD)</a:t>
            </a:r>
          </a:p>
          <a:p>
            <a:r>
              <a:rPr lang="en-US" dirty="0" smtClean="0"/>
              <a:t>Rationale</a:t>
            </a:r>
          </a:p>
          <a:p>
            <a:r>
              <a:rPr lang="en-US" dirty="0" smtClean="0"/>
              <a:t>Fundamental components</a:t>
            </a:r>
          </a:p>
          <a:p>
            <a:r>
              <a:rPr lang="en-US" dirty="0" smtClean="0"/>
              <a:t>Example</a:t>
            </a:r>
          </a:p>
          <a:p>
            <a:r>
              <a:rPr lang="en-US" dirty="0" smtClean="0"/>
              <a:t>Fit with EPAS</a:t>
            </a:r>
          </a:p>
          <a:p>
            <a:r>
              <a:rPr lang="en-US" dirty="0" smtClean="0"/>
              <a:t>Instructor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655030"/>
      </p:ext>
    </p:extLst>
  </p:cSld>
  <p:clrMapOvr>
    <a:masterClrMapping/>
  </p:clrMapOvr>
  <p:transition xmlns:p14="http://schemas.microsoft.com/office/powerpoint/2010/main" spd="slow" advTm="56675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FCAB Project (2012-2015), CSD Washington University in St. Louis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4038" y="1600541"/>
            <a:ext cx="4407195" cy="4767602"/>
          </a:xfrm>
        </p:spPr>
        <p:txBody>
          <a:bodyPr/>
          <a:lstStyle/>
          <a:p>
            <a:r>
              <a:rPr lang="en-US" dirty="0" smtClean="0"/>
              <a:t>Michael Sherraden, Principle Investigator (CSD)</a:t>
            </a:r>
          </a:p>
          <a:p>
            <a:r>
              <a:rPr lang="en-US" dirty="0" smtClean="0"/>
              <a:t>FCAB Curriculum development</a:t>
            </a:r>
          </a:p>
          <a:p>
            <a:pPr lvl="1"/>
            <a:r>
              <a:rPr lang="en-US" dirty="0" smtClean="0"/>
              <a:t>Margaret Sherraden, (UMSL and CSD)</a:t>
            </a:r>
          </a:p>
          <a:p>
            <a:pPr lvl="1"/>
            <a:r>
              <a:rPr lang="en-US" dirty="0" smtClean="0"/>
              <a:t>Julie Birkenmaier (SLU)</a:t>
            </a:r>
          </a:p>
          <a:p>
            <a:pPr lvl="1"/>
            <a:r>
              <a:rPr lang="en-US" dirty="0" smtClean="0"/>
              <a:t>Lissa Johnson (CSD)</a:t>
            </a:r>
          </a:p>
          <a:p>
            <a:pPr lvl="1"/>
            <a:r>
              <a:rPr lang="en-US" dirty="0" smtClean="0"/>
              <a:t>Tiffany Trautwein (CSD)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958" y="1600541"/>
            <a:ext cx="3997842" cy="4767602"/>
          </a:xfrm>
        </p:spPr>
        <p:txBody>
          <a:bodyPr/>
          <a:lstStyle/>
          <a:p>
            <a:r>
              <a:rPr lang="en-US" dirty="0" smtClean="0"/>
              <a:t>FCAB partnership and demonstration</a:t>
            </a:r>
          </a:p>
          <a:p>
            <a:pPr lvl="1"/>
            <a:r>
              <a:rPr lang="en-US" dirty="0" smtClean="0"/>
              <a:t>Mike Rochelle (CSD)</a:t>
            </a:r>
          </a:p>
          <a:p>
            <a:pPr lvl="1"/>
            <a:r>
              <a:rPr lang="en-US" dirty="0" smtClean="0"/>
              <a:t>Gena McClendon (CSD)</a:t>
            </a:r>
          </a:p>
          <a:p>
            <a:pPr lvl="1"/>
            <a:r>
              <a:rPr lang="en-US" dirty="0" smtClean="0"/>
              <a:t>Funding</a:t>
            </a:r>
          </a:p>
          <a:p>
            <a:pPr lvl="2"/>
            <a:r>
              <a:rPr lang="en-US" dirty="0" smtClean="0"/>
              <a:t>Wells Fargo Advisors</a:t>
            </a:r>
          </a:p>
          <a:p>
            <a:pPr lvl="2"/>
            <a:r>
              <a:rPr lang="en-US" dirty="0" smtClean="0"/>
              <a:t>Arthur Vining Davis Foundation</a:t>
            </a:r>
          </a:p>
        </p:txBody>
      </p:sp>
    </p:spTree>
    <p:extLst>
      <p:ext uri="{BB962C8B-B14F-4D97-AF65-F5344CB8AC3E}">
        <p14:creationId xmlns:p14="http://schemas.microsoft.com/office/powerpoint/2010/main" val="2093363763"/>
      </p:ext>
    </p:extLst>
  </p:cSld>
  <p:clrMapOvr>
    <a:masterClrMapping/>
  </p:clrMapOvr>
  <p:transition xmlns:p14="http://schemas.microsoft.com/office/powerpoint/2010/main" spd="slow" advTm="115963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FCAB and Social 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935" y="1600541"/>
            <a:ext cx="8325293" cy="4767602"/>
          </a:xfrm>
        </p:spPr>
        <p:txBody>
          <a:bodyPr/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History of FCAB work</a:t>
            </a:r>
          </a:p>
          <a:p>
            <a:pPr lvl="1"/>
            <a:r>
              <a:rPr lang="en-US" dirty="0" smtClean="0"/>
              <a:t>Person-in-environment perspective</a:t>
            </a:r>
          </a:p>
          <a:p>
            <a:pPr lvl="1"/>
            <a:r>
              <a:rPr lang="en-US" dirty="0" smtClean="0"/>
              <a:t>Serve financially vulnerable people</a:t>
            </a:r>
          </a:p>
          <a:p>
            <a:pPr lvl="1"/>
            <a:r>
              <a:rPr lang="en-US" dirty="0" smtClean="0"/>
              <a:t>Student demand</a:t>
            </a:r>
          </a:p>
          <a:p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Use PIE and strengths-based perspective </a:t>
            </a:r>
          </a:p>
          <a:p>
            <a:pPr lvl="1"/>
            <a:r>
              <a:rPr lang="en-US" dirty="0" smtClean="0"/>
              <a:t>Engage in micro, mezzo and macro FCAB practice</a:t>
            </a:r>
          </a:p>
        </p:txBody>
      </p:sp>
    </p:spTree>
    <p:extLst>
      <p:ext uri="{BB962C8B-B14F-4D97-AF65-F5344CB8AC3E}">
        <p14:creationId xmlns:p14="http://schemas.microsoft.com/office/powerpoint/2010/main" val="1125015082"/>
      </p:ext>
    </p:extLst>
  </p:cSld>
  <p:clrMapOvr>
    <a:masterClrMapping/>
  </p:clrMapOvr>
  <p:transition xmlns:p14="http://schemas.microsoft.com/office/powerpoint/2010/main" spd="slow" advTm="164710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FCAB Curriculum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478" y="1600541"/>
            <a:ext cx="8247321" cy="4767602"/>
          </a:xfrm>
        </p:spPr>
        <p:txBody>
          <a:bodyPr/>
          <a:lstStyle/>
          <a:p>
            <a:r>
              <a:rPr lang="en-US" dirty="0" smtClean="0"/>
              <a:t>Social workers have a history of performing FCAB work. </a:t>
            </a:r>
          </a:p>
          <a:p>
            <a:r>
              <a:rPr lang="en-US" dirty="0" smtClean="0"/>
              <a:t>FCAB history influences the current financial situation.  </a:t>
            </a:r>
          </a:p>
          <a:p>
            <a:r>
              <a:rPr lang="en-US" dirty="0" smtClean="0"/>
              <a:t>Current FCAB policy and practice contexts shape options and behaviors.</a:t>
            </a:r>
          </a:p>
        </p:txBody>
      </p:sp>
    </p:spTree>
    <p:extLst>
      <p:ext uri="{BB962C8B-B14F-4D97-AF65-F5344CB8AC3E}">
        <p14:creationId xmlns:p14="http://schemas.microsoft.com/office/powerpoint/2010/main" val="972386748"/>
      </p:ext>
    </p:extLst>
  </p:cSld>
  <p:clrMapOvr>
    <a:masterClrMapping/>
  </p:clrMapOvr>
  <p:transition xmlns:p14="http://schemas.microsoft.com/office/powerpoint/2010/main" spd="slow" advTm="49051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FCAB Curriculum Points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302" y="1600541"/>
            <a:ext cx="8261498" cy="4767602"/>
          </a:xfrm>
        </p:spPr>
        <p:txBody>
          <a:bodyPr/>
          <a:lstStyle/>
          <a:p>
            <a:r>
              <a:rPr lang="en-US" dirty="0" smtClean="0"/>
              <a:t>Income statements differ from balance sheets. </a:t>
            </a:r>
          </a:p>
          <a:p>
            <a:r>
              <a:rPr lang="en-US" dirty="0" smtClean="0"/>
              <a:t>Household financial content must relate directly to financially vulnerable people and asset development.</a:t>
            </a:r>
          </a:p>
          <a:p>
            <a:r>
              <a:rPr lang="en-US" dirty="0" smtClean="0"/>
              <a:t>Social workers engage in micro, mezzo, and macro FCAB work.</a:t>
            </a:r>
          </a:p>
        </p:txBody>
      </p:sp>
    </p:spTree>
    <p:extLst>
      <p:ext uri="{BB962C8B-B14F-4D97-AF65-F5344CB8AC3E}">
        <p14:creationId xmlns:p14="http://schemas.microsoft.com/office/powerpoint/2010/main" val="316993017"/>
      </p:ext>
    </p:extLst>
  </p:cSld>
  <p:clrMapOvr>
    <a:masterClrMapping/>
  </p:clrMapOvr>
  <p:transition xmlns:p14="http://schemas.microsoft.com/office/powerpoint/2010/main" spd="slow" advTm="43547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Components </a:t>
            </a:r>
            <a:br>
              <a:rPr lang="en-US" dirty="0" smtClean="0"/>
            </a:br>
            <a:r>
              <a:rPr lang="en-US" dirty="0" smtClean="0"/>
              <a:t>of the FCAB Curriculum: Part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38" y="1600541"/>
            <a:ext cx="8304028" cy="4767602"/>
          </a:xfrm>
        </p:spPr>
        <p:txBody>
          <a:bodyPr/>
          <a:lstStyle/>
          <a:p>
            <a:r>
              <a:rPr lang="en-US" dirty="0" smtClean="0"/>
              <a:t>Introduction to FCAB</a:t>
            </a:r>
          </a:p>
          <a:p>
            <a:r>
              <a:rPr lang="en-US" dirty="0" smtClean="0"/>
              <a:t>Context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inancial services</a:t>
            </a:r>
          </a:p>
          <a:p>
            <a:pPr lvl="1"/>
            <a:r>
              <a:rPr lang="en-US" dirty="0" smtClean="0"/>
              <a:t>Policy</a:t>
            </a:r>
          </a:p>
          <a:p>
            <a:r>
              <a:rPr lang="en-US" dirty="0" smtClean="0"/>
              <a:t>Household finances</a:t>
            </a:r>
          </a:p>
          <a:p>
            <a:pPr lvl="1"/>
            <a:r>
              <a:rPr lang="en-US" dirty="0" smtClean="0"/>
              <a:t>Earnings and income</a:t>
            </a:r>
          </a:p>
          <a:p>
            <a:pPr lvl="1"/>
            <a:r>
              <a:rPr lang="en-US" dirty="0" smtClean="0"/>
              <a:t>Spending and budgeting</a:t>
            </a:r>
          </a:p>
        </p:txBody>
      </p:sp>
    </p:spTree>
    <p:extLst>
      <p:ext uri="{BB962C8B-B14F-4D97-AF65-F5344CB8AC3E}">
        <p14:creationId xmlns:p14="http://schemas.microsoft.com/office/powerpoint/2010/main" val="3513627761"/>
      </p:ext>
    </p:extLst>
  </p:cSld>
  <p:clrMapOvr>
    <a:masterClrMapping/>
  </p:clrMapOvr>
  <p:transition xmlns:p14="http://schemas.microsoft.com/office/powerpoint/2010/main" spd="slow" advTm="389306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Components </a:t>
            </a:r>
            <a:br>
              <a:rPr lang="en-US" dirty="0" smtClean="0"/>
            </a:br>
            <a:r>
              <a:rPr lang="en-US" dirty="0" smtClean="0"/>
              <a:t>of the FCAB Curriculum: 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36" y="1600541"/>
            <a:ext cx="8250866" cy="4767602"/>
          </a:xfrm>
        </p:spPr>
        <p:txBody>
          <a:bodyPr/>
          <a:lstStyle/>
          <a:p>
            <a:r>
              <a:rPr lang="en-US" dirty="0" smtClean="0"/>
              <a:t>Household finances</a:t>
            </a:r>
          </a:p>
          <a:p>
            <a:pPr lvl="1"/>
            <a:r>
              <a:rPr lang="en-US" dirty="0" smtClean="0"/>
              <a:t>Saving, investing, asset building</a:t>
            </a:r>
          </a:p>
          <a:p>
            <a:pPr lvl="1"/>
            <a:r>
              <a:rPr lang="en-US" dirty="0" smtClean="0"/>
              <a:t>Credit, debt, and building assets</a:t>
            </a:r>
          </a:p>
          <a:p>
            <a:pPr lvl="1"/>
            <a:r>
              <a:rPr lang="en-US" dirty="0" smtClean="0"/>
              <a:t>Protecting assets</a:t>
            </a:r>
          </a:p>
          <a:p>
            <a:pPr lvl="1"/>
            <a:r>
              <a:rPr lang="en-US" dirty="0" smtClean="0"/>
              <a:t>Asset preservation, de-accumulation, and legacy</a:t>
            </a:r>
          </a:p>
          <a:p>
            <a:r>
              <a:rPr lang="en-US" dirty="0" smtClean="0"/>
              <a:t>Micro, mezzo, and macro social work </a:t>
            </a:r>
            <a:r>
              <a:rPr lang="en-US" dirty="0"/>
              <a:t>p</a:t>
            </a:r>
            <a:r>
              <a:rPr lang="en-US" dirty="0" smtClean="0"/>
              <a:t>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78821"/>
      </p:ext>
    </p:extLst>
  </p:cSld>
  <p:clrMapOvr>
    <a:masterClrMapping/>
  </p:clrMapOvr>
  <p:transition xmlns:p14="http://schemas.microsoft.com/office/powerpoint/2010/main" spd="slow" advTm="240976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FCAB Modules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 an Elective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302" y="1600541"/>
            <a:ext cx="8261498" cy="4767602"/>
          </a:xfrm>
        </p:spPr>
        <p:txBody>
          <a:bodyPr/>
          <a:lstStyle/>
          <a:p>
            <a:r>
              <a:rPr lang="en-US" dirty="0" smtClean="0"/>
              <a:t>Introduction to FCAB</a:t>
            </a:r>
          </a:p>
          <a:p>
            <a:r>
              <a:rPr lang="en-US" dirty="0" smtClean="0"/>
              <a:t>Earnings and income</a:t>
            </a:r>
          </a:p>
          <a:p>
            <a:r>
              <a:rPr lang="en-US" dirty="0" smtClean="0"/>
              <a:t>Context: Financial products and services</a:t>
            </a:r>
          </a:p>
          <a:p>
            <a:r>
              <a:rPr lang="en-US" dirty="0" smtClean="0"/>
              <a:t>Spending and budgeting</a:t>
            </a:r>
          </a:p>
          <a:p>
            <a:r>
              <a:rPr lang="en-US" dirty="0" smtClean="0"/>
              <a:t>Saving and investing</a:t>
            </a:r>
          </a:p>
          <a:p>
            <a:r>
              <a:rPr lang="en-US" dirty="0" smtClean="0"/>
              <a:t>Credit, debt, and assets</a:t>
            </a:r>
          </a:p>
          <a:p>
            <a:r>
              <a:rPr lang="en-US" dirty="0" smtClean="0"/>
              <a:t>Protecting assets</a:t>
            </a:r>
          </a:p>
          <a:p>
            <a:r>
              <a:rPr lang="en-US" dirty="0" smtClean="0"/>
              <a:t>Asset preservation</a:t>
            </a:r>
          </a:p>
          <a:p>
            <a:r>
              <a:rPr lang="en-US" dirty="0" smtClean="0"/>
              <a:t>Mezzo and macro social work practice</a:t>
            </a:r>
          </a:p>
        </p:txBody>
      </p:sp>
    </p:spTree>
    <p:extLst>
      <p:ext uri="{BB962C8B-B14F-4D97-AF65-F5344CB8AC3E}">
        <p14:creationId xmlns:p14="http://schemas.microsoft.com/office/powerpoint/2010/main" val="3874315884"/>
      </p:ext>
    </p:extLst>
  </p:cSld>
  <p:clrMapOvr>
    <a:masterClrMapping/>
  </p:clrMapOvr>
  <p:transition xmlns:p14="http://schemas.microsoft.com/office/powerpoint/2010/main" spd="slow" advTm="107831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DBlueicononly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CSDBlueicononly</Template>
  <TotalTime>2419</TotalTime>
  <Words>596</Words>
  <Application>Microsoft Macintosh PowerPoint</Application>
  <PresentationFormat>On-screen Show (4:3)</PresentationFormat>
  <Paragraphs>119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CSDBlueicononly</vt:lpstr>
      <vt:lpstr>Financial Capability and Asset Building (FCAB) Curriculum:   Key Components  Council on Social Work Education APM, November 3, 2013</vt:lpstr>
      <vt:lpstr>Presentation Overview</vt:lpstr>
      <vt:lpstr>FCAB Project (2012-2015), CSD Washington University in St. Louis</vt:lpstr>
      <vt:lpstr>FCAB and Social Work </vt:lpstr>
      <vt:lpstr>Key FCAB Curriculum Points</vt:lpstr>
      <vt:lpstr>Key FCAB Curriculum Points (cont.)</vt:lpstr>
      <vt:lpstr>Fundamental Components  of the FCAB Curriculum: Part I</vt:lpstr>
      <vt:lpstr>Fundamental Components  of the FCAB Curriculum: Part II</vt:lpstr>
      <vt:lpstr>Example of FCAB Modules  in an Elective Course</vt:lpstr>
      <vt:lpstr>FCAB Curriculum Fit with EPAS:  Example</vt:lpstr>
      <vt:lpstr>Instructor Resources for FCAB</vt:lpstr>
      <vt:lpstr>Additional Information</vt:lpstr>
    </vt:vector>
  </TitlesOfParts>
  <Company>Saint Louis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Capability and Asset Development (FCAB) Curriculum: Key Components</dc:title>
  <dc:creator>Julie Birkenmaier</dc:creator>
  <cp:lastModifiedBy>Julie Birkenmaier</cp:lastModifiedBy>
  <cp:revision>130</cp:revision>
  <dcterms:created xsi:type="dcterms:W3CDTF">2013-09-16T20:58:03Z</dcterms:created>
  <dcterms:modified xsi:type="dcterms:W3CDTF">2013-11-04T18:04:29Z</dcterms:modified>
</cp:coreProperties>
</file>