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55" r:id="rId1"/>
  </p:sldMasterIdLst>
  <p:notesMasterIdLst>
    <p:notesMasterId r:id="rId14"/>
  </p:notesMasterIdLst>
  <p:sldIdLst>
    <p:sldId id="256" r:id="rId2"/>
    <p:sldId id="257" r:id="rId3"/>
    <p:sldId id="267" r:id="rId4"/>
    <p:sldId id="258" r:id="rId5"/>
    <p:sldId id="265" r:id="rId6"/>
    <p:sldId id="268" r:id="rId7"/>
    <p:sldId id="259" r:id="rId8"/>
    <p:sldId id="260" r:id="rId9"/>
    <p:sldId id="263" r:id="rId10"/>
    <p:sldId id="261" r:id="rId11"/>
    <p:sldId id="262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5085" autoAdjust="0"/>
  </p:normalViewPr>
  <p:slideViewPr>
    <p:cSldViewPr snapToGrid="0" snapToObjects="1">
      <p:cViewPr>
        <p:scale>
          <a:sx n="90" d="100"/>
          <a:sy n="90" d="100"/>
        </p:scale>
        <p:origin x="-512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13A976-CA0F-494E-9989-FCE482F14080}" type="datetimeFigureOut">
              <a:rPr lang="en-US" smtClean="0"/>
              <a:t>11/4/13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854D2B-51D4-1542-A291-CB7BBC479C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7085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today’s global economic uncertainty and growing wealth and income inequality, the notion of financial capability as a framework to examine financial behaviors and realities, especially of low-income populations,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is growing in popularity.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Social work academia is beginning to respond to this need for increased preparation in education and research 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###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854D2B-51D4-1542-A291-CB7BBC479CB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66623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854D2B-51D4-1542-A291-CB7BBC479CB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1687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854D2B-51D4-1542-A291-CB7BBC479CB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9711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854D2B-51D4-1542-A291-CB7BBC479CB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6882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854D2B-51D4-1542-A291-CB7BBC479CB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6257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854D2B-51D4-1542-A291-CB7BBC479CB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623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854D2B-51D4-1542-A291-CB7BBC479CB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00861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854D2B-51D4-1542-A291-CB7BBC479CB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889593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854D2B-51D4-1542-A291-CB7BBC479CB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59982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854D2B-51D4-1542-A291-CB7BBC479CB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8955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 descr="CSD_BCKGRND_LTBLU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5588" cy="68597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714500"/>
            <a:ext cx="7772400" cy="1469571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886541"/>
            <a:ext cx="7848600" cy="1751920"/>
          </a:xfrm>
        </p:spPr>
        <p:txBody>
          <a:bodyPr/>
          <a:lstStyle>
            <a:lvl1pPr marL="0" indent="0">
              <a:buFontTx/>
              <a:buNone/>
              <a:defRPr sz="2400"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810601"/>
      </p:ext>
    </p:extLst>
  </p:cSld>
  <p:clrMapOvr>
    <a:masterClrMapping/>
  </p:clrMapOvr>
  <p:transition xmlns:p14="http://schemas.microsoft.com/office/powerpoint/2010/main" spd="slow">
    <p:blinds dir="vert"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066770"/>
      </p:ext>
    </p:extLst>
  </p:cSld>
  <p:clrMapOvr>
    <a:masterClrMapping/>
  </p:clrMapOvr>
  <p:transition xmlns:p14="http://schemas.microsoft.com/office/powerpoint/2010/main" spd="slow">
    <p:blinds dir="vert"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44929"/>
            <a:ext cx="1905000" cy="612321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244929"/>
            <a:ext cx="5562600" cy="612321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552253"/>
      </p:ext>
    </p:extLst>
  </p:cSld>
  <p:clrMapOvr>
    <a:masterClrMapping/>
  </p:clrMapOvr>
  <p:transition xmlns:p14="http://schemas.microsoft.com/office/powerpoint/2010/main" spd="slow">
    <p:blinds dir="vert"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44929"/>
            <a:ext cx="7620000" cy="9269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066800" y="1600541"/>
            <a:ext cx="3733800" cy="476760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0" y="1600541"/>
            <a:ext cx="3733800" cy="476760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1025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549784"/>
      </p:ext>
    </p:extLst>
  </p:cSld>
  <p:clrMapOvr>
    <a:masterClrMapping/>
  </p:clrMapOvr>
  <p:transition xmlns:p14="http://schemas.microsoft.com/office/powerpoint/2010/main" spd="slow">
    <p:blinds dir="vert"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7014"/>
            <a:ext cx="7772400" cy="136241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827"/>
            <a:ext cx="7772400" cy="1500188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66249701"/>
      </p:ext>
    </p:extLst>
  </p:cSld>
  <p:clrMapOvr>
    <a:masterClrMapping/>
  </p:clrMapOvr>
  <p:transition xmlns:p14="http://schemas.microsoft.com/office/powerpoint/2010/main" spd="slow">
    <p:blinds dir="vert"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600541"/>
            <a:ext cx="3733800" cy="47676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0" y="1600541"/>
            <a:ext cx="3733800" cy="47676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966494"/>
      </p:ext>
    </p:extLst>
  </p:cSld>
  <p:clrMapOvr>
    <a:masterClrMapping/>
  </p:clrMapOvr>
  <p:transition xmlns:p14="http://schemas.microsoft.com/office/powerpoint/2010/main" spd="slow">
    <p:blinds dir="vert"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844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907"/>
            <a:ext cx="4040188" cy="63953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5442"/>
            <a:ext cx="4040188" cy="395117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907"/>
            <a:ext cx="4041775" cy="63953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5442"/>
            <a:ext cx="4041775" cy="395117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853027"/>
      </p:ext>
    </p:extLst>
  </p:cSld>
  <p:clrMapOvr>
    <a:masterClrMapping/>
  </p:clrMapOvr>
  <p:transition xmlns:p14="http://schemas.microsoft.com/office/powerpoint/2010/main" spd="slow">
    <p:blinds dir="vert"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192194"/>
      </p:ext>
    </p:extLst>
  </p:cSld>
  <p:clrMapOvr>
    <a:masterClrMapping/>
  </p:clrMapOvr>
  <p:transition xmlns:p14="http://schemas.microsoft.com/office/powerpoint/2010/main" spd="slow">
    <p:blinds dir="vert"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32137767"/>
      </p:ext>
    </p:extLst>
  </p:cSld>
  <p:clrMapOvr>
    <a:masterClrMapping/>
  </p:clrMapOvr>
  <p:transition xmlns:p14="http://schemas.microsoft.com/office/powerpoint/2010/main" spd="slow">
    <p:blinds dir="vert"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844"/>
            <a:ext cx="3008313" cy="116170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845"/>
            <a:ext cx="5111750" cy="585277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554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19402622"/>
      </p:ext>
    </p:extLst>
  </p:cSld>
  <p:clrMapOvr>
    <a:masterClrMapping/>
  </p:clrMapOvr>
  <p:transition xmlns:p14="http://schemas.microsoft.com/office/powerpoint/2010/main" spd="slow">
    <p:blinds dir="vert"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799920"/>
            <a:ext cx="5486400" cy="56809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322"/>
            <a:ext cx="5486400" cy="411446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8018"/>
            <a:ext cx="5486400" cy="80452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18120744"/>
      </p:ext>
    </p:extLst>
  </p:cSld>
  <p:clrMapOvr>
    <a:masterClrMapping/>
  </p:clrMapOvr>
  <p:transition xmlns:p14="http://schemas.microsoft.com/office/powerpoint/2010/main" spd="slow">
    <p:blinds dir="vert"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9" descr="CSD_BCKGRND_LTBLU_TITLE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88" y="-1701"/>
            <a:ext cx="9145588" cy="68597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244929"/>
            <a:ext cx="7620000" cy="926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600541"/>
            <a:ext cx="7620000" cy="47676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57" r:id="rId2"/>
    <p:sldLayoutId id="2147483758" r:id="rId3"/>
    <p:sldLayoutId id="2147483759" r:id="rId4"/>
    <p:sldLayoutId id="2147483760" r:id="rId5"/>
    <p:sldLayoutId id="2147483761" r:id="rId6"/>
    <p:sldLayoutId id="2147483762" r:id="rId7"/>
    <p:sldLayoutId id="2147483763" r:id="rId8"/>
    <p:sldLayoutId id="2147483764" r:id="rId9"/>
    <p:sldLayoutId id="2147483765" r:id="rId10"/>
    <p:sldLayoutId id="2147483766" r:id="rId11"/>
    <p:sldLayoutId id="2147483767" r:id="rId12"/>
  </p:sldLayoutIdLst>
  <p:transition xmlns:p14="http://schemas.microsoft.com/office/powerpoint/2010/main" spd="slow">
    <p:blinds dir="vert"/>
  </p:transition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csd.wustl.edu/OurWork/AssetBuilding/Pages/FCAB.aspx" TargetMode="External"/><Relationship Id="rId4" Type="http://schemas.openxmlformats.org/officeDocument/2006/relationships/hyperlink" Target="http://csd.wustl.edu/AssetBuilding/Pages/ABPubs.aspx" TargetMode="External"/><Relationship Id="rId5" Type="http://schemas.openxmlformats.org/officeDocument/2006/relationships/hyperlink" Target="http://global.oup.com/academic/product/financial-capability-and-asset-development-9780199755950?cc=us&amp;lang=en&amp;" TargetMode="External"/><Relationship Id="rId6" Type="http://schemas.openxmlformats.org/officeDocument/2006/relationships/hyperlink" Target="http://www.ssw.umaryland.edu/fsw/research/network_list.htm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acosa.org/joomla/syllabi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Birkenjm@slu.edu" TargetMode="External"/><Relationship Id="rId3" Type="http://schemas.openxmlformats.org/officeDocument/2006/relationships/hyperlink" Target="mailto:Mrochelle@brownschool.wustl.edu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14500"/>
            <a:ext cx="7772400" cy="3143249"/>
          </a:xfrm>
        </p:spPr>
        <p:txBody>
          <a:bodyPr/>
          <a:lstStyle/>
          <a:p>
            <a:r>
              <a:rPr lang="en-US" dirty="0" smtClean="0"/>
              <a:t>Financial Capability and Asset Building (FCAB) Curriculum:  </a:t>
            </a:r>
            <a:br>
              <a:rPr lang="en-US" dirty="0" smtClean="0"/>
            </a:br>
            <a:r>
              <a:rPr lang="en-US" dirty="0" smtClean="0"/>
              <a:t>Key Components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Council on Social Work Education APM, November 3, 2013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5029199"/>
            <a:ext cx="7848600" cy="952501"/>
          </a:xfrm>
        </p:spPr>
        <p:txBody>
          <a:bodyPr/>
          <a:lstStyle/>
          <a:p>
            <a:r>
              <a:rPr lang="en-US" dirty="0" smtClean="0"/>
              <a:t>Julie Birkenmaier, Ph.D.</a:t>
            </a:r>
            <a:br>
              <a:rPr lang="en-US" dirty="0" smtClean="0"/>
            </a:br>
            <a:r>
              <a:rPr lang="en-US" dirty="0" smtClean="0"/>
              <a:t>Saint Louis University</a:t>
            </a:r>
          </a:p>
        </p:txBody>
      </p:sp>
    </p:spTree>
    <p:extLst>
      <p:ext uri="{BB962C8B-B14F-4D97-AF65-F5344CB8AC3E}">
        <p14:creationId xmlns:p14="http://schemas.microsoft.com/office/powerpoint/2010/main" val="1502155289"/>
      </p:ext>
    </p:extLst>
  </p:cSld>
  <p:clrMapOvr>
    <a:masterClrMapping/>
  </p:clrMapOvr>
  <p:transition xmlns:p14="http://schemas.microsoft.com/office/powerpoint/2010/main" spd="slow" advTm="34707">
    <p:blinds dir="vert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FCAB Curriculum Fit with EPAS:  Example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39335"/>
              </p:ext>
            </p:extLst>
          </p:nvPr>
        </p:nvGraphicFramePr>
        <p:xfrm>
          <a:off x="226828" y="1600200"/>
          <a:ext cx="8676168" cy="4903667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1807534"/>
                <a:gridCol w="2456121"/>
                <a:gridCol w="1010093"/>
                <a:gridCol w="1977655"/>
                <a:gridCol w="1424765"/>
              </a:tblGrid>
              <a:tr h="251234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+mj-lt"/>
                        </a:rPr>
                        <a:t>EPAS Competency</a:t>
                      </a:r>
                      <a:endParaRPr lang="en-US" sz="16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+mj-lt"/>
                        </a:rPr>
                        <a:t>Practice Behaviors</a:t>
                      </a:r>
                      <a:endParaRPr lang="en-US" sz="16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+mj-lt"/>
                        </a:rPr>
                        <a:t>Modules</a:t>
                      </a:r>
                      <a:endParaRPr lang="en-US" sz="16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+mj-lt"/>
                        </a:rPr>
                        <a:t>Skills</a:t>
                      </a:r>
                      <a:endParaRPr lang="en-US" sz="16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+mj-lt"/>
                        </a:rPr>
                        <a:t>Assessment</a:t>
                      </a:r>
                      <a:endParaRPr lang="en-US" sz="1600" dirty="0">
                        <a:latin typeface="+mj-lt"/>
                      </a:endParaRPr>
                    </a:p>
                  </a:txBody>
                  <a:tcPr/>
                </a:tc>
              </a:tr>
              <a:tr h="4324547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24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dirty="0">
                          <a:effectLst/>
                          <a:latin typeface="+mj-lt"/>
                          <a:ea typeface="ＭＳ 明朝"/>
                          <a:cs typeface="Times New Roman"/>
                        </a:rPr>
                        <a:t>2.1.10(a)–(d)—Engage, assess, intervene, and evaluate with individuals, families, groups, organizations, and communities.</a:t>
                      </a:r>
                    </a:p>
                  </a:txBody>
                  <a:tcPr marL="114300" marR="11430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+mj-lt"/>
                          <a:ea typeface="ＭＳ 明朝"/>
                          <a:cs typeface="Times New Roman"/>
                        </a:rPr>
                        <a:t>(</a:t>
                      </a:r>
                      <a:r>
                        <a:rPr lang="en-US" sz="1600" dirty="0">
                          <a:effectLst/>
                          <a:latin typeface="+mj-lt"/>
                          <a:ea typeface="ＭＳ 明朝"/>
                          <a:cs typeface="Times New Roman"/>
                        </a:rPr>
                        <a:t>a) Substantively </a:t>
                      </a:r>
                      <a:r>
                        <a:rPr lang="en-US" sz="1600" dirty="0" smtClean="0">
                          <a:effectLst/>
                          <a:latin typeface="+mj-lt"/>
                          <a:ea typeface="ＭＳ 明朝"/>
                          <a:cs typeface="Times New Roman"/>
                        </a:rPr>
                        <a:t>and </a:t>
                      </a:r>
                      <a:r>
                        <a:rPr lang="en-US" sz="1600" dirty="0">
                          <a:effectLst/>
                          <a:latin typeface="+mj-lt"/>
                          <a:ea typeface="ＭＳ 明朝"/>
                          <a:cs typeface="Times New Roman"/>
                        </a:rPr>
                        <a:t>e</a:t>
                      </a:r>
                      <a:r>
                        <a:rPr lang="en-US" sz="1600" dirty="0" smtClean="0">
                          <a:effectLst/>
                          <a:latin typeface="+mj-lt"/>
                          <a:ea typeface="ＭＳ 明朝"/>
                          <a:cs typeface="Times New Roman"/>
                        </a:rPr>
                        <a:t>ffectively </a:t>
                      </a:r>
                      <a:r>
                        <a:rPr lang="en-US" sz="1600" dirty="0">
                          <a:effectLst/>
                          <a:latin typeface="+mj-lt"/>
                          <a:ea typeface="ＭＳ 明朝"/>
                          <a:cs typeface="Times New Roman"/>
                        </a:rPr>
                        <a:t>prepare for  action </a:t>
                      </a:r>
                      <a:r>
                        <a:rPr lang="en-US" sz="1600" dirty="0" smtClean="0">
                          <a:effectLst/>
                          <a:latin typeface="+mj-lt"/>
                          <a:ea typeface="ＭＳ 明朝"/>
                          <a:cs typeface="Times New Roman"/>
                        </a:rPr>
                        <a:t>with </a:t>
                      </a:r>
                      <a:r>
                        <a:rPr lang="en-US" sz="1600" dirty="0">
                          <a:effectLst/>
                          <a:latin typeface="+mj-lt"/>
                          <a:ea typeface="ＭＳ 明朝"/>
                          <a:cs typeface="Times New Roman"/>
                        </a:rPr>
                        <a:t>individuals, families, groups, </a:t>
                      </a:r>
                      <a:r>
                        <a:rPr lang="en-US" sz="1600" dirty="0" smtClean="0">
                          <a:effectLst/>
                          <a:latin typeface="+mj-lt"/>
                          <a:ea typeface="ＭＳ 明朝"/>
                          <a:cs typeface="Times New Roman"/>
                        </a:rPr>
                        <a:t>organizations</a:t>
                      </a:r>
                      <a:r>
                        <a:rPr lang="en-US" sz="1600" dirty="0">
                          <a:effectLst/>
                          <a:latin typeface="+mj-lt"/>
                          <a:ea typeface="ＭＳ 明朝"/>
                          <a:cs typeface="Times New Roman"/>
                        </a:rPr>
                        <a:t>, and </a:t>
                      </a:r>
                      <a:r>
                        <a:rPr lang="en-US" sz="1600" dirty="0" smtClean="0">
                          <a:effectLst/>
                          <a:latin typeface="+mj-lt"/>
                          <a:ea typeface="ＭＳ 明朝"/>
                          <a:cs typeface="Times New Roman"/>
                        </a:rPr>
                        <a:t>communities.</a:t>
                      </a:r>
                      <a:endParaRPr lang="en-US" sz="1600" dirty="0">
                        <a:effectLst/>
                        <a:latin typeface="+mj-lt"/>
                        <a:ea typeface="ＭＳ 明朝"/>
                        <a:cs typeface="Times New Roman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j-lt"/>
                          <a:ea typeface="ＭＳ 明朝"/>
                          <a:cs typeface="Times New Roman"/>
                        </a:rPr>
                        <a:t>(b) </a:t>
                      </a:r>
                      <a:r>
                        <a:rPr lang="en-US" sz="1600" dirty="0" smtClean="0">
                          <a:effectLst/>
                          <a:latin typeface="+mj-lt"/>
                          <a:ea typeface="ＭＳ 明朝"/>
                          <a:cs typeface="Times New Roman"/>
                        </a:rPr>
                        <a:t>Collect</a:t>
                      </a:r>
                      <a:r>
                        <a:rPr lang="en-US" sz="1600" dirty="0">
                          <a:effectLst/>
                          <a:latin typeface="+mj-lt"/>
                          <a:ea typeface="ＭＳ 明朝"/>
                          <a:cs typeface="Times New Roman"/>
                        </a:rPr>
                        <a:t>, organize, and interpret client </a:t>
                      </a:r>
                      <a:r>
                        <a:rPr lang="en-US" sz="1600" dirty="0" smtClean="0">
                          <a:effectLst/>
                          <a:latin typeface="+mj-lt"/>
                          <a:ea typeface="ＭＳ 明朝"/>
                          <a:cs typeface="Times New Roman"/>
                        </a:rPr>
                        <a:t>data. </a:t>
                      </a:r>
                      <a:endParaRPr lang="en-US" sz="1600" dirty="0">
                        <a:effectLst/>
                        <a:latin typeface="+mj-lt"/>
                        <a:ea typeface="ＭＳ 明朝"/>
                        <a:cs typeface="Times New Roman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j-lt"/>
                          <a:ea typeface="ＭＳ 明朝"/>
                          <a:cs typeface="Times New Roman"/>
                        </a:rPr>
                        <a:t>(b) </a:t>
                      </a:r>
                      <a:r>
                        <a:rPr lang="en-US" sz="1600" dirty="0" smtClean="0">
                          <a:effectLst/>
                          <a:latin typeface="+mj-lt"/>
                          <a:ea typeface="ＭＳ 明朝"/>
                          <a:cs typeface="Times New Roman"/>
                        </a:rPr>
                        <a:t>Assess </a:t>
                      </a:r>
                      <a:r>
                        <a:rPr lang="en-US" sz="1600" dirty="0">
                          <a:effectLst/>
                          <a:latin typeface="+mj-lt"/>
                          <a:ea typeface="ＭＳ 明朝"/>
                          <a:cs typeface="Times New Roman"/>
                        </a:rPr>
                        <a:t>client strengths and </a:t>
                      </a:r>
                      <a:r>
                        <a:rPr lang="en-US" sz="1600" dirty="0" smtClean="0">
                          <a:effectLst/>
                          <a:latin typeface="+mj-lt"/>
                          <a:ea typeface="ＭＳ 明朝"/>
                          <a:cs typeface="Times New Roman"/>
                        </a:rPr>
                        <a:t>limitations.</a:t>
                      </a:r>
                      <a:r>
                        <a:rPr lang="en-US" sz="1600" baseline="0" dirty="0" smtClean="0">
                          <a:effectLst/>
                          <a:latin typeface="+mj-lt"/>
                          <a:ea typeface="ＭＳ 明朝"/>
                          <a:cs typeface="Times New Roman"/>
                        </a:rPr>
                        <a:t> </a:t>
                      </a:r>
                      <a:endParaRPr lang="en-US" sz="1600" dirty="0" smtClean="0">
                        <a:effectLst/>
                        <a:latin typeface="+mj-lt"/>
                        <a:ea typeface="ＭＳ 明朝"/>
                        <a:cs typeface="Times New Roman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Times New Roman"/>
                        </a:rPr>
                        <a:t>(c) Help clients resolve problems.</a:t>
                      </a:r>
                      <a:endParaRPr lang="en-US" sz="1600" dirty="0">
                        <a:effectLst/>
                        <a:latin typeface="+mj-lt"/>
                        <a:ea typeface="ＭＳ 明朝"/>
                        <a:cs typeface="Times New Roman"/>
                      </a:endParaRPr>
                    </a:p>
                  </a:txBody>
                  <a:tcPr marL="114300" marR="114300" marT="0" marB="0"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+mj-lt"/>
                          <a:cs typeface="Times New Roman"/>
                        </a:rPr>
                        <a:t>B.1</a:t>
                      </a:r>
                    </a:p>
                    <a:p>
                      <a:r>
                        <a:rPr lang="en-US" sz="1600" baseline="0" dirty="0" smtClean="0">
                          <a:latin typeface="+mj-lt"/>
                          <a:cs typeface="Times New Roman"/>
                        </a:rPr>
                        <a:t>J.1</a:t>
                      </a:r>
                    </a:p>
                    <a:p>
                      <a:r>
                        <a:rPr lang="en-US" sz="1600" baseline="0" dirty="0" smtClean="0">
                          <a:latin typeface="+mj-lt"/>
                          <a:cs typeface="Times New Roman"/>
                        </a:rPr>
                        <a:t>J.2</a:t>
                      </a:r>
                      <a:endParaRPr lang="en-US" sz="1600" dirty="0">
                        <a:latin typeface="+mj-lt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60020" marR="0" indent="-160020" algn="l">
                        <a:spcBef>
                          <a:spcPts val="24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Compare </a:t>
                      </a:r>
                      <a:r>
                        <a:rPr lang="en-US" sz="16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advantages and disadvantages of various institutions (e.g., banks, community banks, savings and loans, and various types of credit unions</a:t>
                      </a:r>
                      <a:r>
                        <a:rPr lang="en-US" sz="160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).</a:t>
                      </a:r>
                    </a:p>
                    <a:p>
                      <a:pPr marL="160020" marR="0" indent="-160020" algn="l">
                        <a:spcBef>
                          <a:spcPts val="24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Compare</a:t>
                      </a:r>
                      <a:r>
                        <a:rPr lang="en-US" sz="1600" baseline="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 advantages and disadvantages of various financial products and services.</a:t>
                      </a:r>
                      <a:endParaRPr lang="en-US" sz="1600" dirty="0" smtClean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114300" marR="11430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+mj-lt"/>
                          <a:ea typeface="ＭＳ 明朝"/>
                          <a:cs typeface="Times New Roman"/>
                        </a:rPr>
                        <a:t>Community assessment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 smtClean="0">
                        <a:effectLst/>
                        <a:latin typeface="+mj-lt"/>
                        <a:ea typeface="ＭＳ 明朝"/>
                        <a:cs typeface="Times New Roman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 smtClean="0">
                        <a:effectLst/>
                        <a:latin typeface="+mj-lt"/>
                        <a:ea typeface="ＭＳ 明朝"/>
                        <a:cs typeface="Times New Roman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 smtClean="0">
                        <a:effectLst/>
                        <a:latin typeface="+mj-lt"/>
                        <a:ea typeface="ＭＳ 明朝"/>
                        <a:cs typeface="Times New Roman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 smtClean="0">
                        <a:effectLst/>
                        <a:latin typeface="+mj-lt"/>
                        <a:ea typeface="ＭＳ 明朝"/>
                        <a:cs typeface="Times New Roman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 smtClean="0">
                        <a:effectLst/>
                        <a:latin typeface="+mj-lt"/>
                        <a:ea typeface="ＭＳ 明朝"/>
                        <a:cs typeface="Times New Roman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 smtClean="0">
                        <a:effectLst/>
                        <a:latin typeface="+mj-lt"/>
                        <a:ea typeface="ＭＳ 明朝"/>
                        <a:cs typeface="Times New Roman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 smtClean="0">
                        <a:effectLst/>
                        <a:latin typeface="+mj-lt"/>
                        <a:ea typeface="ＭＳ 明朝"/>
                        <a:cs typeface="Times New Roman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 smtClean="0">
                        <a:effectLst/>
                        <a:latin typeface="+mj-lt"/>
                        <a:ea typeface="ＭＳ 明朝"/>
                        <a:cs typeface="Times New Roman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 smtClean="0">
                        <a:effectLst/>
                        <a:latin typeface="+mj-lt"/>
                        <a:ea typeface="ＭＳ 明朝"/>
                        <a:cs typeface="Times New Roman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 smtClean="0">
                        <a:effectLst/>
                        <a:latin typeface="+mj-lt"/>
                        <a:ea typeface="ＭＳ 明朝"/>
                        <a:cs typeface="Times New Roman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 smtClean="0">
                        <a:effectLst/>
                        <a:latin typeface="+mj-lt"/>
                        <a:ea typeface="ＭＳ 明朝"/>
                        <a:cs typeface="Times New Roman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 smtClean="0">
                        <a:effectLst/>
                        <a:latin typeface="+mj-lt"/>
                        <a:ea typeface="ＭＳ 明朝"/>
                        <a:cs typeface="Times New Roman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 smtClean="0">
                        <a:effectLst/>
                        <a:latin typeface="+mj-lt"/>
                        <a:ea typeface="ＭＳ 明朝"/>
                        <a:cs typeface="Times New Roman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 smtClean="0">
                        <a:effectLst/>
                        <a:latin typeface="+mj-lt"/>
                        <a:ea typeface="ＭＳ 明朝"/>
                        <a:cs typeface="Times New Roman"/>
                      </a:endParaRPr>
                    </a:p>
                  </a:txBody>
                  <a:tcPr marL="114300" marR="11430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16108609"/>
      </p:ext>
    </p:extLst>
  </p:cSld>
  <p:clrMapOvr>
    <a:masterClrMapping/>
  </p:clrMapOvr>
  <p:transition xmlns:p14="http://schemas.microsoft.com/office/powerpoint/2010/main" spd="slow" advTm="59664">
    <p:blinds dir="vert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Instructor Resources for FCAB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4670" y="1600541"/>
            <a:ext cx="8272130" cy="4767602"/>
          </a:xfrm>
        </p:spPr>
        <p:txBody>
          <a:bodyPr/>
          <a:lstStyle/>
          <a:p>
            <a:r>
              <a:rPr lang="en-US" dirty="0" smtClean="0"/>
              <a:t>Syllabi on </a:t>
            </a:r>
            <a:r>
              <a:rPr lang="en-US" dirty="0" smtClean="0">
                <a:hlinkClick r:id="rId2"/>
              </a:rPr>
              <a:t>ACOSA website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FCAB initiative, CSD</a:t>
            </a:r>
            <a:endParaRPr lang="en-US" dirty="0" smtClean="0"/>
          </a:p>
          <a:p>
            <a:r>
              <a:rPr lang="en-US" dirty="0" smtClean="0"/>
              <a:t>Other </a:t>
            </a:r>
            <a:r>
              <a:rPr lang="en-US" dirty="0" smtClean="0">
                <a:hlinkClick r:id="rId4"/>
              </a:rPr>
              <a:t>CSD publications</a:t>
            </a:r>
            <a:endParaRPr lang="en-US" dirty="0" smtClean="0"/>
          </a:p>
          <a:p>
            <a:r>
              <a:rPr lang="en-US" dirty="0" smtClean="0">
                <a:hlinkClick r:id="rId5"/>
              </a:rPr>
              <a:t>Birkenmaier, Sherraden, &amp; Curley (2013)</a:t>
            </a:r>
            <a:endParaRPr lang="en-US" dirty="0" smtClean="0"/>
          </a:p>
          <a:p>
            <a:r>
              <a:rPr lang="en-US" dirty="0" smtClean="0"/>
              <a:t>Scholarly FCAB literature in journals</a:t>
            </a:r>
          </a:p>
          <a:p>
            <a:r>
              <a:rPr lang="en-US" dirty="0" smtClean="0"/>
              <a:t>University of Maryland, School of Social Work Financial Social Work Initiative (FSWI) </a:t>
            </a:r>
            <a:r>
              <a:rPr lang="en-US" dirty="0" smtClean="0">
                <a:hlinkClick r:id="rId6"/>
              </a:rPr>
              <a:t>Scholar Network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10428462"/>
      </p:ext>
    </p:extLst>
  </p:cSld>
  <p:clrMapOvr>
    <a:masterClrMapping/>
  </p:clrMapOvr>
  <p:transition xmlns:p14="http://schemas.microsoft.com/office/powerpoint/2010/main" spd="slow" advTm="51386">
    <p:blinds dir="vert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Additional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4037" y="1600541"/>
            <a:ext cx="8282763" cy="4767602"/>
          </a:xfrm>
        </p:spPr>
        <p:txBody>
          <a:bodyPr/>
          <a:lstStyle/>
          <a:p>
            <a:r>
              <a:rPr lang="en-US" dirty="0" smtClean="0"/>
              <a:t>Julie Birkenmaier, Saint Louis University</a:t>
            </a:r>
          </a:p>
          <a:p>
            <a:pPr lvl="1"/>
            <a:r>
              <a:rPr lang="en-US" dirty="0" smtClean="0">
                <a:hlinkClick r:id="rId2"/>
              </a:rPr>
              <a:t>Birkenjm@slu.edu</a:t>
            </a:r>
            <a:endParaRPr lang="en-US" dirty="0"/>
          </a:p>
          <a:p>
            <a:pPr lvl="1"/>
            <a:r>
              <a:rPr lang="en-US" dirty="0" smtClean="0"/>
              <a:t>(314) 977-3323</a:t>
            </a:r>
          </a:p>
          <a:p>
            <a:r>
              <a:rPr lang="en-US" dirty="0" smtClean="0"/>
              <a:t>Mike Rochelle, CSD</a:t>
            </a:r>
          </a:p>
          <a:p>
            <a:pPr lvl="1"/>
            <a:r>
              <a:rPr lang="en-US" dirty="0" smtClean="0">
                <a:hlinkClick r:id="rId3"/>
              </a:rPr>
              <a:t>Mrochelle@brownschool.wustl.edu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03757436"/>
      </p:ext>
    </p:extLst>
  </p:cSld>
  <p:clrMapOvr>
    <a:masterClrMapping/>
  </p:clrMapOvr>
  <p:transition xmlns:p14="http://schemas.microsoft.com/office/powerpoint/2010/main" spd="slow" advTm="4270">
    <p:blinds dir="vert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Presentation Overview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27517" y="1600541"/>
            <a:ext cx="8248650" cy="4767602"/>
          </a:xfrm>
        </p:spPr>
        <p:txBody>
          <a:bodyPr/>
          <a:lstStyle/>
          <a:p>
            <a:r>
              <a:rPr lang="en-US" dirty="0" smtClean="0"/>
              <a:t>FCAB project, Center for Social Development (CSD)</a:t>
            </a:r>
          </a:p>
          <a:p>
            <a:r>
              <a:rPr lang="en-US" dirty="0" smtClean="0"/>
              <a:t>Rationale</a:t>
            </a:r>
          </a:p>
          <a:p>
            <a:r>
              <a:rPr lang="en-US" dirty="0" smtClean="0"/>
              <a:t>Fundamental components</a:t>
            </a:r>
          </a:p>
          <a:p>
            <a:r>
              <a:rPr lang="en-US" dirty="0" smtClean="0"/>
              <a:t>Example</a:t>
            </a:r>
          </a:p>
          <a:p>
            <a:r>
              <a:rPr lang="en-US" dirty="0" smtClean="0"/>
              <a:t>Fit with EPAS</a:t>
            </a:r>
          </a:p>
          <a:p>
            <a:r>
              <a:rPr lang="en-US" dirty="0" smtClean="0"/>
              <a:t>Instructor resources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4655030"/>
      </p:ext>
    </p:extLst>
  </p:cSld>
  <p:clrMapOvr>
    <a:masterClrMapping/>
  </p:clrMapOvr>
  <p:transition xmlns:p14="http://schemas.microsoft.com/office/powerpoint/2010/main" spd="slow" advTm="56675">
    <p:blinds dir="vert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FCAB Project (2012-2015), CSD Washington University in St. Louis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4038" y="1600541"/>
            <a:ext cx="4407195" cy="4767602"/>
          </a:xfrm>
        </p:spPr>
        <p:txBody>
          <a:bodyPr/>
          <a:lstStyle/>
          <a:p>
            <a:r>
              <a:rPr lang="en-US" dirty="0" smtClean="0"/>
              <a:t>Michael Sherraden, Principle Investigator (CSD)</a:t>
            </a:r>
          </a:p>
          <a:p>
            <a:r>
              <a:rPr lang="en-US" dirty="0" smtClean="0"/>
              <a:t>FCAB Curriculum development</a:t>
            </a:r>
          </a:p>
          <a:p>
            <a:pPr lvl="1"/>
            <a:r>
              <a:rPr lang="en-US" dirty="0" smtClean="0"/>
              <a:t>Margaret Sherraden, (UMSL and CSD)</a:t>
            </a:r>
          </a:p>
          <a:p>
            <a:pPr lvl="1"/>
            <a:r>
              <a:rPr lang="en-US" dirty="0" smtClean="0"/>
              <a:t>Julie Birkenmaier (SLU)</a:t>
            </a:r>
          </a:p>
          <a:p>
            <a:pPr lvl="1"/>
            <a:r>
              <a:rPr lang="en-US" dirty="0" smtClean="0"/>
              <a:t>Lissa Johnson (CSD)</a:t>
            </a:r>
          </a:p>
          <a:p>
            <a:pPr lvl="1"/>
            <a:r>
              <a:rPr lang="en-US" dirty="0" smtClean="0"/>
              <a:t>Tiffany Trautwein (CSD)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8958" y="1600541"/>
            <a:ext cx="3997842" cy="4767602"/>
          </a:xfrm>
        </p:spPr>
        <p:txBody>
          <a:bodyPr/>
          <a:lstStyle/>
          <a:p>
            <a:r>
              <a:rPr lang="en-US" dirty="0" smtClean="0"/>
              <a:t>FCAB partnership and demonstration</a:t>
            </a:r>
          </a:p>
          <a:p>
            <a:pPr lvl="1"/>
            <a:r>
              <a:rPr lang="en-US" dirty="0" smtClean="0"/>
              <a:t>Mike Rochelle (CSD)</a:t>
            </a:r>
          </a:p>
          <a:p>
            <a:pPr lvl="1"/>
            <a:r>
              <a:rPr lang="en-US" dirty="0" smtClean="0"/>
              <a:t>Gena McClendon (CSD)</a:t>
            </a:r>
          </a:p>
          <a:p>
            <a:pPr lvl="1"/>
            <a:r>
              <a:rPr lang="en-US" dirty="0" smtClean="0"/>
              <a:t>Funding</a:t>
            </a:r>
          </a:p>
          <a:p>
            <a:pPr lvl="2"/>
            <a:r>
              <a:rPr lang="en-US" dirty="0" smtClean="0"/>
              <a:t>Wells Fargo Advisors</a:t>
            </a:r>
          </a:p>
          <a:p>
            <a:pPr lvl="2"/>
            <a:r>
              <a:rPr lang="en-US" dirty="0" smtClean="0"/>
              <a:t>Arthur Vining Davis Foundation</a:t>
            </a:r>
          </a:p>
        </p:txBody>
      </p:sp>
    </p:spTree>
    <p:extLst>
      <p:ext uri="{BB962C8B-B14F-4D97-AF65-F5344CB8AC3E}">
        <p14:creationId xmlns:p14="http://schemas.microsoft.com/office/powerpoint/2010/main" val="2093363763"/>
      </p:ext>
    </p:extLst>
  </p:cSld>
  <p:clrMapOvr>
    <a:masterClrMapping/>
  </p:clrMapOvr>
  <p:transition xmlns:p14="http://schemas.microsoft.com/office/powerpoint/2010/main" spd="slow" advTm="115963">
    <p:blinds dir="vert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FCAB and Social Work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5935" y="1600541"/>
            <a:ext cx="8325293" cy="4767602"/>
          </a:xfrm>
        </p:spPr>
        <p:txBody>
          <a:bodyPr/>
          <a:lstStyle/>
          <a:p>
            <a:r>
              <a:rPr lang="en-US" dirty="0" smtClean="0"/>
              <a:t>Why?</a:t>
            </a:r>
          </a:p>
          <a:p>
            <a:pPr lvl="1"/>
            <a:r>
              <a:rPr lang="en-US" dirty="0" smtClean="0"/>
              <a:t>History of FCAB work</a:t>
            </a:r>
          </a:p>
          <a:p>
            <a:pPr lvl="1"/>
            <a:r>
              <a:rPr lang="en-US" dirty="0" smtClean="0"/>
              <a:t>Person-in-environment perspective</a:t>
            </a:r>
          </a:p>
          <a:p>
            <a:pPr lvl="1"/>
            <a:r>
              <a:rPr lang="en-US" dirty="0" smtClean="0"/>
              <a:t>Serve financially vulnerable people</a:t>
            </a:r>
          </a:p>
          <a:p>
            <a:pPr lvl="1"/>
            <a:r>
              <a:rPr lang="en-US" dirty="0" smtClean="0"/>
              <a:t>Student demand</a:t>
            </a:r>
          </a:p>
          <a:p>
            <a:r>
              <a:rPr lang="en-US" dirty="0" smtClean="0"/>
              <a:t>How?</a:t>
            </a:r>
          </a:p>
          <a:p>
            <a:pPr lvl="1"/>
            <a:r>
              <a:rPr lang="en-US" dirty="0" smtClean="0"/>
              <a:t>Use PIE and strengths-based perspective </a:t>
            </a:r>
          </a:p>
          <a:p>
            <a:pPr lvl="1"/>
            <a:r>
              <a:rPr lang="en-US" dirty="0" smtClean="0"/>
              <a:t>Engage in micro, mezzo and macro FCAB practice</a:t>
            </a:r>
          </a:p>
        </p:txBody>
      </p:sp>
    </p:spTree>
    <p:extLst>
      <p:ext uri="{BB962C8B-B14F-4D97-AF65-F5344CB8AC3E}">
        <p14:creationId xmlns:p14="http://schemas.microsoft.com/office/powerpoint/2010/main" val="1125015082"/>
      </p:ext>
    </p:extLst>
  </p:cSld>
  <p:clrMapOvr>
    <a:masterClrMapping/>
  </p:clrMapOvr>
  <p:transition xmlns:p14="http://schemas.microsoft.com/office/powerpoint/2010/main" spd="slow" advTm="164710">
    <p:blinds dir="vert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FCAB Curriculum Points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9478" y="1600541"/>
            <a:ext cx="8247321" cy="4767602"/>
          </a:xfrm>
        </p:spPr>
        <p:txBody>
          <a:bodyPr/>
          <a:lstStyle/>
          <a:p>
            <a:r>
              <a:rPr lang="en-US" dirty="0" smtClean="0"/>
              <a:t>Social workers have a history of performing FCAB work. </a:t>
            </a:r>
          </a:p>
          <a:p>
            <a:r>
              <a:rPr lang="en-US" dirty="0" smtClean="0"/>
              <a:t>FCAB history influences the current financial situation.  </a:t>
            </a:r>
          </a:p>
          <a:p>
            <a:r>
              <a:rPr lang="en-US" dirty="0" smtClean="0"/>
              <a:t>Current FCAB policy and practice contexts shape options and behaviors.</a:t>
            </a:r>
          </a:p>
        </p:txBody>
      </p:sp>
    </p:spTree>
    <p:extLst>
      <p:ext uri="{BB962C8B-B14F-4D97-AF65-F5344CB8AC3E}">
        <p14:creationId xmlns:p14="http://schemas.microsoft.com/office/powerpoint/2010/main" val="972386748"/>
      </p:ext>
    </p:extLst>
  </p:cSld>
  <p:clrMapOvr>
    <a:masterClrMapping/>
  </p:clrMapOvr>
  <p:transition xmlns:p14="http://schemas.microsoft.com/office/powerpoint/2010/main" spd="slow" advTm="49051">
    <p:blinds dir="vert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FCAB Curriculum Points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5302" y="1600541"/>
            <a:ext cx="8261498" cy="4767602"/>
          </a:xfrm>
        </p:spPr>
        <p:txBody>
          <a:bodyPr/>
          <a:lstStyle/>
          <a:p>
            <a:r>
              <a:rPr lang="en-US" dirty="0" smtClean="0"/>
              <a:t>Income statements differ from balance sheets. </a:t>
            </a:r>
          </a:p>
          <a:p>
            <a:r>
              <a:rPr lang="en-US" dirty="0" smtClean="0"/>
              <a:t>Household financial content must relate directly to financially vulnerable people and asset development.</a:t>
            </a:r>
          </a:p>
          <a:p>
            <a:r>
              <a:rPr lang="en-US" dirty="0" smtClean="0"/>
              <a:t>Social workers engage in micro, mezzo, and macro FCAB work.</a:t>
            </a:r>
          </a:p>
        </p:txBody>
      </p:sp>
    </p:spTree>
    <p:extLst>
      <p:ext uri="{BB962C8B-B14F-4D97-AF65-F5344CB8AC3E}">
        <p14:creationId xmlns:p14="http://schemas.microsoft.com/office/powerpoint/2010/main" val="316993017"/>
      </p:ext>
    </p:extLst>
  </p:cSld>
  <p:clrMapOvr>
    <a:masterClrMapping/>
  </p:clrMapOvr>
  <p:transition xmlns:p14="http://schemas.microsoft.com/office/powerpoint/2010/main" spd="slow" advTm="43547">
    <p:blinds dir="vert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Fundamental Components </a:t>
            </a:r>
            <a:br>
              <a:rPr lang="en-US" dirty="0" smtClean="0"/>
            </a:br>
            <a:r>
              <a:rPr lang="en-US" dirty="0" smtClean="0"/>
              <a:t>of the FCAB Curriculum: Part 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4038" y="1600541"/>
            <a:ext cx="8304028" cy="4767602"/>
          </a:xfrm>
        </p:spPr>
        <p:txBody>
          <a:bodyPr/>
          <a:lstStyle/>
          <a:p>
            <a:r>
              <a:rPr lang="en-US" dirty="0" smtClean="0"/>
              <a:t>Introduction to FCAB</a:t>
            </a:r>
          </a:p>
          <a:p>
            <a:r>
              <a:rPr lang="en-US" dirty="0" smtClean="0"/>
              <a:t>Context</a:t>
            </a:r>
          </a:p>
          <a:p>
            <a:pPr lvl="1"/>
            <a:r>
              <a:rPr lang="en-US" dirty="0"/>
              <a:t>F</a:t>
            </a:r>
            <a:r>
              <a:rPr lang="en-US" dirty="0" smtClean="0"/>
              <a:t>inancial services</a:t>
            </a:r>
          </a:p>
          <a:p>
            <a:pPr lvl="1"/>
            <a:r>
              <a:rPr lang="en-US" dirty="0" smtClean="0"/>
              <a:t>Policy</a:t>
            </a:r>
          </a:p>
          <a:p>
            <a:r>
              <a:rPr lang="en-US" dirty="0" smtClean="0"/>
              <a:t>Household finances</a:t>
            </a:r>
          </a:p>
          <a:p>
            <a:pPr lvl="1"/>
            <a:r>
              <a:rPr lang="en-US" dirty="0" smtClean="0"/>
              <a:t>Earnings and income</a:t>
            </a:r>
          </a:p>
          <a:p>
            <a:pPr lvl="1"/>
            <a:r>
              <a:rPr lang="en-US" dirty="0" smtClean="0"/>
              <a:t>Spending and budgeting</a:t>
            </a:r>
          </a:p>
        </p:txBody>
      </p:sp>
    </p:spTree>
    <p:extLst>
      <p:ext uri="{BB962C8B-B14F-4D97-AF65-F5344CB8AC3E}">
        <p14:creationId xmlns:p14="http://schemas.microsoft.com/office/powerpoint/2010/main" val="3513627761"/>
      </p:ext>
    </p:extLst>
  </p:cSld>
  <p:clrMapOvr>
    <a:masterClrMapping/>
  </p:clrMapOvr>
  <p:transition xmlns:p14="http://schemas.microsoft.com/office/powerpoint/2010/main" spd="slow" advTm="389306">
    <p:blinds dir="vert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Fundamental Components </a:t>
            </a:r>
            <a:br>
              <a:rPr lang="en-US" dirty="0" smtClean="0"/>
            </a:br>
            <a:r>
              <a:rPr lang="en-US" dirty="0" smtClean="0"/>
              <a:t>of the FCAB Curriculum: Part 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4036" y="1600541"/>
            <a:ext cx="8250866" cy="4767602"/>
          </a:xfrm>
        </p:spPr>
        <p:txBody>
          <a:bodyPr/>
          <a:lstStyle/>
          <a:p>
            <a:r>
              <a:rPr lang="en-US" dirty="0" smtClean="0"/>
              <a:t>Household finances</a:t>
            </a:r>
          </a:p>
          <a:p>
            <a:pPr lvl="1"/>
            <a:r>
              <a:rPr lang="en-US" dirty="0" smtClean="0"/>
              <a:t>Saving, investing, asset building</a:t>
            </a:r>
          </a:p>
          <a:p>
            <a:pPr lvl="1"/>
            <a:r>
              <a:rPr lang="en-US" dirty="0" smtClean="0"/>
              <a:t>Credit, debt, and building assets</a:t>
            </a:r>
          </a:p>
          <a:p>
            <a:pPr lvl="1"/>
            <a:r>
              <a:rPr lang="en-US" dirty="0" smtClean="0"/>
              <a:t>Protecting assets</a:t>
            </a:r>
          </a:p>
          <a:p>
            <a:pPr lvl="1"/>
            <a:r>
              <a:rPr lang="en-US" dirty="0" smtClean="0"/>
              <a:t>Asset preservation, de-accumulation, and legacy</a:t>
            </a:r>
          </a:p>
          <a:p>
            <a:r>
              <a:rPr lang="en-US" dirty="0" smtClean="0"/>
              <a:t>Micro, mezzo, and macro social work </a:t>
            </a:r>
            <a:r>
              <a:rPr lang="en-US" dirty="0"/>
              <a:t>p</a:t>
            </a:r>
            <a:r>
              <a:rPr lang="en-US" dirty="0" smtClean="0"/>
              <a:t>ractice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078821"/>
      </p:ext>
    </p:extLst>
  </p:cSld>
  <p:clrMapOvr>
    <a:masterClrMapping/>
  </p:clrMapOvr>
  <p:transition xmlns:p14="http://schemas.microsoft.com/office/powerpoint/2010/main" spd="slow" advTm="240976">
    <p:blinds dir="vert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of FCAB Modules 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in an Elective Course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5302" y="1600541"/>
            <a:ext cx="8261498" cy="4767602"/>
          </a:xfrm>
        </p:spPr>
        <p:txBody>
          <a:bodyPr/>
          <a:lstStyle/>
          <a:p>
            <a:r>
              <a:rPr lang="en-US" dirty="0" smtClean="0"/>
              <a:t>Introduction to FCAB</a:t>
            </a:r>
          </a:p>
          <a:p>
            <a:r>
              <a:rPr lang="en-US" dirty="0" smtClean="0"/>
              <a:t>Earnings and income</a:t>
            </a:r>
          </a:p>
          <a:p>
            <a:r>
              <a:rPr lang="en-US" dirty="0" smtClean="0"/>
              <a:t>Context: Financial products and services</a:t>
            </a:r>
          </a:p>
          <a:p>
            <a:r>
              <a:rPr lang="en-US" dirty="0" smtClean="0"/>
              <a:t>Spending and budgeting</a:t>
            </a:r>
          </a:p>
          <a:p>
            <a:r>
              <a:rPr lang="en-US" dirty="0" smtClean="0"/>
              <a:t>Saving and investing</a:t>
            </a:r>
          </a:p>
          <a:p>
            <a:r>
              <a:rPr lang="en-US" dirty="0" smtClean="0"/>
              <a:t>Credit, debt, and assets</a:t>
            </a:r>
          </a:p>
          <a:p>
            <a:r>
              <a:rPr lang="en-US" dirty="0" smtClean="0"/>
              <a:t>Protecting assets</a:t>
            </a:r>
          </a:p>
          <a:p>
            <a:r>
              <a:rPr lang="en-US" dirty="0" smtClean="0"/>
              <a:t>Asset preservation</a:t>
            </a:r>
          </a:p>
          <a:p>
            <a:r>
              <a:rPr lang="en-US" dirty="0" smtClean="0"/>
              <a:t>Mezzo and macro social work practice</a:t>
            </a:r>
          </a:p>
        </p:txBody>
      </p:sp>
    </p:spTree>
    <p:extLst>
      <p:ext uri="{BB962C8B-B14F-4D97-AF65-F5344CB8AC3E}">
        <p14:creationId xmlns:p14="http://schemas.microsoft.com/office/powerpoint/2010/main" val="3874315884"/>
      </p:ext>
    </p:extLst>
  </p:cSld>
  <p:clrMapOvr>
    <a:masterClrMapping/>
  </p:clrMapOvr>
  <p:transition xmlns:p14="http://schemas.microsoft.com/office/powerpoint/2010/main" spd="slow" advTm="107831">
    <p:blinds dir="vert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CSDBlueicononly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CSDBlueicononly</Template>
  <TotalTime>2419</TotalTime>
  <Words>596</Words>
  <Application>Microsoft Macintosh PowerPoint</Application>
  <PresentationFormat>On-screen Show (4:3)</PresentationFormat>
  <Paragraphs>119</Paragraphs>
  <Slides>12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CSDBlueicononly</vt:lpstr>
      <vt:lpstr>Financial Capability and Asset Building (FCAB) Curriculum:   Key Components  Council on Social Work Education APM, November 3, 2013</vt:lpstr>
      <vt:lpstr>Presentation Overview</vt:lpstr>
      <vt:lpstr>FCAB Project (2012-2015), CSD Washington University in St. Louis</vt:lpstr>
      <vt:lpstr>FCAB and Social Work </vt:lpstr>
      <vt:lpstr>Key FCAB Curriculum Points</vt:lpstr>
      <vt:lpstr>Key FCAB Curriculum Points (cont.)</vt:lpstr>
      <vt:lpstr>Fundamental Components  of the FCAB Curriculum: Part I</vt:lpstr>
      <vt:lpstr>Fundamental Components  of the FCAB Curriculum: Part II</vt:lpstr>
      <vt:lpstr>Example of FCAB Modules  in an Elective Course</vt:lpstr>
      <vt:lpstr>FCAB Curriculum Fit with EPAS:  Example</vt:lpstr>
      <vt:lpstr>Instructor Resources for FCAB</vt:lpstr>
      <vt:lpstr>Additional Information</vt:lpstr>
    </vt:vector>
  </TitlesOfParts>
  <Company>Saint Louis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Financial Capability and Asset Development (FCAB) Curriculum: Key Components</dc:title>
  <dc:creator>Julie Birkenmaier</dc:creator>
  <cp:lastModifiedBy>Julie Birkenmaier</cp:lastModifiedBy>
  <cp:revision>130</cp:revision>
  <dcterms:created xsi:type="dcterms:W3CDTF">2013-09-16T20:58:03Z</dcterms:created>
  <dcterms:modified xsi:type="dcterms:W3CDTF">2013-11-04T18:04:29Z</dcterms:modified>
</cp:coreProperties>
</file>