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6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9EA97-ED6D-409B-9225-0718C6DBD1A8}" type="datetimeFigureOut">
              <a:rPr lang="en-US" smtClean="0"/>
              <a:pPr/>
              <a:t>11/1/2013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7DBC4-2ED7-4DB4-BDCE-B624EF384B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768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172033-F429-4E71-A081-C3EB8A23118F}" type="datetimeFigureOut">
              <a:rPr lang="en-US" smtClean="0"/>
              <a:pPr/>
              <a:t>11/1/2013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F0979E4-1E5A-4E67-98AE-54B81AF38B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259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79E4-1E5A-4E67-98AE-54B81AF38B0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7592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0592"/>
            <a:ext cx="8229600" cy="409557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9382D-C057-4147-A25D-F8E4C2F5F78E}" type="datetimeFigureOut">
              <a:rPr lang="en-US" smtClean="0"/>
              <a:pPr/>
              <a:t>11/1/2013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5C88E-DD74-3749-A6CB-A855C5DAE8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jacobson@ssw.umaryland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maryland.edu/fsw/" TargetMode="External"/><Relationship Id="rId4" Type="http://schemas.openxmlformats.org/officeDocument/2006/relationships/hyperlink" Target="mailto:ccallahan@ssw.umaryland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Social Work and Economic Empowerment:  Financial Capability in the Classroom and Beyond</a:t>
            </a:r>
            <a:br>
              <a:rPr lang="en-US" sz="4000" dirty="0" smtClean="0"/>
            </a:br>
            <a:r>
              <a:rPr lang="en-US" sz="4000" dirty="0" smtClean="0"/>
              <a:t>CSWE 2013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Christine Callahan, PhD, LCSW-C</a:t>
            </a:r>
          </a:p>
          <a:p>
            <a:r>
              <a:rPr lang="en-US" dirty="0" smtClean="0"/>
              <a:t>Research Lead Specialist, Clinical</a:t>
            </a:r>
          </a:p>
          <a:p>
            <a:r>
              <a:rPr lang="en-US" dirty="0" smtClean="0"/>
              <a:t>UMSSW </a:t>
            </a:r>
            <a:r>
              <a:rPr lang="en-US" dirty="0" smtClean="0"/>
              <a:t>Financial Social Work Initiative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Exciting Happenings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Yearly special interest groups at SSWR on asset building and financial capability</a:t>
            </a:r>
          </a:p>
          <a:p>
            <a:r>
              <a:rPr lang="en-US" dirty="0" smtClean="0"/>
              <a:t>Partnership with UMB Center for Financial Education and Wellness across all 7 graduate schools</a:t>
            </a:r>
          </a:p>
          <a:p>
            <a:r>
              <a:rPr lang="en-US" dirty="0" smtClean="0"/>
              <a:t>Lunch ‘n Learns for MSW students</a:t>
            </a:r>
          </a:p>
          <a:p>
            <a:r>
              <a:rPr lang="en-US" dirty="0" smtClean="0"/>
              <a:t>Credit cafes and classes hosted for students</a:t>
            </a:r>
          </a:p>
          <a:p>
            <a:r>
              <a:rPr lang="en-US" dirty="0" smtClean="0"/>
              <a:t>Screening of </a:t>
            </a:r>
            <a:r>
              <a:rPr lang="en-US" i="1" dirty="0" smtClean="0"/>
              <a:t>Inequality for All </a:t>
            </a:r>
            <a:r>
              <a:rPr lang="en-US" dirty="0" smtClean="0"/>
              <a:t>and panel discussion in 2/14 offered through CPE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Financial Social Work </a:t>
            </a:r>
            <a:r>
              <a:rPr lang="en-US" dirty="0" smtClean="0"/>
              <a:t>(redux)?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Development of interventions that address financial and psychosocial realities</a:t>
            </a:r>
          </a:p>
          <a:p>
            <a:r>
              <a:rPr lang="en-US" dirty="0" smtClean="0"/>
              <a:t>Development of new surveys measuring financial realities, capability, </a:t>
            </a:r>
            <a:r>
              <a:rPr lang="en-US" dirty="0" smtClean="0"/>
              <a:t>knowledge, self-efficacy</a:t>
            </a:r>
            <a:endParaRPr lang="en-US" dirty="0" smtClean="0"/>
          </a:p>
          <a:p>
            <a:r>
              <a:rPr lang="en-US" dirty="0" smtClean="0"/>
              <a:t>Addressing poverty and income inequalities through policy and legislation</a:t>
            </a:r>
          </a:p>
          <a:p>
            <a:r>
              <a:rPr lang="en-US" dirty="0" smtClean="0"/>
              <a:t>Establishing partnerships among schools, agencies, practitioners, macro social workers, and others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and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Infuse financial capability concepts into social work education and field placements</a:t>
            </a:r>
          </a:p>
          <a:p>
            <a:pPr>
              <a:defRPr/>
            </a:pPr>
            <a:r>
              <a:rPr lang="en-US" dirty="0" smtClean="0"/>
              <a:t>Conduct research to identify evidence-based programs and social work interventions targeted to vulnerable populations</a:t>
            </a:r>
          </a:p>
          <a:p>
            <a:pPr>
              <a:defRPr/>
            </a:pPr>
            <a:r>
              <a:rPr lang="en-US" dirty="0" smtClean="0"/>
              <a:t>Expand programming by initiative beyond the SSW and UM campus</a:t>
            </a:r>
          </a:p>
          <a:p>
            <a:pPr>
              <a:defRPr/>
            </a:pPr>
            <a:r>
              <a:rPr lang="en-US" dirty="0" smtClean="0"/>
              <a:t>As a profession, underscore the relevance of financial capability when providing assistance and support to vulnerable populations and communities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Us!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Dr. Jodi Jacobson </a:t>
            </a:r>
            <a:r>
              <a:rPr lang="en-US" dirty="0" smtClean="0"/>
              <a:t>Frey (FSWI </a:t>
            </a:r>
            <a:r>
              <a:rPr lang="en-US" dirty="0" smtClean="0"/>
              <a:t>Chair and Associate Professor):  </a:t>
            </a:r>
            <a:r>
              <a:rPr lang="en-US" dirty="0" smtClean="0">
                <a:hlinkClick r:id="rId3"/>
              </a:rPr>
              <a:t>jfrey@ssw.umaryland.edu</a:t>
            </a:r>
            <a:endParaRPr lang="en-US" dirty="0" smtClean="0"/>
          </a:p>
          <a:p>
            <a:r>
              <a:rPr lang="en-US" dirty="0" smtClean="0"/>
              <a:t>Dr. Christine Callahan (FSWI Research Lead Specialist, Clinical):  </a:t>
            </a:r>
            <a:r>
              <a:rPr lang="en-US" dirty="0" smtClean="0">
                <a:hlinkClick r:id="rId4"/>
              </a:rPr>
              <a:t>ccallahan@ssw.umaryland.edu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http://www.ssw.umaryland.edu/fsw/</a:t>
            </a:r>
            <a:endParaRPr lang="en-US" dirty="0" smtClean="0"/>
          </a:p>
          <a:p>
            <a:r>
              <a:rPr lang="en-US" dirty="0" smtClean="0"/>
              <a:t>Join us on LinkedIn! (Financial Capability Research Group at the University of Maryland School of Social Work)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 Social Work Initiative (FSWI</a:t>
            </a:r>
            <a:r>
              <a:rPr lang="en-US" dirty="0" smtClean="0"/>
              <a:t>) at </a:t>
            </a:r>
            <a:r>
              <a:rPr lang="en-US" dirty="0" smtClean="0"/>
              <a:t>UMSSW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Founded in </a:t>
            </a:r>
            <a:r>
              <a:rPr lang="en-US" dirty="0" smtClean="0"/>
              <a:t>2008 </a:t>
            </a:r>
            <a:r>
              <a:rPr lang="en-US" dirty="0" smtClean="0"/>
              <a:t>after several years of conceptualizing and planning</a:t>
            </a:r>
          </a:p>
          <a:p>
            <a:r>
              <a:rPr lang="en-US" dirty="0" smtClean="0"/>
              <a:t>Partnership between UMSSW alumni, school of social work, and other interested community partners</a:t>
            </a:r>
          </a:p>
          <a:p>
            <a:r>
              <a:rPr lang="en-US" dirty="0" smtClean="0"/>
              <a:t>Three-pronged focus:  education, practice, and research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</a:t>
            </a:r>
            <a:r>
              <a:rPr lang="en-US" dirty="0" smtClean="0"/>
              <a:t>of FSWI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Social workers in the community recognized need for additional financial skills in working with clients and communities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Alumni consulted with educators, researchers,  and leaders in the field and began providing trainings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Financial crisis accelerated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Demand for clinical and community-based services outpaced the capacity of those with </a:t>
            </a:r>
            <a:r>
              <a:rPr lang="en-US" sz="2800" dirty="0" smtClean="0"/>
              <a:t>training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 Agencies </a:t>
            </a:r>
            <a:r>
              <a:rPr lang="en-US" sz="2800" dirty="0" smtClean="0"/>
              <a:t>had no pipeline of financially savvy social workers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Alumni with an interest in financial social work challenged the school to take a leadership role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Funders were willing investors in building the school’s training and community-based program capacity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The School responded to media attention regarding activities in response to the financial crisis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FSWI work-plan arose (11/08)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Financial Social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Need </a:t>
            </a:r>
            <a:r>
              <a:rPr lang="en-US" dirty="0" smtClean="0"/>
              <a:t>to:</a:t>
            </a:r>
          </a:p>
          <a:p>
            <a:r>
              <a:rPr lang="en-US" dirty="0" smtClean="0"/>
              <a:t> </a:t>
            </a:r>
            <a:r>
              <a:rPr lang="en-US" dirty="0" smtClean="0"/>
              <a:t>integrate financial and psychosocial aspects of counseling</a:t>
            </a:r>
          </a:p>
          <a:p>
            <a:r>
              <a:rPr lang="en-US" dirty="0" smtClean="0"/>
              <a:t> </a:t>
            </a:r>
            <a:r>
              <a:rPr lang="en-US" dirty="0" smtClean="0"/>
              <a:t>recognize that a host of problems contribute to financial &amp; emotional distress/devastation (life-threatening illness, interpersonal violence, foreclosure, job loss)</a:t>
            </a:r>
          </a:p>
          <a:p>
            <a:r>
              <a:rPr lang="en-US" dirty="0" smtClean="0"/>
              <a:t>address </a:t>
            </a:r>
            <a:r>
              <a:rPr lang="en-US" dirty="0" smtClean="0"/>
              <a:t>problems in a comprehensive, holistic way</a:t>
            </a:r>
          </a:p>
          <a:p>
            <a:r>
              <a:rPr lang="en-US" dirty="0" smtClean="0"/>
              <a:t>recognize </a:t>
            </a:r>
            <a:r>
              <a:rPr lang="en-US" dirty="0" smtClean="0"/>
              <a:t>that financial and emotional stress are closely intertwined</a:t>
            </a:r>
          </a:p>
          <a:p>
            <a:r>
              <a:rPr lang="en-US" dirty="0" smtClean="0"/>
              <a:t>Identify social </a:t>
            </a:r>
            <a:r>
              <a:rPr lang="en-US" dirty="0" smtClean="0"/>
              <a:t>workers/counselors to be skilled </a:t>
            </a:r>
            <a:r>
              <a:rPr lang="en-US" dirty="0" smtClean="0"/>
              <a:t>in/comfortable with </a:t>
            </a:r>
            <a:r>
              <a:rPr lang="en-US" dirty="0" smtClean="0"/>
              <a:t>these areas with assessment and intervention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Integration into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Advanced elective course in MSW curriculum </a:t>
            </a:r>
            <a:r>
              <a:rPr lang="en-US" dirty="0" smtClean="0"/>
              <a:t>for clinical and macro students on </a:t>
            </a:r>
            <a:r>
              <a:rPr lang="en-US" dirty="0" smtClean="0"/>
              <a:t>financial stability for individuals and </a:t>
            </a:r>
            <a:r>
              <a:rPr lang="en-US" dirty="0" smtClean="0"/>
              <a:t>communities</a:t>
            </a:r>
            <a:endParaRPr lang="en-US" dirty="0" smtClean="0"/>
          </a:p>
          <a:p>
            <a:r>
              <a:rPr lang="en-US" dirty="0" smtClean="0"/>
              <a:t>Efforts to infuse financial social work throughout curriculum</a:t>
            </a:r>
          </a:p>
          <a:p>
            <a:r>
              <a:rPr lang="en-US" dirty="0" smtClean="0"/>
              <a:t>Courses offered through CPE on financial stability; technology/tools; medical debt and financial social </a:t>
            </a:r>
            <a:r>
              <a:rPr lang="en-US" dirty="0" smtClean="0"/>
              <a:t>work; and ethics and financial social work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Integration into Education and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Paid internships and field placements in organizations/agencies providing financial social </a:t>
            </a:r>
            <a:r>
              <a:rPr lang="en-US" dirty="0" smtClean="0"/>
              <a:t>work services</a:t>
            </a:r>
            <a:endParaRPr lang="en-US" dirty="0" smtClean="0"/>
          </a:p>
          <a:p>
            <a:r>
              <a:rPr lang="en-US" dirty="0" smtClean="0"/>
              <a:t>Links to School of Social Work’s Community Outreach Service (SWCOS); links between the campus and faculty-led field units</a:t>
            </a:r>
          </a:p>
          <a:p>
            <a:r>
              <a:rPr lang="en-US" dirty="0" smtClean="0"/>
              <a:t>Links with alumni working in asset building field locally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Integration into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Financial Stability Pathways Project</a:t>
            </a:r>
          </a:p>
          <a:p>
            <a:r>
              <a:rPr lang="en-US" dirty="0" smtClean="0"/>
              <a:t>I</a:t>
            </a:r>
            <a:r>
              <a:rPr lang="en-US" dirty="0" smtClean="0"/>
              <a:t>nitiative </a:t>
            </a:r>
            <a:r>
              <a:rPr lang="en-US" dirty="0" smtClean="0"/>
              <a:t>offered through Maryland CASH in collaboration with the Aspen Institute’s on-line tool (Asset Platform)</a:t>
            </a:r>
          </a:p>
          <a:p>
            <a:r>
              <a:rPr lang="en-US" dirty="0" smtClean="0"/>
              <a:t>Links low-to-moderate income individuals and families to a network of service providers in Baltimore-based non-profit organizations</a:t>
            </a:r>
          </a:p>
          <a:p>
            <a:r>
              <a:rPr lang="en-US" dirty="0" smtClean="0"/>
              <a:t>Connections to affordable and appropriate financial services; to establish emergency savings and assets; and to obtain public benefits</a:t>
            </a:r>
          </a:p>
          <a:p>
            <a:r>
              <a:rPr lang="en-US" dirty="0" smtClean="0"/>
              <a:t>Measuring changes to clients’ knowledge, attitudes, behaviors, and financial capabilities (about which little is known)</a:t>
            </a:r>
          </a:p>
          <a:p>
            <a:r>
              <a:rPr lang="en-US" dirty="0" smtClean="0"/>
              <a:t>Measuring providers’ knowledge and behaviors on financial capability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Integration into Research </a:t>
            </a: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Project with Junior Achievement of Central Maryland and Maryland CASH to conduct a feasibility study of matched college savings account programs in Baltimore City</a:t>
            </a:r>
          </a:p>
          <a:p>
            <a:r>
              <a:rPr lang="en-US" dirty="0" smtClean="0"/>
              <a:t>Research on the financial burden at end of life for patients and families</a:t>
            </a:r>
          </a:p>
          <a:p>
            <a:r>
              <a:rPr lang="en-US" dirty="0" smtClean="0"/>
              <a:t>Research </a:t>
            </a:r>
            <a:r>
              <a:rPr lang="en-US" dirty="0" smtClean="0"/>
              <a:t>on</a:t>
            </a:r>
            <a:r>
              <a:rPr lang="en-US" dirty="0" smtClean="0"/>
              <a:t> social enterprise project for financial stability and quality of work life</a:t>
            </a:r>
            <a:endParaRPr lang="en-US" dirty="0" smtClean="0"/>
          </a:p>
          <a:p>
            <a:r>
              <a:rPr lang="en-US" dirty="0" smtClean="0"/>
              <a:t>Financial Capability and Asset Building </a:t>
            </a:r>
            <a:r>
              <a:rPr lang="en-US" dirty="0" smtClean="0"/>
              <a:t>(FCAB) Social </a:t>
            </a:r>
            <a:r>
              <a:rPr lang="en-US" dirty="0" smtClean="0"/>
              <a:t>Work Research Consortium with other </a:t>
            </a:r>
            <a:r>
              <a:rPr lang="en-US" dirty="0" smtClean="0"/>
              <a:t>SW researchers/faculty</a:t>
            </a:r>
            <a:r>
              <a:rPr lang="en-US" dirty="0" smtClean="0"/>
              <a:t> </a:t>
            </a:r>
            <a:r>
              <a:rPr lang="en-US" dirty="0" smtClean="0"/>
              <a:t>across the nation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755</Words>
  <Application>Microsoft Office PowerPoint</Application>
  <PresentationFormat>On-screen Show (4:3)</PresentationFormat>
  <Paragraphs>81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Social Work and Economic Empowerment:  Financial Capability in the Classroom and Beyond CSWE 2013 </vt:lpstr>
      <vt:lpstr>Financial Social Work Initiative (FSWI) at UMSSW</vt:lpstr>
      <vt:lpstr>Evolution of FSWI</vt:lpstr>
      <vt:lpstr>Evolution (continued)</vt:lpstr>
      <vt:lpstr>Why Financial Social Work?</vt:lpstr>
      <vt:lpstr>Integration into Education</vt:lpstr>
      <vt:lpstr>Integration into Education and Practice</vt:lpstr>
      <vt:lpstr>Integration into Research</vt:lpstr>
      <vt:lpstr>Integration into Research (continued)</vt:lpstr>
      <vt:lpstr>Exciting Happenings</vt:lpstr>
      <vt:lpstr>Why Financial Social Work (redux)?  </vt:lpstr>
      <vt:lpstr>Next Steps and Recommendations</vt:lpstr>
      <vt:lpstr>Contact Us! </vt:lpstr>
    </vt:vector>
  </TitlesOfParts>
  <Company>Univ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Jenna Meol</dc:creator>
  <cp:lastModifiedBy>Christine Callahan</cp:lastModifiedBy>
  <cp:revision>34</cp:revision>
  <cp:lastPrinted>2013-04-08T19:49:34Z</cp:lastPrinted>
  <dcterms:created xsi:type="dcterms:W3CDTF">2011-06-24T14:29:15Z</dcterms:created>
  <dcterms:modified xsi:type="dcterms:W3CDTF">2013-11-01T11:13:30Z</dcterms:modified>
</cp:coreProperties>
</file>