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  <p:sldMasterId id="2147483725" r:id="rId5"/>
    <p:sldMasterId id="2147483787" r:id="rId6"/>
    <p:sldMasterId id="2147483795" r:id="rId7"/>
    <p:sldMasterId id="2147483803" r:id="rId8"/>
    <p:sldMasterId id="2147483763" r:id="rId9"/>
    <p:sldMasterId id="2147483768" r:id="rId10"/>
    <p:sldMasterId id="2147483817" r:id="rId11"/>
  </p:sldMasterIdLst>
  <p:notesMasterIdLst>
    <p:notesMasterId r:id="rId27"/>
  </p:notesMasterIdLst>
  <p:handoutMasterIdLst>
    <p:handoutMasterId r:id="rId28"/>
  </p:handoutMasterIdLst>
  <p:sldIdLst>
    <p:sldId id="257" r:id="rId12"/>
    <p:sldId id="275" r:id="rId13"/>
    <p:sldId id="280" r:id="rId14"/>
    <p:sldId id="362" r:id="rId15"/>
    <p:sldId id="363" r:id="rId16"/>
    <p:sldId id="365" r:id="rId17"/>
    <p:sldId id="274" r:id="rId18"/>
    <p:sldId id="367" r:id="rId19"/>
    <p:sldId id="369" r:id="rId20"/>
    <p:sldId id="370" r:id="rId21"/>
    <p:sldId id="276" r:id="rId22"/>
    <p:sldId id="368" r:id="rId23"/>
    <p:sldId id="371" r:id="rId24"/>
    <p:sldId id="372" r:id="rId25"/>
    <p:sldId id="366" r:id="rId26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89"/>
    <a:srgbClr val="498DC9"/>
    <a:srgbClr val="4C4C4C"/>
    <a:srgbClr val="808080"/>
    <a:srgbClr val="8FC73E"/>
    <a:srgbClr val="FDC010"/>
    <a:srgbClr val="A8005B"/>
    <a:srgbClr val="4B63AE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033" autoAdjust="0"/>
  </p:normalViewPr>
  <p:slideViewPr>
    <p:cSldViewPr snapToGrid="0" snapToObjects="1">
      <p:cViewPr varScale="1">
        <p:scale>
          <a:sx n="102" d="100"/>
          <a:sy n="102" d="100"/>
        </p:scale>
        <p:origin x="1572" y="10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88A04-ADE3-4A41-B12A-3C70912C607E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72B7F-18C6-2F46-8F4A-C842AC808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5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155E7-9257-4F6D-B0DE-C2802DF100A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28F44-FE15-410B-857E-469DB961A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7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436920"/>
            <a:ext cx="10058400" cy="2335481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54062" y="5436920"/>
            <a:ext cx="8592743" cy="23354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None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1124" y="3115123"/>
            <a:ext cx="4370783" cy="1448071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1" y="2982"/>
            <a:ext cx="3324472" cy="2335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/>
          </p:nvPr>
        </p:nvSpPr>
        <p:spPr>
          <a:xfrm>
            <a:off x="3366052" y="2982"/>
            <a:ext cx="3324472" cy="2335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6733928" y="2982"/>
            <a:ext cx="3324472" cy="2335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4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20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7362" y="843690"/>
            <a:ext cx="6685943" cy="447247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687362" y="5415958"/>
            <a:ext cx="6685943" cy="1206572"/>
          </a:xfrm>
          <a:prstGeom prst="rect">
            <a:avLst/>
          </a:prstGeom>
          <a:solidFill>
            <a:srgbClr val="00A389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7362" y="5415958"/>
            <a:ext cx="6685943" cy="120657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75"/>
              </a:spcBef>
              <a:buFont typeface="Arial"/>
              <a:buNone/>
              <a:defRPr sz="1200" b="0" i="1">
                <a:solidFill>
                  <a:srgbClr val="FFFFFF"/>
                </a:solidFill>
                <a:latin typeface="Cambria"/>
                <a:cs typeface="Cambria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011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0"/>
          </p:nvPr>
        </p:nvSpPr>
        <p:spPr>
          <a:xfrm>
            <a:off x="4862140" y="3718415"/>
            <a:ext cx="2346405" cy="2994834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1"/>
          </p:nvPr>
        </p:nvSpPr>
        <p:spPr>
          <a:xfrm>
            <a:off x="7395162" y="3718414"/>
            <a:ext cx="2346405" cy="2994835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2"/>
          </p:nvPr>
        </p:nvSpPr>
        <p:spPr>
          <a:xfrm>
            <a:off x="4862140" y="734879"/>
            <a:ext cx="4879427" cy="2830137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3"/>
          </p:nvPr>
        </p:nvSpPr>
        <p:spPr>
          <a:xfrm>
            <a:off x="332450" y="734879"/>
            <a:ext cx="4360119" cy="5978370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</p:spTree>
    <p:extLst>
      <p:ext uri="{BB962C8B-B14F-4D97-AF65-F5344CB8AC3E}">
        <p14:creationId xmlns:p14="http://schemas.microsoft.com/office/powerpoint/2010/main" val="1358670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 sz="1400" b="0" i="0">
                <a:latin typeface="Trebuchet MS"/>
                <a:cs typeface="Trebuchet MS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44179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87383"/>
            <a:ext cx="4444207" cy="553391"/>
          </a:xfrm>
        </p:spPr>
        <p:txBody>
          <a:bodyPr anchor="t">
            <a:noAutofit/>
          </a:bodyPr>
          <a:lstStyle>
            <a:lvl1pPr marL="0" indent="0">
              <a:buNone/>
              <a:defRPr sz="1800" b="1" i="0">
                <a:solidFill>
                  <a:srgbClr val="4B63AE"/>
                </a:solidFill>
                <a:latin typeface="Trebuchet MS"/>
                <a:cs typeface="Trebuchet MS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240774"/>
            <a:ext cx="4444207" cy="434533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87383"/>
            <a:ext cx="4445953" cy="553391"/>
          </a:xfrm>
        </p:spPr>
        <p:txBody>
          <a:bodyPr anchor="t">
            <a:noAutofit/>
          </a:bodyPr>
          <a:lstStyle>
            <a:lvl1pPr marL="0" indent="0">
              <a:buNone/>
              <a:defRPr sz="1800" b="1" i="0">
                <a:solidFill>
                  <a:srgbClr val="4B63AE"/>
                </a:solidFill>
                <a:latin typeface="Trebuchet MS"/>
                <a:cs typeface="Trebuchet MS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240774"/>
            <a:ext cx="4445953" cy="434533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1464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789259"/>
            <a:ext cx="3325218" cy="5942135"/>
          </a:xfrm>
          <a:prstGeom prst="rect">
            <a:avLst/>
          </a:prstGeom>
          <a:solidFill>
            <a:srgbClr val="4B63AE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391" y="789260"/>
            <a:ext cx="5570109" cy="484520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964391" y="5742224"/>
            <a:ext cx="5570109" cy="989170"/>
          </a:xfrm>
        </p:spPr>
        <p:txBody>
          <a:bodyPr>
            <a:normAutofit/>
          </a:bodyPr>
          <a:lstStyle>
            <a:lvl1pPr marL="0" indent="0">
              <a:buNone/>
              <a:defRPr sz="1000" b="0" i="1">
                <a:solidFill>
                  <a:srgbClr val="333333"/>
                </a:solidFill>
                <a:latin typeface="Cambria"/>
                <a:cs typeface="Cambria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caption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9893" y="789259"/>
            <a:ext cx="3035325" cy="1487802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893" y="2277061"/>
            <a:ext cx="3035325" cy="4454332"/>
          </a:xfrm>
        </p:spPr>
        <p:txBody>
          <a:bodyPr>
            <a:normAutofit/>
          </a:bodyPr>
          <a:lstStyle>
            <a:lvl1pPr marL="171450" indent="-171450">
              <a:lnSpc>
                <a:spcPct val="110000"/>
              </a:lnSpc>
              <a:spcBef>
                <a:spcPts val="75"/>
              </a:spcBef>
              <a:buFont typeface="Arial"/>
              <a:buChar char="•"/>
              <a:defRPr sz="1200" b="0" i="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0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77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889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7362" y="843690"/>
            <a:ext cx="6685943" cy="447247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687362" y="5415958"/>
            <a:ext cx="6685943" cy="1206572"/>
          </a:xfrm>
          <a:prstGeom prst="rect">
            <a:avLst/>
          </a:prstGeom>
          <a:solidFill>
            <a:srgbClr val="4B63AE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7362" y="5415958"/>
            <a:ext cx="6685943" cy="120657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75"/>
              </a:spcBef>
              <a:buFont typeface="Arial"/>
              <a:buNone/>
              <a:defRPr sz="1200" b="0" i="1">
                <a:solidFill>
                  <a:srgbClr val="FFFFFF"/>
                </a:solidFill>
                <a:latin typeface="Cambria"/>
                <a:cs typeface="Cambria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4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058400" cy="7103343"/>
          </a:xfrm>
          <a:prstGeom prst="rect">
            <a:avLst/>
          </a:prstGeom>
          <a:solidFill>
            <a:srgbClr val="00A389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rgbClr val="00A389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448677"/>
            <a:ext cx="9051925" cy="1295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03238" y="3846509"/>
            <a:ext cx="9051925" cy="268605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 marL="9144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 marL="13716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 marL="18288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961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0"/>
          </p:nvPr>
        </p:nvSpPr>
        <p:spPr>
          <a:xfrm>
            <a:off x="4862140" y="3718415"/>
            <a:ext cx="2346405" cy="2994834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1"/>
          </p:nvPr>
        </p:nvSpPr>
        <p:spPr>
          <a:xfrm>
            <a:off x="7395162" y="3718414"/>
            <a:ext cx="2346405" cy="2994835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2"/>
          </p:nvPr>
        </p:nvSpPr>
        <p:spPr>
          <a:xfrm>
            <a:off x="4862140" y="734879"/>
            <a:ext cx="4879427" cy="2830137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3"/>
          </p:nvPr>
        </p:nvSpPr>
        <p:spPr>
          <a:xfrm>
            <a:off x="332450" y="734879"/>
            <a:ext cx="4360119" cy="5978370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</p:spTree>
    <p:extLst>
      <p:ext uri="{BB962C8B-B14F-4D97-AF65-F5344CB8AC3E}">
        <p14:creationId xmlns:p14="http://schemas.microsoft.com/office/powerpoint/2010/main" val="1970936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5701" y="1200417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685701" y="2493426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1685701" y="3786435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1685701" y="5079444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4216788" y="1200417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4216788" y="2493426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4216788" y="3786435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6"/>
          </p:nvPr>
        </p:nvSpPr>
        <p:spPr>
          <a:xfrm>
            <a:off x="4216788" y="5079444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7"/>
          </p:nvPr>
        </p:nvSpPr>
        <p:spPr>
          <a:xfrm>
            <a:off x="6734570" y="1200417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8"/>
          </p:nvPr>
        </p:nvSpPr>
        <p:spPr>
          <a:xfrm>
            <a:off x="6734570" y="2493426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9"/>
          </p:nvPr>
        </p:nvSpPr>
        <p:spPr>
          <a:xfrm>
            <a:off x="6734570" y="3786435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0"/>
          </p:nvPr>
        </p:nvSpPr>
        <p:spPr>
          <a:xfrm>
            <a:off x="6734570" y="5079444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07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 b="0" i="0">
                <a:latin typeface="Trebuchet MS"/>
                <a:cs typeface="Trebuchet MS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44179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87383"/>
            <a:ext cx="4444207" cy="553391"/>
          </a:xfrm>
        </p:spPr>
        <p:txBody>
          <a:bodyPr anchor="t">
            <a:noAutofit/>
          </a:bodyPr>
          <a:lstStyle>
            <a:lvl1pPr marL="0" indent="0">
              <a:buNone/>
              <a:defRPr sz="1800" b="1" i="0">
                <a:solidFill>
                  <a:srgbClr val="A8005B"/>
                </a:solidFill>
                <a:latin typeface="Trebuchet MS"/>
                <a:cs typeface="Trebuchet MS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240774"/>
            <a:ext cx="4444207" cy="434533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87383"/>
            <a:ext cx="4445953" cy="553391"/>
          </a:xfrm>
        </p:spPr>
        <p:txBody>
          <a:bodyPr anchor="t">
            <a:noAutofit/>
          </a:bodyPr>
          <a:lstStyle>
            <a:lvl1pPr marL="0" indent="0">
              <a:buNone/>
              <a:defRPr sz="1800" b="1" i="0">
                <a:solidFill>
                  <a:srgbClr val="A8005B"/>
                </a:solidFill>
                <a:latin typeface="Trebuchet MS"/>
                <a:cs typeface="Trebuchet MS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240774"/>
            <a:ext cx="4445953" cy="434533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14646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789259"/>
            <a:ext cx="3325218" cy="5942135"/>
          </a:xfrm>
          <a:prstGeom prst="rect">
            <a:avLst/>
          </a:prstGeom>
          <a:solidFill>
            <a:srgbClr val="A8005B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391" y="789260"/>
            <a:ext cx="5570109" cy="4845201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964391" y="5742224"/>
            <a:ext cx="5570109" cy="989170"/>
          </a:xfrm>
        </p:spPr>
        <p:txBody>
          <a:bodyPr>
            <a:normAutofit/>
          </a:bodyPr>
          <a:lstStyle>
            <a:lvl1pPr marL="0" indent="0">
              <a:buNone/>
              <a:defRPr sz="1000" b="0" i="1">
                <a:solidFill>
                  <a:srgbClr val="333333"/>
                </a:solidFill>
                <a:latin typeface="Cambria"/>
                <a:cs typeface="Cambria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caption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9893" y="789259"/>
            <a:ext cx="3035325" cy="1487802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893" y="2277061"/>
            <a:ext cx="3035325" cy="4454332"/>
          </a:xfrm>
        </p:spPr>
        <p:txBody>
          <a:bodyPr>
            <a:normAutofit/>
          </a:bodyPr>
          <a:lstStyle>
            <a:lvl1pPr marL="171450" indent="-171450">
              <a:lnSpc>
                <a:spcPct val="110000"/>
              </a:lnSpc>
              <a:spcBef>
                <a:spcPts val="75"/>
              </a:spcBef>
              <a:buFont typeface="Arial"/>
              <a:buChar char="•"/>
              <a:defRPr sz="1200" b="0" i="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0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77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889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7362" y="843690"/>
            <a:ext cx="6685943" cy="447247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687362" y="5415958"/>
            <a:ext cx="6685943" cy="1206572"/>
          </a:xfrm>
          <a:prstGeom prst="rect">
            <a:avLst/>
          </a:prstGeom>
          <a:solidFill>
            <a:srgbClr val="A8005B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7362" y="5415958"/>
            <a:ext cx="6685943" cy="120657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75"/>
              </a:spcBef>
              <a:buFont typeface="Arial"/>
              <a:buNone/>
              <a:defRPr sz="1200" b="0" i="1">
                <a:solidFill>
                  <a:srgbClr val="FFFFFF"/>
                </a:solidFill>
                <a:latin typeface="Cambria"/>
                <a:cs typeface="Cambria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42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0"/>
          </p:nvPr>
        </p:nvSpPr>
        <p:spPr>
          <a:xfrm>
            <a:off x="4862140" y="3718415"/>
            <a:ext cx="2346405" cy="2994834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1"/>
          </p:nvPr>
        </p:nvSpPr>
        <p:spPr>
          <a:xfrm>
            <a:off x="7395162" y="3718414"/>
            <a:ext cx="2346405" cy="2994835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2"/>
          </p:nvPr>
        </p:nvSpPr>
        <p:spPr>
          <a:xfrm>
            <a:off x="4862140" y="734879"/>
            <a:ext cx="4879427" cy="2830137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3"/>
          </p:nvPr>
        </p:nvSpPr>
        <p:spPr>
          <a:xfrm>
            <a:off x="332450" y="734879"/>
            <a:ext cx="4360119" cy="5978370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</p:spTree>
    <p:extLst>
      <p:ext uri="{BB962C8B-B14F-4D97-AF65-F5344CB8AC3E}">
        <p14:creationId xmlns:p14="http://schemas.microsoft.com/office/powerpoint/2010/main" val="1970936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 b="0" i="0">
                <a:latin typeface="Trebuchet MS"/>
                <a:cs typeface="Trebuchet MS"/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4417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058400" cy="7103343"/>
          </a:xfrm>
          <a:prstGeom prst="rect">
            <a:avLst/>
          </a:prstGeom>
          <a:solidFill>
            <a:srgbClr val="4B63AE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rgbClr val="00A389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448677"/>
            <a:ext cx="9051925" cy="1295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03238" y="3846509"/>
            <a:ext cx="9051925" cy="268605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 marL="9144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 marL="13716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 marL="18288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027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87383"/>
            <a:ext cx="4444207" cy="553391"/>
          </a:xfrm>
        </p:spPr>
        <p:txBody>
          <a:bodyPr anchor="t">
            <a:noAutofit/>
          </a:bodyPr>
          <a:lstStyle>
            <a:lvl1pPr marL="0" indent="0">
              <a:buNone/>
              <a:defRPr sz="1800" b="1" i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240774"/>
            <a:ext cx="4444207" cy="434533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87383"/>
            <a:ext cx="4445953" cy="553391"/>
          </a:xfrm>
        </p:spPr>
        <p:txBody>
          <a:bodyPr anchor="t">
            <a:noAutofit/>
          </a:bodyPr>
          <a:lstStyle>
            <a:lvl1pPr marL="0" indent="0">
              <a:buNone/>
              <a:defRPr sz="1800" b="1" i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240774"/>
            <a:ext cx="4445953" cy="434533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14646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789259"/>
            <a:ext cx="3325218" cy="594213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391" y="789260"/>
            <a:ext cx="5570109" cy="484520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964391" y="5742224"/>
            <a:ext cx="5570109" cy="989170"/>
          </a:xfrm>
        </p:spPr>
        <p:txBody>
          <a:bodyPr>
            <a:normAutofit/>
          </a:bodyPr>
          <a:lstStyle>
            <a:lvl1pPr marL="0" indent="0">
              <a:buNone/>
              <a:defRPr sz="1000" b="0" i="1">
                <a:solidFill>
                  <a:srgbClr val="333333"/>
                </a:solidFill>
                <a:latin typeface="Cambria"/>
                <a:cs typeface="Cambria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caption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9893" y="789259"/>
            <a:ext cx="3035325" cy="1487802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893" y="2277061"/>
            <a:ext cx="3035325" cy="4454332"/>
          </a:xfrm>
        </p:spPr>
        <p:txBody>
          <a:bodyPr>
            <a:normAutofit/>
          </a:bodyPr>
          <a:lstStyle>
            <a:lvl1pPr marL="171450" indent="-171450">
              <a:lnSpc>
                <a:spcPct val="110000"/>
              </a:lnSpc>
              <a:spcBef>
                <a:spcPts val="75"/>
              </a:spcBef>
              <a:buFont typeface="Arial"/>
              <a:buChar char="•"/>
              <a:defRPr sz="1200" b="0" i="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0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77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889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7362" y="843690"/>
            <a:ext cx="6685943" cy="447247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687362" y="5415958"/>
            <a:ext cx="6685943" cy="12065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7362" y="5415958"/>
            <a:ext cx="6685943" cy="120657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75"/>
              </a:spcBef>
              <a:buFont typeface="Arial"/>
              <a:buNone/>
              <a:defRPr sz="1200" b="0" i="1">
                <a:solidFill>
                  <a:srgbClr val="FFFFFF"/>
                </a:solidFill>
                <a:latin typeface="Cambria"/>
                <a:cs typeface="Cambria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42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0"/>
          </p:nvPr>
        </p:nvSpPr>
        <p:spPr>
          <a:xfrm>
            <a:off x="4862140" y="3718415"/>
            <a:ext cx="2346405" cy="2994834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1"/>
          </p:nvPr>
        </p:nvSpPr>
        <p:spPr>
          <a:xfrm>
            <a:off x="7395162" y="3718414"/>
            <a:ext cx="2346405" cy="2994835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2"/>
          </p:nvPr>
        </p:nvSpPr>
        <p:spPr>
          <a:xfrm>
            <a:off x="4862140" y="734879"/>
            <a:ext cx="4879427" cy="2830137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3"/>
          </p:nvPr>
        </p:nvSpPr>
        <p:spPr>
          <a:xfrm>
            <a:off x="332450" y="734879"/>
            <a:ext cx="4360119" cy="5978370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</p:spTree>
    <p:extLst>
      <p:ext uri="{BB962C8B-B14F-4D97-AF65-F5344CB8AC3E}">
        <p14:creationId xmlns:p14="http://schemas.microsoft.com/office/powerpoint/2010/main" val="1970936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52728" y="1686240"/>
            <a:ext cx="2151950" cy="4818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buNone/>
              <a:defRPr sz="1000" b="0" i="0">
                <a:solidFill>
                  <a:srgbClr val="333333"/>
                </a:solidFill>
                <a:latin typeface="Trebuchet MS"/>
                <a:cs typeface="Trebuchet MS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City list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1133" y="1362430"/>
            <a:ext cx="7806621" cy="4256088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2728" y="825548"/>
            <a:ext cx="2539535" cy="86069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69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96788"/>
            <a:ext cx="9051925" cy="120976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685701" y="1613164"/>
            <a:ext cx="1630352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9478" y="1842071"/>
            <a:ext cx="6141244" cy="835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 i="1">
                <a:latin typeface="Cambria"/>
                <a:cs typeface="Cambria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685701" y="2906173"/>
            <a:ext cx="1630352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1685701" y="4199182"/>
            <a:ext cx="1630352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1685701" y="5492191"/>
            <a:ext cx="1630352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3368684" y="3146573"/>
            <a:ext cx="6141244" cy="835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 i="1">
                <a:latin typeface="Cambria"/>
                <a:cs typeface="Cambria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4"/>
          </p:nvPr>
        </p:nvSpPr>
        <p:spPr>
          <a:xfrm>
            <a:off x="3369478" y="4428089"/>
            <a:ext cx="6141244" cy="835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 i="1">
                <a:latin typeface="Cambria"/>
                <a:cs typeface="Cambria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3369478" y="5721098"/>
            <a:ext cx="6141244" cy="835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 i="1">
                <a:latin typeface="Cambria"/>
                <a:cs typeface="Cambria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6"/>
          </p:nvPr>
        </p:nvSpPr>
        <p:spPr>
          <a:xfrm>
            <a:off x="3370263" y="1606550"/>
            <a:ext cx="6140450" cy="2349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="1" i="0">
                <a:solidFill>
                  <a:srgbClr val="00A389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Content Placeholder 28"/>
          <p:cNvSpPr>
            <a:spLocks noGrp="1"/>
          </p:cNvSpPr>
          <p:nvPr>
            <p:ph sz="quarter" idx="17"/>
          </p:nvPr>
        </p:nvSpPr>
        <p:spPr>
          <a:xfrm>
            <a:off x="3369478" y="2906173"/>
            <a:ext cx="6140450" cy="2349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="1" i="0">
                <a:solidFill>
                  <a:srgbClr val="00A389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28"/>
          <p:cNvSpPr>
            <a:spLocks noGrp="1"/>
          </p:cNvSpPr>
          <p:nvPr>
            <p:ph sz="quarter" idx="18"/>
          </p:nvPr>
        </p:nvSpPr>
        <p:spPr>
          <a:xfrm>
            <a:off x="3370272" y="4185434"/>
            <a:ext cx="6140450" cy="2349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="1" i="0">
                <a:solidFill>
                  <a:srgbClr val="00A389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Content Placeholder 28"/>
          <p:cNvSpPr>
            <a:spLocks noGrp="1"/>
          </p:cNvSpPr>
          <p:nvPr>
            <p:ph sz="quarter" idx="19"/>
          </p:nvPr>
        </p:nvSpPr>
        <p:spPr>
          <a:xfrm>
            <a:off x="3370272" y="5486148"/>
            <a:ext cx="6140450" cy="2349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="1" i="0">
                <a:solidFill>
                  <a:srgbClr val="00A389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940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5701" y="1200417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685701" y="2493426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1685701" y="3786435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1685701" y="5079444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4216788" y="1200417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4216788" y="2493426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4216788" y="3786435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6"/>
          </p:nvPr>
        </p:nvSpPr>
        <p:spPr>
          <a:xfrm>
            <a:off x="4216788" y="5079444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7"/>
          </p:nvPr>
        </p:nvSpPr>
        <p:spPr>
          <a:xfrm>
            <a:off x="6734570" y="1200417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8"/>
          </p:nvPr>
        </p:nvSpPr>
        <p:spPr>
          <a:xfrm>
            <a:off x="6734570" y="2493426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9"/>
          </p:nvPr>
        </p:nvSpPr>
        <p:spPr>
          <a:xfrm>
            <a:off x="6734570" y="3786435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0"/>
          </p:nvPr>
        </p:nvSpPr>
        <p:spPr>
          <a:xfrm>
            <a:off x="6734570" y="5079444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07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 sz="1400" b="0" i="0">
                <a:latin typeface="Trebuchet MS"/>
                <a:cs typeface="Trebuchet MS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4417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058400" cy="7103343"/>
          </a:xfrm>
          <a:prstGeom prst="rect">
            <a:avLst/>
          </a:prstGeom>
          <a:solidFill>
            <a:srgbClr val="A8005B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rgbClr val="00A389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448677"/>
            <a:ext cx="9051925" cy="1295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03238" y="3846509"/>
            <a:ext cx="9051925" cy="268605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 marL="9144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 marL="13716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 marL="18288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0277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87383"/>
            <a:ext cx="4444207" cy="553391"/>
          </a:xfrm>
        </p:spPr>
        <p:txBody>
          <a:bodyPr anchor="t">
            <a:noAutofit/>
          </a:bodyPr>
          <a:lstStyle>
            <a:lvl1pPr marL="0" indent="0">
              <a:buNone/>
              <a:defRPr sz="1800" b="1" i="0">
                <a:solidFill>
                  <a:srgbClr val="4B63AE"/>
                </a:solidFill>
                <a:latin typeface="Trebuchet MS"/>
                <a:cs typeface="Trebuchet MS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240774"/>
            <a:ext cx="4444207" cy="434533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87383"/>
            <a:ext cx="4445953" cy="553391"/>
          </a:xfrm>
        </p:spPr>
        <p:txBody>
          <a:bodyPr anchor="t">
            <a:noAutofit/>
          </a:bodyPr>
          <a:lstStyle>
            <a:lvl1pPr marL="0" indent="0">
              <a:buNone/>
              <a:defRPr sz="1800" b="1" i="0">
                <a:solidFill>
                  <a:srgbClr val="4B63AE"/>
                </a:solidFill>
                <a:latin typeface="Trebuchet MS"/>
                <a:cs typeface="Trebuchet MS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240774"/>
            <a:ext cx="4445953" cy="434533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146460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789259"/>
            <a:ext cx="3325218" cy="5942135"/>
          </a:xfrm>
          <a:prstGeom prst="rect">
            <a:avLst/>
          </a:prstGeom>
          <a:solidFill>
            <a:srgbClr val="4B63AE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rgbClr val="333333">
                  <a:lumMod val="95000"/>
                  <a:lumOff val="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391" y="789260"/>
            <a:ext cx="5570109" cy="484520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964391" y="5742224"/>
            <a:ext cx="5570109" cy="989170"/>
          </a:xfrm>
        </p:spPr>
        <p:txBody>
          <a:bodyPr>
            <a:normAutofit/>
          </a:bodyPr>
          <a:lstStyle>
            <a:lvl1pPr marL="0" indent="0">
              <a:buNone/>
              <a:defRPr sz="1000" b="0" i="1">
                <a:solidFill>
                  <a:srgbClr val="333333"/>
                </a:solidFill>
                <a:latin typeface="Cambria"/>
                <a:cs typeface="Cambria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caption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9893" y="789259"/>
            <a:ext cx="3035325" cy="1487802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893" y="2277061"/>
            <a:ext cx="3035325" cy="4454332"/>
          </a:xfrm>
        </p:spPr>
        <p:txBody>
          <a:bodyPr>
            <a:normAutofit/>
          </a:bodyPr>
          <a:lstStyle>
            <a:lvl1pPr marL="171450" indent="-171450">
              <a:lnSpc>
                <a:spcPct val="110000"/>
              </a:lnSpc>
              <a:spcBef>
                <a:spcPts val="75"/>
              </a:spcBef>
              <a:buFont typeface="Arial"/>
              <a:buChar char="•"/>
              <a:defRPr sz="1200" b="0" i="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0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77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889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7362" y="843690"/>
            <a:ext cx="6685943" cy="447247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687362" y="5415958"/>
            <a:ext cx="6685943" cy="1206572"/>
          </a:xfrm>
          <a:prstGeom prst="rect">
            <a:avLst/>
          </a:prstGeom>
          <a:solidFill>
            <a:srgbClr val="4B63AE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rgbClr val="333333">
                  <a:lumMod val="95000"/>
                  <a:lumOff val="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7362" y="5415958"/>
            <a:ext cx="6685943" cy="120657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75"/>
              </a:spcBef>
              <a:buFont typeface="Arial"/>
              <a:buNone/>
              <a:defRPr sz="1200" b="0" i="1">
                <a:solidFill>
                  <a:srgbClr val="FFFFFF"/>
                </a:solidFill>
                <a:latin typeface="Cambria"/>
                <a:cs typeface="Cambria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42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0"/>
          </p:nvPr>
        </p:nvSpPr>
        <p:spPr>
          <a:xfrm>
            <a:off x="4862140" y="3718415"/>
            <a:ext cx="2346405" cy="2994834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1"/>
          </p:nvPr>
        </p:nvSpPr>
        <p:spPr>
          <a:xfrm>
            <a:off x="7395162" y="3718414"/>
            <a:ext cx="2346405" cy="2994835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2"/>
          </p:nvPr>
        </p:nvSpPr>
        <p:spPr>
          <a:xfrm>
            <a:off x="4862140" y="734879"/>
            <a:ext cx="4879427" cy="2830137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3"/>
          </p:nvPr>
        </p:nvSpPr>
        <p:spPr>
          <a:xfrm>
            <a:off x="332450" y="734879"/>
            <a:ext cx="4360119" cy="5978370"/>
          </a:xfrm>
          <a:noFill/>
        </p:spPr>
        <p:txBody>
          <a:bodyPr lIns="182880" tIns="320040" rIns="182880" bIns="3200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spc="90" dirty="0"/>
          </a:p>
        </p:txBody>
      </p:sp>
    </p:spTree>
    <p:extLst>
      <p:ext uri="{BB962C8B-B14F-4D97-AF65-F5344CB8AC3E}">
        <p14:creationId xmlns:p14="http://schemas.microsoft.com/office/powerpoint/2010/main" val="1970936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5701" y="1200417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685701" y="2493426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1685701" y="3786435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1685701" y="5079444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4216788" y="1200417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4216788" y="2493426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4216788" y="3786435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6"/>
          </p:nvPr>
        </p:nvSpPr>
        <p:spPr>
          <a:xfrm>
            <a:off x="4216788" y="5079444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7"/>
          </p:nvPr>
        </p:nvSpPr>
        <p:spPr>
          <a:xfrm>
            <a:off x="6734570" y="1200417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8"/>
          </p:nvPr>
        </p:nvSpPr>
        <p:spPr>
          <a:xfrm>
            <a:off x="6734570" y="2493426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9"/>
          </p:nvPr>
        </p:nvSpPr>
        <p:spPr>
          <a:xfrm>
            <a:off x="6734570" y="3786435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0"/>
          </p:nvPr>
        </p:nvSpPr>
        <p:spPr>
          <a:xfrm>
            <a:off x="6734570" y="5079444"/>
            <a:ext cx="1624766" cy="1064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0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058400" cy="710334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rgbClr val="00A389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448677"/>
            <a:ext cx="9051925" cy="1295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03238" y="3846509"/>
            <a:ext cx="9051925" cy="268605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 marL="9144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 marL="13716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 marL="18288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02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058400" cy="7103343"/>
          </a:xfrm>
          <a:prstGeom prst="rect">
            <a:avLst/>
          </a:prstGeom>
          <a:solidFill>
            <a:srgbClr val="FDC010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rgbClr val="00A389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448677"/>
            <a:ext cx="9051925" cy="1295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03238" y="3846509"/>
            <a:ext cx="9051925" cy="268605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 marL="9144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 marL="13716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 marL="1828800" indent="0" algn="ctr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0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 b="0" i="0">
                <a:latin typeface="Trebuchet MS"/>
                <a:cs typeface="Trebuchet MS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200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87383"/>
            <a:ext cx="4444207" cy="553391"/>
          </a:xfrm>
        </p:spPr>
        <p:txBody>
          <a:bodyPr anchor="t">
            <a:noAutofit/>
          </a:bodyPr>
          <a:lstStyle>
            <a:lvl1pPr marL="0" indent="0">
              <a:buNone/>
              <a:defRPr sz="1800" b="1" i="0">
                <a:solidFill>
                  <a:srgbClr val="00A389"/>
                </a:solidFill>
                <a:latin typeface="Trebuchet MS"/>
                <a:cs typeface="Trebuchet MS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240774"/>
            <a:ext cx="4444207" cy="434533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87383"/>
            <a:ext cx="4445953" cy="553391"/>
          </a:xfrm>
        </p:spPr>
        <p:txBody>
          <a:bodyPr anchor="t">
            <a:noAutofit/>
          </a:bodyPr>
          <a:lstStyle>
            <a:lvl1pPr marL="0" indent="0">
              <a:buNone/>
              <a:defRPr sz="1800" b="1" i="0">
                <a:solidFill>
                  <a:srgbClr val="00A389"/>
                </a:solidFill>
                <a:latin typeface="Trebuchet MS"/>
                <a:cs typeface="Trebuchet MS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240774"/>
            <a:ext cx="4445953" cy="434533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2742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789259"/>
            <a:ext cx="3325218" cy="5942135"/>
          </a:xfrm>
          <a:prstGeom prst="rect">
            <a:avLst/>
          </a:prstGeom>
          <a:solidFill>
            <a:srgbClr val="00A389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391" y="789260"/>
            <a:ext cx="5570109" cy="484520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964391" y="5742224"/>
            <a:ext cx="5570109" cy="989170"/>
          </a:xfrm>
        </p:spPr>
        <p:txBody>
          <a:bodyPr>
            <a:normAutofit/>
          </a:bodyPr>
          <a:lstStyle>
            <a:lvl1pPr marL="0" indent="0">
              <a:buNone/>
              <a:defRPr sz="1000" b="0" i="1">
                <a:solidFill>
                  <a:srgbClr val="333333"/>
                </a:solidFill>
                <a:latin typeface="Cambria"/>
                <a:cs typeface="Cambria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caption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9893" y="789259"/>
            <a:ext cx="3035325" cy="1487802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893" y="2277061"/>
            <a:ext cx="3035325" cy="4454332"/>
          </a:xfrm>
        </p:spPr>
        <p:txBody>
          <a:bodyPr>
            <a:normAutofit/>
          </a:bodyPr>
          <a:lstStyle>
            <a:lvl1pPr marL="171450" indent="-171450">
              <a:lnSpc>
                <a:spcPct val="110000"/>
              </a:lnSpc>
              <a:spcBef>
                <a:spcPts val="75"/>
              </a:spcBef>
              <a:buFont typeface="Arial"/>
              <a:buChar char="•"/>
              <a:defRPr sz="1200" b="0" i="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82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7098531"/>
            <a:ext cx="10058400" cy="67386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4727" y="7203865"/>
            <a:ext cx="1253838" cy="41380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7662738" y="7365806"/>
            <a:ext cx="1982870" cy="25186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i="0" dirty="0" smtClean="0">
                <a:solidFill>
                  <a:schemeClr val="bg1"/>
                </a:solidFill>
                <a:latin typeface="Trebuchet MS"/>
                <a:cs typeface="Trebuchet MS"/>
              </a:rPr>
              <a:t>www.cfefund.org | </a:t>
            </a:r>
            <a:fld id="{B9720574-B5D2-4F51-A1BA-F0D446C048FD}" type="slidenum">
              <a:rPr lang="en-US" sz="1000" b="0" i="0" smtClean="0">
                <a:solidFill>
                  <a:schemeClr val="bg1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8585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35" r:id="rId2"/>
    <p:sldLayoutId id="2147483812" r:id="rId3"/>
    <p:sldLayoutId id="2147483813" r:id="rId4"/>
    <p:sldLayoutId id="2147483811" r:id="rId5"/>
    <p:sldLayoutId id="214748381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098531"/>
            <a:ext cx="10058400" cy="67386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4727" y="7203865"/>
            <a:ext cx="1253838" cy="413808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7662738" y="7365806"/>
            <a:ext cx="1982870" cy="25186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i="0" dirty="0" smtClean="0">
                <a:solidFill>
                  <a:schemeClr val="bg1"/>
                </a:solidFill>
                <a:latin typeface="Trebuchet MS"/>
                <a:cs typeface="Trebuchet MS"/>
              </a:rPr>
              <a:t>www.cfefund.org | </a:t>
            </a:r>
            <a:fld id="{3F80E44F-F2A1-4BD0-8BF2-9459BD86D72E}" type="slidenum">
              <a:rPr lang="en-US" sz="1000" b="0" i="0" smtClean="0">
                <a:solidFill>
                  <a:schemeClr val="bg1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96788"/>
            <a:ext cx="9051925" cy="1290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87383"/>
            <a:ext cx="9051925" cy="5049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" y="-1"/>
            <a:ext cx="1646620" cy="396790"/>
          </a:xfrm>
          <a:prstGeom prst="rect">
            <a:avLst/>
          </a:prstGeom>
          <a:solidFill>
            <a:srgbClr val="00A389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THE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 NEED</a:t>
            </a: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681868" y="0"/>
            <a:ext cx="1645178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CFE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 FUND</a:t>
            </a: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046102" y="0"/>
            <a:ext cx="1646621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CASE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 STUDIES</a:t>
            </a: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366832" y="-1"/>
            <a:ext cx="1645467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SER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VICES</a:t>
            </a: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728293" y="-1"/>
            <a:ext cx="1644854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0" y="-1"/>
            <a:ext cx="1982870" cy="39794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0" i="0" dirty="0">
              <a:solidFill>
                <a:srgbClr val="00A389"/>
              </a:solidFill>
              <a:latin typeface="Trebuchet MS"/>
              <a:cs typeface="Trebuchet M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413546" y="-1"/>
            <a:ext cx="1644854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100" b="1" i="0" spc="300" dirty="0" smtClean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841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86" r:id="rId6"/>
    <p:sldLayoutId id="2147483733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1200" b="0" i="0" kern="1200">
          <a:solidFill>
            <a:srgbClr val="808080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ct val="20000"/>
        </a:spcBef>
        <a:buFont typeface="Courier New"/>
        <a:buChar char="o"/>
        <a:defRPr sz="1200" b="0" i="0" kern="1200">
          <a:solidFill>
            <a:srgbClr val="808080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ct val="20000"/>
        </a:spcBef>
        <a:buFont typeface="Courier New"/>
        <a:buChar char="o"/>
        <a:defRPr sz="1200" b="0" i="1" kern="1200">
          <a:solidFill>
            <a:srgbClr val="808080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098531"/>
            <a:ext cx="10058400" cy="67386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94727" y="7203865"/>
            <a:ext cx="1253838" cy="413808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7662738" y="7365806"/>
            <a:ext cx="1982870" cy="25186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i="0" dirty="0" smtClean="0">
                <a:solidFill>
                  <a:schemeClr val="bg1"/>
                </a:solidFill>
                <a:latin typeface="Trebuchet MS"/>
                <a:cs typeface="Trebuchet MS"/>
              </a:rPr>
              <a:t>www.cfefund.org | </a:t>
            </a:r>
            <a:fld id="{E08D14D4-7AEE-48CD-A96D-9EE02F1DC868}" type="slidenum">
              <a:rPr lang="en-US" sz="1000" b="0" i="0" smtClean="0">
                <a:solidFill>
                  <a:schemeClr val="bg1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96788"/>
            <a:ext cx="9051925" cy="1290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87383"/>
            <a:ext cx="9051925" cy="5049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" y="-1"/>
            <a:ext cx="1646620" cy="396790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THE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 NEED</a:t>
            </a: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681868" y="0"/>
            <a:ext cx="1645178" cy="396789"/>
          </a:xfrm>
          <a:prstGeom prst="rect">
            <a:avLst/>
          </a:prstGeom>
          <a:solidFill>
            <a:srgbClr val="4B63AE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CFE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 FUND</a:t>
            </a: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046102" y="0"/>
            <a:ext cx="1646621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CASE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 STUDIES</a:t>
            </a: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366832" y="-1"/>
            <a:ext cx="1645467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SERVICES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728293" y="-1"/>
            <a:ext cx="1644854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0" y="-1"/>
            <a:ext cx="1982870" cy="39794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0" i="0" dirty="0">
              <a:solidFill>
                <a:srgbClr val="00A389"/>
              </a:solidFill>
              <a:latin typeface="Trebuchet MS"/>
              <a:cs typeface="Trebuchet M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413546" y="-1"/>
            <a:ext cx="1644854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100" b="1" i="0" spc="300" dirty="0" smtClean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70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815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1200" b="0" i="0" kern="1200">
          <a:solidFill>
            <a:srgbClr val="808080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ct val="20000"/>
        </a:spcBef>
        <a:buFont typeface="Courier New"/>
        <a:buChar char="o"/>
        <a:defRPr sz="1200" b="0" i="0" kern="1200">
          <a:solidFill>
            <a:srgbClr val="808080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ct val="20000"/>
        </a:spcBef>
        <a:buFont typeface="Courier New"/>
        <a:buChar char="o"/>
        <a:defRPr sz="1200" b="0" i="1" kern="1200">
          <a:solidFill>
            <a:srgbClr val="808080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098531"/>
            <a:ext cx="10058400" cy="67386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4727" y="7203865"/>
            <a:ext cx="1253838" cy="413808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7662738" y="7365806"/>
            <a:ext cx="1982870" cy="25186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i="0" dirty="0" smtClean="0">
                <a:solidFill>
                  <a:schemeClr val="bg1"/>
                </a:solidFill>
                <a:latin typeface="Trebuchet MS"/>
                <a:cs typeface="Trebuchet MS"/>
              </a:rPr>
              <a:t>www.cfefund.org | </a:t>
            </a:r>
            <a:fld id="{48A1778C-66C7-4824-8EAF-914138559D3D}" type="slidenum">
              <a:rPr lang="en-US" sz="1000" b="0" i="0" smtClean="0">
                <a:solidFill>
                  <a:schemeClr val="bg1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96788"/>
            <a:ext cx="9051925" cy="1290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87383"/>
            <a:ext cx="9051925" cy="5049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" y="-1"/>
            <a:ext cx="1646620" cy="396790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THE NEED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681868" y="0"/>
            <a:ext cx="1645178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CFE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 FUND</a:t>
            </a: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046102" y="0"/>
            <a:ext cx="1646621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CASE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 STUDIES</a:t>
            </a: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366832" y="-1"/>
            <a:ext cx="1645467" cy="396789"/>
          </a:xfrm>
          <a:prstGeom prst="rect">
            <a:avLst/>
          </a:prstGeom>
          <a:solidFill>
            <a:srgbClr val="A8005B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SERVICES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728293" y="-1"/>
            <a:ext cx="1644854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0" y="-1"/>
            <a:ext cx="1982870" cy="39794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0" i="0" dirty="0">
              <a:solidFill>
                <a:srgbClr val="00A389"/>
              </a:solidFill>
              <a:latin typeface="Trebuchet MS"/>
              <a:cs typeface="Trebuchet M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413546" y="-1"/>
            <a:ext cx="1644854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100" b="1" i="0" spc="300" dirty="0" smtClean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70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1200" b="0" i="0" kern="1200">
          <a:solidFill>
            <a:srgbClr val="808080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ct val="20000"/>
        </a:spcBef>
        <a:buFont typeface="Courier New"/>
        <a:buChar char="o"/>
        <a:defRPr sz="1200" b="0" i="0" kern="1200">
          <a:solidFill>
            <a:srgbClr val="808080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ct val="20000"/>
        </a:spcBef>
        <a:buFont typeface="Courier New"/>
        <a:buChar char="o"/>
        <a:defRPr sz="1200" b="0" i="1" kern="1200">
          <a:solidFill>
            <a:srgbClr val="808080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098531"/>
            <a:ext cx="10058400" cy="67386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4727" y="7203865"/>
            <a:ext cx="1253838" cy="413808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7662738" y="7365806"/>
            <a:ext cx="1982870" cy="25186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i="0" dirty="0" smtClean="0">
                <a:solidFill>
                  <a:schemeClr val="bg1"/>
                </a:solidFill>
                <a:latin typeface="Trebuchet MS"/>
                <a:cs typeface="Trebuchet MS"/>
              </a:rPr>
              <a:t>www.cfefund.org | </a:t>
            </a:r>
            <a:fld id="{D8919287-ED83-4F57-8139-B802F6EA8291}" type="slidenum">
              <a:rPr lang="en-US" sz="1000" b="0" i="0" smtClean="0">
                <a:solidFill>
                  <a:schemeClr val="bg1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96788"/>
            <a:ext cx="9051925" cy="1290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87383"/>
            <a:ext cx="9051925" cy="5049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" y="-1"/>
            <a:ext cx="1646620" cy="396790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THE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 NEED</a:t>
            </a: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681868" y="0"/>
            <a:ext cx="1645178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CFE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 FUND</a:t>
            </a: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046102" y="0"/>
            <a:ext cx="1646621" cy="39678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CASE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 STUDIES</a:t>
            </a: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366832" y="-1"/>
            <a:ext cx="1645467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SERVICES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728293" y="-1"/>
            <a:ext cx="1644854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0" y="-1"/>
            <a:ext cx="1982870" cy="39794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0" i="0" dirty="0">
              <a:solidFill>
                <a:srgbClr val="00A389"/>
              </a:solidFill>
              <a:latin typeface="Trebuchet MS"/>
              <a:cs typeface="Trebuchet M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413546" y="-1"/>
            <a:ext cx="1644854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100" b="1" i="0" spc="300" dirty="0" smtClean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70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1200" b="0" i="0" kern="1200">
          <a:solidFill>
            <a:srgbClr val="808080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ct val="20000"/>
        </a:spcBef>
        <a:buFont typeface="Courier New"/>
        <a:buChar char="o"/>
        <a:defRPr sz="1200" b="0" i="0" kern="1200">
          <a:solidFill>
            <a:srgbClr val="808080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ct val="20000"/>
        </a:spcBef>
        <a:buFont typeface="Courier New"/>
        <a:buChar char="o"/>
        <a:defRPr sz="1200" b="0" i="1" kern="1200">
          <a:solidFill>
            <a:srgbClr val="808080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098531"/>
            <a:ext cx="10058400" cy="67386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4727" y="7203865"/>
            <a:ext cx="1253838" cy="413808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7662738" y="7365806"/>
            <a:ext cx="1982870" cy="25186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i="0" dirty="0" smtClean="0">
                <a:solidFill>
                  <a:schemeClr val="bg1"/>
                </a:solidFill>
                <a:latin typeface="Trebuchet MS"/>
                <a:cs typeface="Trebuchet MS"/>
              </a:rPr>
              <a:t>www.cfefund.org | </a:t>
            </a:r>
            <a:fld id="{DBE71FCB-F8C7-44CA-B671-93E8EBAD57B6}" type="slidenum">
              <a:rPr lang="en-US" sz="1000" b="0" i="0" smtClean="0">
                <a:solidFill>
                  <a:schemeClr val="bg1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0" y="-1"/>
            <a:ext cx="1982870" cy="39794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0" i="0" dirty="0">
              <a:solidFill>
                <a:srgbClr val="00A389"/>
              </a:solidFill>
              <a:latin typeface="Trebuchet MS"/>
              <a:cs typeface="Trebuchet M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" y="-1"/>
            <a:ext cx="1646620" cy="396790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THE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 NEED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681868" y="0"/>
            <a:ext cx="1645178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CFE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 FUND</a:t>
            </a: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046102" y="0"/>
            <a:ext cx="1646621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CASE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 STUDIES</a:t>
            </a: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366832" y="-1"/>
            <a:ext cx="1645467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SERVICES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6728293" y="-1"/>
            <a:ext cx="1644854" cy="396789"/>
          </a:xfrm>
          <a:prstGeom prst="rect">
            <a:avLst/>
          </a:prstGeom>
          <a:solidFill>
            <a:srgbClr val="FDC010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413546" y="-1"/>
            <a:ext cx="1644854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3238" y="396788"/>
            <a:ext cx="9051925" cy="1290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87383"/>
            <a:ext cx="9051925" cy="5049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7260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1400" b="0" i="0" kern="1200">
          <a:solidFill>
            <a:srgbClr val="808080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ct val="20000"/>
        </a:spcBef>
        <a:buFont typeface="Courier New"/>
        <a:buChar char="o"/>
        <a:defRPr sz="1400" b="0" i="0" kern="1200">
          <a:solidFill>
            <a:srgbClr val="808080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ct val="20000"/>
        </a:spcBef>
        <a:buFont typeface="Courier New"/>
        <a:buChar char="o"/>
        <a:defRPr sz="1400" b="0" i="1" kern="1200">
          <a:solidFill>
            <a:srgbClr val="808080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098531"/>
            <a:ext cx="10058400" cy="67386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4727" y="7203865"/>
            <a:ext cx="1253838" cy="413808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7662738" y="7365806"/>
            <a:ext cx="1982870" cy="25186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i="0" dirty="0" smtClean="0">
                <a:solidFill>
                  <a:schemeClr val="bg1"/>
                </a:solidFill>
                <a:latin typeface="Trebuchet MS"/>
                <a:cs typeface="Trebuchet MS"/>
              </a:rPr>
              <a:t>www.cfefund.org |</a:t>
            </a:r>
            <a:fld id="{2BC036EE-D3E1-41DD-B867-3C39186D215C}" type="slidenum">
              <a:rPr lang="en-US" sz="1000" b="0" i="0" smtClean="0">
                <a:solidFill>
                  <a:schemeClr val="bg1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0" y="-1"/>
            <a:ext cx="1982870" cy="39794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0" i="0" dirty="0">
              <a:solidFill>
                <a:srgbClr val="00A389"/>
              </a:solidFill>
              <a:latin typeface="Trebuchet MS"/>
              <a:cs typeface="Trebuchet M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" y="-1"/>
            <a:ext cx="1646620" cy="396790"/>
          </a:xfrm>
          <a:prstGeom prst="rect">
            <a:avLst/>
          </a:prstGeom>
          <a:solidFill>
            <a:schemeClr val="tx2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THE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 NEED</a:t>
            </a: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681868" y="0"/>
            <a:ext cx="1645178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CFE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 FUND</a:t>
            </a: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046102" y="0"/>
            <a:ext cx="1646621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CASE</a:t>
            </a:r>
            <a:r>
              <a:rPr lang="en-US" sz="1100" b="1" i="0" spc="300" baseline="0" dirty="0" smtClean="0">
                <a:latin typeface="Trebuchet MS"/>
                <a:cs typeface="Trebuchet MS"/>
              </a:rPr>
              <a:t> STUDIES</a:t>
            </a: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366832" y="-1"/>
            <a:ext cx="1645467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i="0" spc="300" dirty="0" smtClean="0">
                <a:latin typeface="Trebuchet MS"/>
                <a:cs typeface="Trebuchet MS"/>
              </a:rPr>
              <a:t>SERVICES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6728293" y="-1"/>
            <a:ext cx="1644854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100" b="1" i="0" spc="300" dirty="0" smtClean="0">
              <a:latin typeface="Trebuchet MS"/>
              <a:cs typeface="Trebuchet M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413546" y="-1"/>
            <a:ext cx="1644854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457200" rtl="0" eaLnBrk="1" latinLnBrk="0" hangingPunct="1">
              <a:lnSpc>
                <a:spcPts val="2284"/>
              </a:lnSpc>
            </a:pPr>
            <a:endParaRPr lang="en-US" sz="1100" b="1" i="0" kern="1200" spc="300" dirty="0" smtClean="0">
              <a:solidFill>
                <a:schemeClr val="lt1"/>
              </a:solidFill>
              <a:latin typeface="Trebuchet MS"/>
              <a:ea typeface="+mn-ea"/>
              <a:cs typeface="Trebuchet MS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03238" y="396788"/>
            <a:ext cx="9051925" cy="1290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7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808080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400" b="0" i="0" kern="1200">
          <a:solidFill>
            <a:srgbClr val="808080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1400" b="0" i="1" kern="1200">
          <a:solidFill>
            <a:srgbClr val="808080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098531"/>
            <a:ext cx="10058400" cy="67386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600" spc="67" dirty="0" err="1" smtClean="0">
              <a:solidFill>
                <a:srgbClr val="333333">
                  <a:lumMod val="95000"/>
                  <a:lumOff val="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94727" y="7203865"/>
            <a:ext cx="1253838" cy="413808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7662738" y="7365806"/>
            <a:ext cx="1982870" cy="25186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 smtClean="0">
                <a:solidFill>
                  <a:prstClr val="white"/>
                </a:solidFill>
                <a:latin typeface="Trebuchet MS"/>
                <a:cs typeface="Trebuchet MS"/>
              </a:rPr>
              <a:t>www.cfefund.org | </a:t>
            </a:r>
            <a:fld id="{E08D14D4-7AEE-48CD-A96D-9EE02F1DC868}" type="slidenum">
              <a:rPr lang="en-US" sz="1000" smtClean="0">
                <a:solidFill>
                  <a:prstClr val="white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96788"/>
            <a:ext cx="9051925" cy="1290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87383"/>
            <a:ext cx="9051925" cy="5049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" y="-1"/>
            <a:ext cx="1646620" cy="396790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spc="300" dirty="0" smtClean="0">
                <a:solidFill>
                  <a:prstClr val="white"/>
                </a:solidFill>
                <a:latin typeface="Trebuchet MS"/>
                <a:cs typeface="Trebuchet MS"/>
              </a:rPr>
              <a:t>THE NEED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681868" y="0"/>
            <a:ext cx="1645178" cy="396789"/>
          </a:xfrm>
          <a:prstGeom prst="rect">
            <a:avLst/>
          </a:prstGeom>
          <a:solidFill>
            <a:srgbClr val="4B63AE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spc="300" dirty="0" smtClean="0">
                <a:solidFill>
                  <a:prstClr val="white"/>
                </a:solidFill>
                <a:latin typeface="Trebuchet MS"/>
                <a:cs typeface="Trebuchet MS"/>
              </a:rPr>
              <a:t>CFE FUND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046102" y="0"/>
            <a:ext cx="1646621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spc="300" dirty="0" smtClean="0">
                <a:solidFill>
                  <a:prstClr val="white"/>
                </a:solidFill>
                <a:latin typeface="Trebuchet MS"/>
                <a:cs typeface="Trebuchet MS"/>
              </a:rPr>
              <a:t>CASE STUDIES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366832" y="-1"/>
            <a:ext cx="1645467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r>
              <a:rPr lang="en-US" sz="1100" b="1" spc="300" dirty="0" smtClean="0">
                <a:solidFill>
                  <a:prstClr val="white"/>
                </a:solidFill>
                <a:latin typeface="Trebuchet MS"/>
                <a:cs typeface="Trebuchet MS"/>
              </a:rPr>
              <a:t>SERVICES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728293" y="-1"/>
            <a:ext cx="1644854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100" b="1" spc="300" dirty="0" smtClean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0" y="-1"/>
            <a:ext cx="1982870" cy="39794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rgbClr val="00A389"/>
              </a:solidFill>
              <a:latin typeface="Trebuchet MS"/>
              <a:cs typeface="Trebuchet M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413546" y="-1"/>
            <a:ext cx="1644854" cy="396789"/>
          </a:xfrm>
          <a:prstGeom prst="rect">
            <a:avLst/>
          </a:prstGeom>
          <a:solidFill>
            <a:srgbClr val="4C4C4C"/>
          </a:solidFill>
          <a:ln>
            <a:noFill/>
            <a:tail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82" tIns="0" rIns="101882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84"/>
              </a:lnSpc>
            </a:pPr>
            <a:endParaRPr lang="en-US" sz="1100" b="1" spc="300" dirty="0" smtClean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70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1200" b="0" i="0" kern="1200">
          <a:solidFill>
            <a:srgbClr val="808080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ct val="20000"/>
        </a:spcBef>
        <a:buFont typeface="Courier New"/>
        <a:buChar char="o"/>
        <a:defRPr sz="1200" b="0" i="0" kern="1200">
          <a:solidFill>
            <a:srgbClr val="808080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ct val="20000"/>
        </a:spcBef>
        <a:buFont typeface="Courier New"/>
        <a:buChar char="o"/>
        <a:defRPr sz="1200" b="0" i="1" kern="1200">
          <a:solidFill>
            <a:srgbClr val="808080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Bridging the Gap: Making the Case for Financial Empowerment </a:t>
            </a:r>
            <a:endParaRPr lang="en-US" b="1" i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 </a:t>
            </a:r>
            <a:r>
              <a:rPr lang="en-US" b="1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Family and Community Stability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400" dirty="0" smtClean="0"/>
              <a:t>University of Maryland School of Social Work</a:t>
            </a:r>
          </a:p>
          <a:p>
            <a:pPr algn="ctr"/>
            <a:r>
              <a:rPr lang="en-US" sz="1400" i="1" dirty="0" smtClean="0"/>
              <a:t>March 9, 2018</a:t>
            </a:r>
            <a:endParaRPr lang="en-US" sz="1400" i="1" dirty="0"/>
          </a:p>
        </p:txBody>
      </p:sp>
      <p:pic>
        <p:nvPicPr>
          <p:cNvPr id="13" name="Picture Placeholder 12" descr="Michelle_ads_comp.jpg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r="2610"/>
          <a:stretch>
            <a:fillRect/>
          </a:stretch>
        </p:blipFill>
        <p:spPr>
          <a:xfrm>
            <a:off x="3324472" y="0"/>
            <a:ext cx="3324472" cy="2335367"/>
          </a:xfrm>
        </p:spPr>
      </p:pic>
      <p:pic>
        <p:nvPicPr>
          <p:cNvPr id="8" name="Picture Placeholder 7" descr="8282366632_3c16f1db99_o.jpg"/>
          <p:cNvPicPr>
            <a:picLocks noGrp="1" noChangeAspect="1"/>
          </p:cNvPicPr>
          <p:nvPr>
            <p:ph type="pic" idx="15"/>
          </p:nvPr>
        </p:nvPicPr>
        <p:blipFill>
          <a:blip r:embed="rId3"/>
          <a:srcRect l="2549" r="2549"/>
          <a:stretch>
            <a:fillRect/>
          </a:stretch>
        </p:blipFill>
        <p:spPr>
          <a:xfrm>
            <a:off x="0" y="0"/>
            <a:ext cx="3324472" cy="2335367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9" t="23804" r="26810" b="25211"/>
          <a:stretch/>
        </p:blipFill>
        <p:spPr bwMode="auto">
          <a:xfrm>
            <a:off x="6648944" y="0"/>
            <a:ext cx="3460794" cy="233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5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3238" y="2179674"/>
            <a:ext cx="9051925" cy="4837814"/>
          </a:xfrm>
        </p:spPr>
        <p:txBody>
          <a:bodyPr/>
          <a:lstStyle/>
          <a:p>
            <a:pPr lvl="0" algn="l"/>
            <a:r>
              <a:rPr lang="en-US" b="1" dirty="0"/>
              <a:t>Those who are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unbanked are generally in worse shape to start</a:t>
            </a:r>
            <a:r>
              <a:rPr lang="en-US" b="1" dirty="0"/>
              <a:t>. They: </a:t>
            </a:r>
            <a:endParaRPr lang="en-U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… are half as likely to live in a place of their own</a:t>
            </a:r>
            <a:endParaRPr lang="en-U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… have half the income of those who are banked</a:t>
            </a:r>
            <a:endParaRPr lang="en-U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… are half as likely to be able to come up with $500 in an emergency (</a:t>
            </a:r>
            <a:r>
              <a:rPr lang="en-US" b="1" i="1" dirty="0"/>
              <a:t>in fact, have just 5% of the savings that those who are banked have</a:t>
            </a:r>
            <a:r>
              <a:rPr lang="en-US" b="1" dirty="0"/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… have almost </a:t>
            </a:r>
            <a:r>
              <a:rPr lang="en-US" b="1" dirty="0" smtClean="0"/>
              <a:t>one </a:t>
            </a:r>
            <a:r>
              <a:rPr lang="en-US" b="1" dirty="0"/>
              <a:t>third lower credit scores than the banked (</a:t>
            </a:r>
            <a:r>
              <a:rPr lang="en-US" b="1" i="1" dirty="0"/>
              <a:t>avg. 361 vs. </a:t>
            </a:r>
            <a:r>
              <a:rPr lang="en-US" b="1" i="1" dirty="0" smtClean="0"/>
              <a:t>507</a:t>
            </a:r>
            <a:r>
              <a:rPr lang="en-US" b="1" dirty="0" smtClean="0"/>
              <a:t>)</a:t>
            </a:r>
            <a:endParaRPr lang="en-US" dirty="0"/>
          </a:p>
          <a:p>
            <a:r>
              <a:rPr lang="en-US" i="1" dirty="0"/>
              <a:t> </a:t>
            </a:r>
          </a:p>
          <a:p>
            <a:pPr algn="l"/>
            <a:endParaRPr lang="en-US" dirty="0"/>
          </a:p>
          <a:p>
            <a:pPr lvl="0"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unbanked are in a worse position to improve</a:t>
            </a:r>
            <a:r>
              <a:rPr lang="en-US" b="1" dirty="0"/>
              <a:t>, even working repeatedly with professional counselors one-on-one:</a:t>
            </a:r>
            <a:endParaRPr lang="en-US" dirty="0"/>
          </a:p>
          <a:p>
            <a:pPr lvl="1" algn="l"/>
            <a:r>
              <a:rPr lang="en-US" b="1" dirty="0"/>
              <a:t>… are less than half as likely to be able to increase their savings</a:t>
            </a:r>
            <a:endParaRPr lang="en-US" dirty="0"/>
          </a:p>
          <a:p>
            <a:pPr lvl="1" algn="l"/>
            <a:r>
              <a:rPr lang="en-US" b="1" dirty="0"/>
              <a:t>… are over a third less likely to be able to establish a new credit score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2298" y="648584"/>
            <a:ext cx="4104167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BANKING matters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25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196793"/>
            <a:ext cx="9051925" cy="1295400"/>
          </a:xfrm>
        </p:spPr>
        <p:txBody>
          <a:bodyPr/>
          <a:lstStyle/>
          <a:p>
            <a:r>
              <a:rPr lang="en-US" dirty="0" smtClean="0"/>
              <a:t>The Social Work Myth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675565" y="1648047"/>
            <a:ext cx="7010401" cy="2023320"/>
          </a:xfrm>
          <a:prstGeom prst="wedgeRoundRectCallout">
            <a:avLst>
              <a:gd name="adj1" fmla="val 1290"/>
              <a:gd name="adj2" fmla="val 8298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Case workers don’t wade into personal finance; </a:t>
            </a: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 isn’t part of social work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1183402"/>
            <a:ext cx="9051925" cy="1295400"/>
          </a:xfrm>
        </p:spPr>
        <p:txBody>
          <a:bodyPr/>
          <a:lstStyle/>
          <a:p>
            <a:r>
              <a:rPr lang="en-US" dirty="0" smtClean="0"/>
              <a:t>The social work field gave birth to financial empowerment!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3238" y="3166024"/>
            <a:ext cx="9051925" cy="268605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Reducing the impact … and </a:t>
            </a:r>
            <a:r>
              <a:rPr lang="en-US" sz="2000" dirty="0"/>
              <a:t>incidence </a:t>
            </a:r>
            <a:r>
              <a:rPr lang="en-US" sz="2000" dirty="0" smtClean="0"/>
              <a:t>… of poverty has been central to social work practice since the birth of the profession (</a:t>
            </a:r>
            <a:r>
              <a:rPr lang="en-US" sz="2000" i="1" dirty="0" smtClean="0"/>
              <a:t>Addams, 1910; Franklin, 1986</a:t>
            </a:r>
            <a:r>
              <a:rPr lang="en-US" sz="2000" dirty="0" smtClean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Social work scholar and educator Michael Sherraden is considered the “father of asset building”, first and famously suggesting that assets, not just income, have positive effects on well-being and future orientation.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41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1374788"/>
            <a:ext cx="9051925" cy="1295400"/>
          </a:xfrm>
        </p:spPr>
        <p:txBody>
          <a:bodyPr/>
          <a:lstStyle/>
          <a:p>
            <a:r>
              <a:rPr lang="en-US" dirty="0" smtClean="0"/>
              <a:t>Poverty and …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739110" y="4972494"/>
            <a:ext cx="2760921" cy="12425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Crime and Recidivism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96272" y="3448491"/>
            <a:ext cx="2760921" cy="12425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Parenting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96675" y="5372983"/>
            <a:ext cx="2760921" cy="12425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Success at School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65362" y="5110714"/>
            <a:ext cx="2760921" cy="12425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Health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69798" y="3600891"/>
            <a:ext cx="2760921" cy="12425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Marriage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2256" y="2697126"/>
            <a:ext cx="2760921" cy="12425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Stress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69131" y="2452575"/>
            <a:ext cx="2760921" cy="12425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Success at Work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5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1194035"/>
            <a:ext cx="9051925" cy="1295400"/>
          </a:xfrm>
        </p:spPr>
        <p:txBody>
          <a:bodyPr/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Supervitamin Effect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3238" y="2583713"/>
            <a:ext cx="9051925" cy="394885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Programmatic integrations that measure the impact of professional financial counseling on host social service programs.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Returning citizen programs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Workforce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Domestic Violence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Housing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74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www.CFEfund.org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726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real world </a:t>
            </a:r>
            <a:r>
              <a:rPr lang="en-US" i="1" dirty="0" smtClean="0"/>
              <a:t>(a.k.a. after graduation)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55638" y="4089219"/>
            <a:ext cx="905192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 smtClean="0"/>
              <a:t>with experience and wisdom … </a:t>
            </a:r>
          </a:p>
          <a:p>
            <a:r>
              <a:rPr lang="en-US" dirty="0" smtClean="0"/>
              <a:t> busted myths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5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716746"/>
            <a:ext cx="9051925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The National Myth</a:t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1523999" y="1775637"/>
            <a:ext cx="7010401" cy="1944716"/>
          </a:xfrm>
          <a:prstGeom prst="wedgeRoundRectCallout">
            <a:avLst>
              <a:gd name="adj1" fmla="val 4742"/>
              <a:gd name="adj2" fmla="val 85040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economic recovery is largely complete; </a:t>
            </a: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nonprofit sector can take care of the stragglers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7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691115"/>
            <a:ext cx="9051925" cy="9781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Asset poverty is so prevalent …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it’s becoming the norm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3284" y="2200941"/>
            <a:ext cx="9331879" cy="4667692"/>
          </a:xfrm>
        </p:spPr>
        <p:txBody>
          <a:bodyPr/>
          <a:lstStyle/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Nearly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half of households in this country </a:t>
            </a:r>
            <a:r>
              <a:rPr lang="en-US" dirty="0" smtClean="0"/>
              <a:t>don’t </a:t>
            </a:r>
            <a:r>
              <a:rPr lang="en-US" dirty="0"/>
              <a:t>have the assets to survive three months without their income and live above the federal poverty </a:t>
            </a:r>
            <a:r>
              <a:rPr lang="en-US" dirty="0" smtClean="0"/>
              <a:t>rate </a:t>
            </a:r>
            <a:r>
              <a:rPr lang="en-US" dirty="0"/>
              <a:t>(43</a:t>
            </a:r>
            <a:r>
              <a:rPr lang="en-US" dirty="0" smtClean="0"/>
              <a:t>%).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Almost 1-in-5 households </a:t>
            </a:r>
            <a:r>
              <a:rPr lang="en-US" dirty="0" smtClean="0"/>
              <a:t>either </a:t>
            </a:r>
            <a:r>
              <a:rPr lang="en-US" dirty="0"/>
              <a:t>have zero wealth, or “negative net worth” (</a:t>
            </a:r>
            <a:r>
              <a:rPr lang="en-US" i="1" dirty="0"/>
              <a:t>debts greater than their assets</a:t>
            </a:r>
            <a:r>
              <a:rPr lang="en-US" dirty="0" smtClean="0"/>
              <a:t>) </a:t>
            </a:r>
            <a:r>
              <a:rPr lang="en-US" dirty="0"/>
              <a:t>(17</a:t>
            </a:r>
            <a:r>
              <a:rPr lang="en-US" dirty="0" smtClean="0"/>
              <a:t>%).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Almost 25% of US consumers </a:t>
            </a:r>
            <a:r>
              <a:rPr lang="en-US" dirty="0" smtClean="0"/>
              <a:t>are so significantly behind that they have </a:t>
            </a:r>
            <a:r>
              <a:rPr lang="en-US" dirty="0"/>
              <a:t>at least one debt in </a:t>
            </a:r>
            <a:r>
              <a:rPr lang="en-US" dirty="0" smtClean="0"/>
              <a:t>collections.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65 million adults in the US </a:t>
            </a:r>
            <a:r>
              <a:rPr lang="en-US" dirty="0"/>
              <a:t>are un- or underbanked, relying on costly alternative financial services outside of the financial mainstream for routine financial transactions (</a:t>
            </a:r>
            <a:r>
              <a:rPr lang="en-US" i="1" dirty="0"/>
              <a:t>such as check cashers, payday lenders, and pawn shops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006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government well situated to succeed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Public accountability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Access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Power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Scale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7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1002649"/>
            <a:ext cx="9051925" cy="1295400"/>
          </a:xfrm>
        </p:spPr>
        <p:txBody>
          <a:bodyPr/>
          <a:lstStyle/>
          <a:p>
            <a:r>
              <a:rPr lang="en-US" dirty="0"/>
              <a:t>The rise of </a:t>
            </a:r>
            <a:br>
              <a:rPr lang="en-US" dirty="0"/>
            </a:br>
            <a:r>
              <a:rPr lang="en-US" dirty="0"/>
              <a:t>“Municipal Financial Empowerment”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3238" y="2870791"/>
            <a:ext cx="9051925" cy="366177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High quality financial counseling and education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Access to safe and affordable banking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Savings and asset building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Consumer financial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protections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1534275"/>
            <a:ext cx="9051925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The Asset Building Field Myths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1452281" y="3430312"/>
            <a:ext cx="7010401" cy="2450535"/>
          </a:xfrm>
          <a:prstGeom prst="wedgeRoundRectCallout">
            <a:avLst>
              <a:gd name="adj1" fmla="val -32214"/>
              <a:gd name="adj2" fmla="val -8968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361724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only way to reduce </a:t>
            </a:r>
            <a:r>
              <a:rPr lang="en-US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debt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is to grow </a:t>
            </a:r>
            <a:r>
              <a:rPr lang="en-US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income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marL="1361724" lvl="2" indent="-342900">
              <a:buFont typeface="Arial" panose="020B0604020202020204" pitchFamily="34" charset="0"/>
              <a:buChar char="•"/>
            </a:pPr>
            <a:endParaRPr lang="en-U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1361724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Poor people can’t </a:t>
            </a:r>
            <a:r>
              <a:rPr lang="en-US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save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… first things first.</a:t>
            </a:r>
          </a:p>
          <a:p>
            <a:pPr marL="1361724" lvl="2" indent="-342900">
              <a:buFont typeface="Arial" panose="020B0604020202020204" pitchFamily="34" charset="0"/>
              <a:buChar char="•"/>
            </a:pPr>
            <a:endParaRPr lang="en-U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1361724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Mainstream </a:t>
            </a:r>
            <a:r>
              <a:rPr lang="en-US" dirty="0" smtClean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banking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is </a:t>
            </a:r>
            <a:r>
              <a:rPr lang="en-US" dirty="0" smtClean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old-fashioned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3238" y="2126513"/>
            <a:ext cx="9051925" cy="440605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People making an average of only $21,000 per year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…with an average of nearly $29,000 in debt </a:t>
            </a:r>
            <a:r>
              <a:rPr lang="en-US" sz="2400" i="1" dirty="0" smtClean="0"/>
              <a:t>(e.g. credit cards, utility debt, student loans)</a:t>
            </a:r>
            <a:endParaRPr lang="en-US" sz="2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…when working with a professional financial counselor 1-on-1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…were able to reduce their debt by </a:t>
            </a:r>
            <a:r>
              <a:rPr lang="en-US" sz="2400" u="sng" dirty="0" smtClean="0"/>
              <a:t>at least 10%</a:t>
            </a:r>
            <a:r>
              <a:rPr lang="en-US" sz="2400" dirty="0" smtClean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…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72.4% of the time</a:t>
            </a:r>
            <a:r>
              <a:rPr lang="en-US" sz="24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In fact, across all 6 operating Financial Empowerment Center city programs, 80,000 clients have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reduced a total of $95 million in personal debt</a:t>
            </a:r>
            <a:r>
              <a:rPr lang="en-US" sz="2400" dirty="0" smtClean="0"/>
              <a:t>.</a:t>
            </a:r>
          </a:p>
          <a:p>
            <a:pPr algn="l"/>
            <a:endParaRPr lang="en-US" sz="2400" u="sng" dirty="0"/>
          </a:p>
        </p:txBody>
      </p:sp>
      <p:sp>
        <p:nvSpPr>
          <p:cNvPr id="5" name="Rounded Rectangle 4"/>
          <p:cNvSpPr/>
          <p:nvPr/>
        </p:nvSpPr>
        <p:spPr>
          <a:xfrm>
            <a:off x="2679403" y="648584"/>
            <a:ext cx="4710223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DEBT can be reduced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3238" y="2264735"/>
            <a:ext cx="9051925" cy="4267827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Those same clients making only $21,000 a year?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Over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60% increased their credit score </a:t>
            </a:r>
            <a:r>
              <a:rPr lang="en-US" sz="2400" dirty="0" smtClean="0"/>
              <a:t>… by over 35 points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52% of them increased their savings </a:t>
            </a:r>
            <a:r>
              <a:rPr lang="en-US" sz="2400" dirty="0" smtClean="0"/>
              <a:t>… by at least a week’s worth of their salary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And across all 6 Financial Empowerment Center cities, clients have already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saved over $12 million </a:t>
            </a:r>
            <a:r>
              <a:rPr lang="en-US" sz="2400" dirty="0" smtClean="0"/>
              <a:t>in less than 8 years.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Also, national </a:t>
            </a:r>
            <a:r>
              <a:rPr lang="en-US" sz="2400" dirty="0" err="1" smtClean="0"/>
              <a:t>SaveUSA</a:t>
            </a:r>
            <a:r>
              <a:rPr lang="en-US" sz="2400" dirty="0" smtClean="0"/>
              <a:t> pilot and evaluation:  people respond to matched savings opportunities.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360430" y="648584"/>
            <a:ext cx="4976037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SAVINGS are possible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68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s">
  <a:themeElements>
    <a:clrScheme name="Custom 1">
      <a:dk1>
        <a:srgbClr val="333333"/>
      </a:dk1>
      <a:lt1>
        <a:sysClr val="window" lastClr="FFFFFF"/>
      </a:lt1>
      <a:dk2>
        <a:srgbClr val="00A389"/>
      </a:dk2>
      <a:lt2>
        <a:srgbClr val="EEECE1"/>
      </a:lt2>
      <a:accent1>
        <a:srgbClr val="4C4C4C"/>
      </a:accent1>
      <a:accent2>
        <a:srgbClr val="00A389"/>
      </a:accent2>
      <a:accent3>
        <a:srgbClr val="4B63AE"/>
      </a:accent3>
      <a:accent4>
        <a:srgbClr val="FDC010"/>
      </a:accent4>
      <a:accent5>
        <a:srgbClr val="A8005B"/>
      </a:accent5>
      <a:accent6>
        <a:srgbClr val="8FC73E"/>
      </a:accent6>
      <a:hlink>
        <a:srgbClr val="00A389"/>
      </a:hlink>
      <a:folHlink>
        <a:srgbClr val="00A3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ow We Work slides">
  <a:themeElements>
    <a:clrScheme name="CFE Fund Colors 1">
      <a:dk1>
        <a:srgbClr val="333333"/>
      </a:dk1>
      <a:lt1>
        <a:sysClr val="window" lastClr="FFFFFF"/>
      </a:lt1>
      <a:dk2>
        <a:srgbClr val="00A389"/>
      </a:dk2>
      <a:lt2>
        <a:srgbClr val="EEECE1"/>
      </a:lt2>
      <a:accent1>
        <a:srgbClr val="333333"/>
      </a:accent1>
      <a:accent2>
        <a:srgbClr val="00A389"/>
      </a:accent2>
      <a:accent3>
        <a:srgbClr val="4B63AE"/>
      </a:accent3>
      <a:accent4>
        <a:srgbClr val="FDC010"/>
      </a:accent4>
      <a:accent5>
        <a:srgbClr val="A8005B"/>
      </a:accent5>
      <a:accent6>
        <a:srgbClr val="8FC73E"/>
      </a:accent6>
      <a:hlink>
        <a:srgbClr val="00A389"/>
      </a:hlink>
      <a:folHlink>
        <a:srgbClr val="00A3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How We Work slides">
  <a:themeElements>
    <a:clrScheme name="CFE Fund Colors 1">
      <a:dk1>
        <a:srgbClr val="333333"/>
      </a:dk1>
      <a:lt1>
        <a:sysClr val="window" lastClr="FFFFFF"/>
      </a:lt1>
      <a:dk2>
        <a:srgbClr val="00A389"/>
      </a:dk2>
      <a:lt2>
        <a:srgbClr val="EEECE1"/>
      </a:lt2>
      <a:accent1>
        <a:srgbClr val="333333"/>
      </a:accent1>
      <a:accent2>
        <a:srgbClr val="00A389"/>
      </a:accent2>
      <a:accent3>
        <a:srgbClr val="4B63AE"/>
      </a:accent3>
      <a:accent4>
        <a:srgbClr val="FDC010"/>
      </a:accent4>
      <a:accent5>
        <a:srgbClr val="A8005B"/>
      </a:accent5>
      <a:accent6>
        <a:srgbClr val="8FC73E"/>
      </a:accent6>
      <a:hlink>
        <a:srgbClr val="00A389"/>
      </a:hlink>
      <a:folHlink>
        <a:srgbClr val="00A3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How We Work slides">
  <a:themeElements>
    <a:clrScheme name="CFE Fund Colors 1">
      <a:dk1>
        <a:srgbClr val="333333"/>
      </a:dk1>
      <a:lt1>
        <a:sysClr val="window" lastClr="FFFFFF"/>
      </a:lt1>
      <a:dk2>
        <a:srgbClr val="00A389"/>
      </a:dk2>
      <a:lt2>
        <a:srgbClr val="EEECE1"/>
      </a:lt2>
      <a:accent1>
        <a:srgbClr val="333333"/>
      </a:accent1>
      <a:accent2>
        <a:srgbClr val="00A389"/>
      </a:accent2>
      <a:accent3>
        <a:srgbClr val="4B63AE"/>
      </a:accent3>
      <a:accent4>
        <a:srgbClr val="FDC010"/>
      </a:accent4>
      <a:accent5>
        <a:srgbClr val="A8005B"/>
      </a:accent5>
      <a:accent6>
        <a:srgbClr val="8FC73E"/>
      </a:accent6>
      <a:hlink>
        <a:srgbClr val="00A389"/>
      </a:hlink>
      <a:folHlink>
        <a:srgbClr val="00A3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How We Work slides">
  <a:themeElements>
    <a:clrScheme name="CFE Fund Colors 1">
      <a:dk1>
        <a:srgbClr val="333333"/>
      </a:dk1>
      <a:lt1>
        <a:sysClr val="window" lastClr="FFFFFF"/>
      </a:lt1>
      <a:dk2>
        <a:srgbClr val="00A389"/>
      </a:dk2>
      <a:lt2>
        <a:srgbClr val="EEECE1"/>
      </a:lt2>
      <a:accent1>
        <a:srgbClr val="333333"/>
      </a:accent1>
      <a:accent2>
        <a:srgbClr val="00A389"/>
      </a:accent2>
      <a:accent3>
        <a:srgbClr val="4B63AE"/>
      </a:accent3>
      <a:accent4>
        <a:srgbClr val="FDC010"/>
      </a:accent4>
      <a:accent5>
        <a:srgbClr val="A8005B"/>
      </a:accent5>
      <a:accent6>
        <a:srgbClr val="8FC73E"/>
      </a:accent6>
      <a:hlink>
        <a:srgbClr val="00A389"/>
      </a:hlink>
      <a:folHlink>
        <a:srgbClr val="00A3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Map slides">
  <a:themeElements>
    <a:clrScheme name="CFE Fund Colors 1">
      <a:dk1>
        <a:srgbClr val="333333"/>
      </a:dk1>
      <a:lt1>
        <a:sysClr val="window" lastClr="FFFFFF"/>
      </a:lt1>
      <a:dk2>
        <a:srgbClr val="00A389"/>
      </a:dk2>
      <a:lt2>
        <a:srgbClr val="EEECE1"/>
      </a:lt2>
      <a:accent1>
        <a:srgbClr val="333333"/>
      </a:accent1>
      <a:accent2>
        <a:srgbClr val="00A389"/>
      </a:accent2>
      <a:accent3>
        <a:srgbClr val="4B63AE"/>
      </a:accent3>
      <a:accent4>
        <a:srgbClr val="FDC010"/>
      </a:accent4>
      <a:accent5>
        <a:srgbClr val="A8005B"/>
      </a:accent5>
      <a:accent6>
        <a:srgbClr val="8FC73E"/>
      </a:accent6>
      <a:hlink>
        <a:srgbClr val="00A389"/>
      </a:hlink>
      <a:folHlink>
        <a:srgbClr val="00A3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ur Team slides">
  <a:themeElements>
    <a:clrScheme name="CFE Fund Colors 1">
      <a:dk1>
        <a:srgbClr val="333333"/>
      </a:dk1>
      <a:lt1>
        <a:sysClr val="window" lastClr="FFFFFF"/>
      </a:lt1>
      <a:dk2>
        <a:srgbClr val="00A389"/>
      </a:dk2>
      <a:lt2>
        <a:srgbClr val="EEECE1"/>
      </a:lt2>
      <a:accent1>
        <a:srgbClr val="333333"/>
      </a:accent1>
      <a:accent2>
        <a:srgbClr val="00A389"/>
      </a:accent2>
      <a:accent3>
        <a:srgbClr val="4B63AE"/>
      </a:accent3>
      <a:accent4>
        <a:srgbClr val="FDC010"/>
      </a:accent4>
      <a:accent5>
        <a:srgbClr val="A8005B"/>
      </a:accent5>
      <a:accent6>
        <a:srgbClr val="8FC73E"/>
      </a:accent6>
      <a:hlink>
        <a:srgbClr val="00A389"/>
      </a:hlink>
      <a:folHlink>
        <a:srgbClr val="00A3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How We Work slides">
  <a:themeElements>
    <a:clrScheme name="CFE Fund Colors 1">
      <a:dk1>
        <a:srgbClr val="333333"/>
      </a:dk1>
      <a:lt1>
        <a:sysClr val="window" lastClr="FFFFFF"/>
      </a:lt1>
      <a:dk2>
        <a:srgbClr val="00A389"/>
      </a:dk2>
      <a:lt2>
        <a:srgbClr val="EEECE1"/>
      </a:lt2>
      <a:accent1>
        <a:srgbClr val="333333"/>
      </a:accent1>
      <a:accent2>
        <a:srgbClr val="00A389"/>
      </a:accent2>
      <a:accent3>
        <a:srgbClr val="4B63AE"/>
      </a:accent3>
      <a:accent4>
        <a:srgbClr val="FDC010"/>
      </a:accent4>
      <a:accent5>
        <a:srgbClr val="A8005B"/>
      </a:accent5>
      <a:accent6>
        <a:srgbClr val="8FC73E"/>
      </a:accent6>
      <a:hlink>
        <a:srgbClr val="00A389"/>
      </a:hlink>
      <a:folHlink>
        <a:srgbClr val="00A3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797D7FFF0279418EECF9CDC25F6883" ma:contentTypeVersion="0" ma:contentTypeDescription="Create a new document." ma:contentTypeScope="" ma:versionID="68d9663c9ef5c2d2504e308b10026e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93adde7ee1a707d6e9f5d130748084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5C74B0-F4F8-4600-92DD-BDFF5615F0AA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A7938E-067C-44FB-A5F0-5AE0BA6F2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963F90-9A1E-4E43-9A8A-59CC1BACA1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CFE Fund (Powerpoint Template)</Template>
  <TotalTime>8806</TotalTime>
  <Words>654</Words>
  <Application>Microsoft Office PowerPoint</Application>
  <PresentationFormat>Custom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Cambria</vt:lpstr>
      <vt:lpstr>Courier New</vt:lpstr>
      <vt:lpstr>Trebuchet MS</vt:lpstr>
      <vt:lpstr>Title Slides</vt:lpstr>
      <vt:lpstr>How We Work slides</vt:lpstr>
      <vt:lpstr>1_How We Work slides</vt:lpstr>
      <vt:lpstr>2_How We Work slides</vt:lpstr>
      <vt:lpstr>3_How We Work slides</vt:lpstr>
      <vt:lpstr>Map slides</vt:lpstr>
      <vt:lpstr>Our Team slides</vt:lpstr>
      <vt:lpstr>4_How We Work slides</vt:lpstr>
      <vt:lpstr>PowerPoint Presentation</vt:lpstr>
      <vt:lpstr>the real world (a.k.a. after graduation):</vt:lpstr>
      <vt:lpstr>The National Myth </vt:lpstr>
      <vt:lpstr>Asset poverty is so prevalent … it’s becoming the norm</vt:lpstr>
      <vt:lpstr>Local government well situated to succeed</vt:lpstr>
      <vt:lpstr>The rise of  “Municipal Financial Empowerment”</vt:lpstr>
      <vt:lpstr>The Asset Building Field Myths</vt:lpstr>
      <vt:lpstr>PowerPoint Presentation</vt:lpstr>
      <vt:lpstr>PowerPoint Presentation</vt:lpstr>
      <vt:lpstr>PowerPoint Presentation</vt:lpstr>
      <vt:lpstr>The Social Work Myth</vt:lpstr>
      <vt:lpstr>The social work field gave birth to financial empowerment!</vt:lpstr>
      <vt:lpstr>Poverty and …</vt:lpstr>
      <vt:lpstr>The “Supervitamin Effect”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Mintz</dc:creator>
  <cp:lastModifiedBy>Jonathan Mintz</cp:lastModifiedBy>
  <cp:revision>36</cp:revision>
  <dcterms:created xsi:type="dcterms:W3CDTF">2018-02-27T16:41:49Z</dcterms:created>
  <dcterms:modified xsi:type="dcterms:W3CDTF">2018-04-27T14:04:39Z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0x0101002C797D7FFF0279418EECF9CDC25F6883</vt:lpwstr>
  </property>
</Properties>
</file>