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4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DD3CB3-ACC5-438D-A156-387D37ED09A4}" v="4" dt="2023-05-11T13:07:46.4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105"/>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lahan, Christine" userId="0d5dc450-cadc-4be8-af50-648cd35e7725" providerId="ADAL" clId="{E2DD3CB3-ACC5-438D-A156-387D37ED09A4}"/>
    <pc:docChg chg="custSel addSld modSld">
      <pc:chgData name="Callahan, Christine" userId="0d5dc450-cadc-4be8-af50-648cd35e7725" providerId="ADAL" clId="{E2DD3CB3-ACC5-438D-A156-387D37ED09A4}" dt="2023-05-11T15:47:41.992" v="442" actId="20577"/>
      <pc:docMkLst>
        <pc:docMk/>
      </pc:docMkLst>
      <pc:sldChg chg="addSp delSp modSp mod">
        <pc:chgData name="Callahan, Christine" userId="0d5dc450-cadc-4be8-af50-648cd35e7725" providerId="ADAL" clId="{E2DD3CB3-ACC5-438D-A156-387D37ED09A4}" dt="2023-05-11T13:07:58.297" v="436"/>
        <pc:sldMkLst>
          <pc:docMk/>
          <pc:sldMk cId="2448611107" sldId="256"/>
        </pc:sldMkLst>
        <pc:spChg chg="mod">
          <ac:chgData name="Callahan, Christine" userId="0d5dc450-cadc-4be8-af50-648cd35e7725" providerId="ADAL" clId="{E2DD3CB3-ACC5-438D-A156-387D37ED09A4}" dt="2023-05-11T10:44:46.005" v="136" actId="20577"/>
          <ac:spMkLst>
            <pc:docMk/>
            <pc:sldMk cId="2448611107" sldId="256"/>
            <ac:spMk id="2" creationId="{5F186D0C-2D73-DC6B-E957-EA8FDDAFEE89}"/>
          </ac:spMkLst>
        </pc:spChg>
        <pc:spChg chg="mod">
          <ac:chgData name="Callahan, Christine" userId="0d5dc450-cadc-4be8-af50-648cd35e7725" providerId="ADAL" clId="{E2DD3CB3-ACC5-438D-A156-387D37ED09A4}" dt="2023-05-11T13:06:44.365" v="409" actId="20577"/>
          <ac:spMkLst>
            <pc:docMk/>
            <pc:sldMk cId="2448611107" sldId="256"/>
            <ac:spMk id="3" creationId="{3390B7E5-836E-1AFA-2AB0-840BE17742E7}"/>
          </ac:spMkLst>
        </pc:spChg>
        <pc:spChg chg="add del mod">
          <ac:chgData name="Callahan, Christine" userId="0d5dc450-cadc-4be8-af50-648cd35e7725" providerId="ADAL" clId="{E2DD3CB3-ACC5-438D-A156-387D37ED09A4}" dt="2023-05-11T13:07:04.857" v="430"/>
          <ac:spMkLst>
            <pc:docMk/>
            <pc:sldMk cId="2448611107" sldId="256"/>
            <ac:spMk id="4" creationId="{EE44877D-516F-C55D-C8DA-890E390B83B3}"/>
          </ac:spMkLst>
        </pc:spChg>
        <pc:spChg chg="add del mod">
          <ac:chgData name="Callahan, Christine" userId="0d5dc450-cadc-4be8-af50-648cd35e7725" providerId="ADAL" clId="{E2DD3CB3-ACC5-438D-A156-387D37ED09A4}" dt="2023-05-11T13:07:58.297" v="436"/>
          <ac:spMkLst>
            <pc:docMk/>
            <pc:sldMk cId="2448611107" sldId="256"/>
            <ac:spMk id="6" creationId="{B976719B-3904-029C-320D-7334615FE18F}"/>
          </ac:spMkLst>
        </pc:spChg>
        <pc:picChg chg="add mod">
          <ac:chgData name="Callahan, Christine" userId="0d5dc450-cadc-4be8-af50-648cd35e7725" providerId="ADAL" clId="{E2DD3CB3-ACC5-438D-A156-387D37ED09A4}" dt="2023-05-11T13:07:54.872" v="434" actId="1076"/>
          <ac:picMkLst>
            <pc:docMk/>
            <pc:sldMk cId="2448611107" sldId="256"/>
            <ac:picMk id="5" creationId="{2E9D855B-388A-1E48-B837-70A1FA302607}"/>
          </ac:picMkLst>
        </pc:picChg>
        <pc:picChg chg="add mod">
          <ac:chgData name="Callahan, Christine" userId="0d5dc450-cadc-4be8-af50-648cd35e7725" providerId="ADAL" clId="{E2DD3CB3-ACC5-438D-A156-387D37ED09A4}" dt="2023-05-11T13:07:51.959" v="433" actId="1076"/>
          <ac:picMkLst>
            <pc:docMk/>
            <pc:sldMk cId="2448611107" sldId="256"/>
            <ac:picMk id="7" creationId="{9180ADDB-E9F0-2278-FAC9-D553857BED28}"/>
          </ac:picMkLst>
        </pc:picChg>
      </pc:sldChg>
      <pc:sldChg chg="addSp delSp modSp new mod modClrScheme chgLayout">
        <pc:chgData name="Callahan, Christine" userId="0d5dc450-cadc-4be8-af50-648cd35e7725" providerId="ADAL" clId="{E2DD3CB3-ACC5-438D-A156-387D37ED09A4}" dt="2023-05-11T15:47:41.992" v="442" actId="20577"/>
        <pc:sldMkLst>
          <pc:docMk/>
          <pc:sldMk cId="4008120373" sldId="258"/>
        </pc:sldMkLst>
        <pc:spChg chg="del mod ord">
          <ac:chgData name="Callahan, Christine" userId="0d5dc450-cadc-4be8-af50-648cd35e7725" providerId="ADAL" clId="{E2DD3CB3-ACC5-438D-A156-387D37ED09A4}" dt="2023-05-11T10:46:15.827" v="270" actId="700"/>
          <ac:spMkLst>
            <pc:docMk/>
            <pc:sldMk cId="4008120373" sldId="258"/>
            <ac:spMk id="2" creationId="{656FF9C5-062F-BBC9-264A-42904E83B636}"/>
          </ac:spMkLst>
        </pc:spChg>
        <pc:spChg chg="del mod ord">
          <ac:chgData name="Callahan, Christine" userId="0d5dc450-cadc-4be8-af50-648cd35e7725" providerId="ADAL" clId="{E2DD3CB3-ACC5-438D-A156-387D37ED09A4}" dt="2023-05-11T10:46:15.827" v="270" actId="700"/>
          <ac:spMkLst>
            <pc:docMk/>
            <pc:sldMk cId="4008120373" sldId="258"/>
            <ac:spMk id="3" creationId="{5D6E2192-DFEF-7DB4-6E0B-41160FA1217E}"/>
          </ac:spMkLst>
        </pc:spChg>
        <pc:spChg chg="add mod ord">
          <ac:chgData name="Callahan, Christine" userId="0d5dc450-cadc-4be8-af50-648cd35e7725" providerId="ADAL" clId="{E2DD3CB3-ACC5-438D-A156-387D37ED09A4}" dt="2023-05-11T11:01:15.772" v="303" actId="20577"/>
          <ac:spMkLst>
            <pc:docMk/>
            <pc:sldMk cId="4008120373" sldId="258"/>
            <ac:spMk id="4" creationId="{61F19872-8AED-DBA0-CF92-C8A98F970CB3}"/>
          </ac:spMkLst>
        </pc:spChg>
        <pc:spChg chg="add mod ord">
          <ac:chgData name="Callahan, Christine" userId="0d5dc450-cadc-4be8-af50-648cd35e7725" providerId="ADAL" clId="{E2DD3CB3-ACC5-438D-A156-387D37ED09A4}" dt="2023-05-11T15:47:41.992" v="442" actId="20577"/>
          <ac:spMkLst>
            <pc:docMk/>
            <pc:sldMk cId="4008120373" sldId="258"/>
            <ac:spMk id="5" creationId="{F4F5185D-1645-AFE5-15C8-BBE5739F286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DD38E0B-7D2E-00BD-ACF3-3B43CDC163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410094" y="1219229"/>
            <a:ext cx="8200506" cy="880759"/>
          </a:xfrm>
        </p:spPr>
        <p:txBody>
          <a:bodyPr anchor="b">
            <a:normAutofit/>
          </a:bodyPr>
          <a:lstStyle>
            <a:lvl1pPr algn="l">
              <a:defRPr sz="5400" b="1"/>
            </a:lvl1pPr>
          </a:lstStyle>
          <a:p>
            <a:r>
              <a:rPr lang="en-US" dirty="0"/>
              <a:t>Click to edit Master title style</a:t>
            </a:r>
          </a:p>
        </p:txBody>
      </p:sp>
      <p:sp>
        <p:nvSpPr>
          <p:cNvPr id="3" name="Subtitle 2"/>
          <p:cNvSpPr>
            <a:spLocks noGrp="1"/>
          </p:cNvSpPr>
          <p:nvPr>
            <p:ph type="subTitle" idx="1"/>
          </p:nvPr>
        </p:nvSpPr>
        <p:spPr>
          <a:xfrm>
            <a:off x="410094" y="2297416"/>
            <a:ext cx="8526088" cy="880759"/>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38538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Left Align">
    <p:spTree>
      <p:nvGrpSpPr>
        <p:cNvPr id="1" name=""/>
        <p:cNvGrpSpPr/>
        <p:nvPr/>
      </p:nvGrpSpPr>
      <p:grpSpPr>
        <a:xfrm>
          <a:off x="0" y="0"/>
          <a:ext cx="0" cy="0"/>
          <a:chOff x="0" y="0"/>
          <a:chExt cx="0" cy="0"/>
        </a:xfrm>
      </p:grpSpPr>
      <p:pic>
        <p:nvPicPr>
          <p:cNvPr id="5" name="Picture 4" descr="Background pattern&#10;&#10;Description automatically generated with low confidence">
            <a:extLst>
              <a:ext uri="{FF2B5EF4-FFF2-40B4-BE49-F238E27FC236}">
                <a16:creationId xmlns:a16="http://schemas.microsoft.com/office/drawing/2014/main" id="{1A8DF602-F029-A4A2-5A74-49476CFDC4EE}"/>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8200" y="365125"/>
            <a:ext cx="4582297" cy="1325563"/>
          </a:xfrm>
        </p:spPr>
        <p:txBody>
          <a:bodyPr/>
          <a:lstStyle/>
          <a:p>
            <a:r>
              <a:rPr lang="en-US"/>
              <a:t>Click to edit Master title style</a:t>
            </a:r>
          </a:p>
        </p:txBody>
      </p:sp>
      <p:sp>
        <p:nvSpPr>
          <p:cNvPr id="3" name="Content Placeholder 2"/>
          <p:cNvSpPr>
            <a:spLocks noGrp="1"/>
          </p:cNvSpPr>
          <p:nvPr>
            <p:ph idx="1"/>
          </p:nvPr>
        </p:nvSpPr>
        <p:spPr>
          <a:xfrm>
            <a:off x="838200" y="1825625"/>
            <a:ext cx="4582297" cy="40597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mp; Content 1">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id="{C868E0BB-B98C-3D08-7A07-99BF8F00BAE2}"/>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357448" y="500062"/>
            <a:ext cx="11381472" cy="1325563"/>
          </a:xfrm>
        </p:spPr>
        <p:txBody>
          <a:bodyPr/>
          <a:lstStyle/>
          <a:p>
            <a:r>
              <a:rPr lang="en-US" dirty="0"/>
              <a:t>Click to edit Master title style</a:t>
            </a:r>
          </a:p>
        </p:txBody>
      </p:sp>
      <p:sp>
        <p:nvSpPr>
          <p:cNvPr id="3" name="Content Placeholder 2"/>
          <p:cNvSpPr>
            <a:spLocks noGrp="1"/>
          </p:cNvSpPr>
          <p:nvPr>
            <p:ph idx="1"/>
          </p:nvPr>
        </p:nvSpPr>
        <p:spPr>
          <a:xfrm>
            <a:off x="357449" y="1936865"/>
            <a:ext cx="11381472" cy="3906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201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mp; Content 2">
    <p:spTree>
      <p:nvGrpSpPr>
        <p:cNvPr id="1" name=""/>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0C8E6450-7BD0-1CDD-A422-A85FE71B69C6}"/>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357448" y="500062"/>
            <a:ext cx="11381472" cy="1325563"/>
          </a:xfrm>
        </p:spPr>
        <p:txBody>
          <a:bodyPr/>
          <a:lstStyle/>
          <a:p>
            <a:r>
              <a:rPr lang="en-US" dirty="0"/>
              <a:t>Click to edit Master title style</a:t>
            </a:r>
          </a:p>
        </p:txBody>
      </p:sp>
      <p:sp>
        <p:nvSpPr>
          <p:cNvPr id="3" name="Content Placeholder 2"/>
          <p:cNvSpPr>
            <a:spLocks noGrp="1"/>
          </p:cNvSpPr>
          <p:nvPr>
            <p:ph idx="1"/>
          </p:nvPr>
        </p:nvSpPr>
        <p:spPr>
          <a:xfrm>
            <a:off x="357449" y="1936865"/>
            <a:ext cx="11381472" cy="3906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30461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96D2985-161C-0F18-9044-EF0DB129DD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userDrawn="1"/>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6D0C-2D73-DC6B-E957-EA8FDDAFEE89}"/>
              </a:ext>
            </a:extLst>
          </p:cNvPr>
          <p:cNvSpPr>
            <a:spLocks noGrp="1"/>
          </p:cNvSpPr>
          <p:nvPr>
            <p:ph type="ctrTitle"/>
          </p:nvPr>
        </p:nvSpPr>
        <p:spPr/>
        <p:txBody>
          <a:bodyPr>
            <a:normAutofit fontScale="90000"/>
          </a:bodyPr>
          <a:lstStyle/>
          <a:p>
            <a:r>
              <a:rPr lang="en-US" dirty="0">
                <a:cs typeface="Calibri Light"/>
              </a:rPr>
              <a:t>Prioritizing Our Women’s Economic Rise (POWER) Collaborative</a:t>
            </a:r>
            <a:endParaRPr lang="en-US" dirty="0"/>
          </a:p>
        </p:txBody>
      </p:sp>
      <p:sp>
        <p:nvSpPr>
          <p:cNvPr id="3" name="Subtitle 2">
            <a:extLst>
              <a:ext uri="{FF2B5EF4-FFF2-40B4-BE49-F238E27FC236}">
                <a16:creationId xmlns:a16="http://schemas.microsoft.com/office/drawing/2014/main" id="{3390B7E5-836E-1AFA-2AB0-840BE17742E7}"/>
              </a:ext>
            </a:extLst>
          </p:cNvPr>
          <p:cNvSpPr>
            <a:spLocks noGrp="1"/>
          </p:cNvSpPr>
          <p:nvPr>
            <p:ph type="subTitle" idx="1"/>
          </p:nvPr>
        </p:nvSpPr>
        <p:spPr/>
        <p:txBody>
          <a:bodyPr vert="horz" lIns="91440" tIns="45720" rIns="91440" bIns="45720" rtlCol="0" anchor="t">
            <a:normAutofit/>
          </a:bodyPr>
          <a:lstStyle/>
          <a:p>
            <a:r>
              <a:rPr lang="en-US" dirty="0">
                <a:cs typeface="Calibri"/>
              </a:rPr>
              <a:t>Christine Callahan, PhD, LCSW-C/Research Associate Professor</a:t>
            </a:r>
          </a:p>
          <a:p>
            <a:r>
              <a:rPr lang="en-US" dirty="0">
                <a:cs typeface="Calibri"/>
              </a:rPr>
              <a:t>Chair, UMSSW’s Financial Social Work Initiative (FSWI)</a:t>
            </a:r>
          </a:p>
        </p:txBody>
      </p:sp>
      <p:pic>
        <p:nvPicPr>
          <p:cNvPr id="5" name="Picture 4">
            <a:extLst>
              <a:ext uri="{FF2B5EF4-FFF2-40B4-BE49-F238E27FC236}">
                <a16:creationId xmlns:a16="http://schemas.microsoft.com/office/drawing/2014/main" id="{2E9D855B-388A-1E48-B837-70A1FA3026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87982" y="3593788"/>
            <a:ext cx="937895" cy="995680"/>
          </a:xfrm>
          <a:prstGeom prst="rect">
            <a:avLst/>
          </a:prstGeom>
          <a:noFill/>
          <a:ln>
            <a:noFill/>
          </a:ln>
        </p:spPr>
      </p:pic>
      <p:pic>
        <p:nvPicPr>
          <p:cNvPr id="7" name="Picture 6">
            <a:extLst>
              <a:ext uri="{FF2B5EF4-FFF2-40B4-BE49-F238E27FC236}">
                <a16:creationId xmlns:a16="http://schemas.microsoft.com/office/drawing/2014/main" id="{9180ADDB-E9F0-2278-FAC9-D553857BED2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1483" y="3593788"/>
            <a:ext cx="2790825" cy="1552575"/>
          </a:xfrm>
          <a:prstGeom prst="rect">
            <a:avLst/>
          </a:prstGeom>
          <a:noFill/>
          <a:ln>
            <a:noFill/>
          </a:ln>
        </p:spPr>
      </p:pic>
    </p:spTree>
    <p:extLst>
      <p:ext uri="{BB962C8B-B14F-4D97-AF65-F5344CB8AC3E}">
        <p14:creationId xmlns:p14="http://schemas.microsoft.com/office/powerpoint/2010/main" val="244861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F19872-8AED-DBA0-CF92-C8A98F970CB3}"/>
              </a:ext>
            </a:extLst>
          </p:cNvPr>
          <p:cNvSpPr>
            <a:spLocks noGrp="1"/>
          </p:cNvSpPr>
          <p:nvPr>
            <p:ph type="title"/>
          </p:nvPr>
        </p:nvSpPr>
        <p:spPr/>
        <p:txBody>
          <a:bodyPr/>
          <a:lstStyle/>
          <a:p>
            <a:r>
              <a:rPr lang="en-US" dirty="0"/>
              <a:t>What is POWER All About?</a:t>
            </a:r>
          </a:p>
        </p:txBody>
      </p:sp>
      <p:sp>
        <p:nvSpPr>
          <p:cNvPr id="5" name="Content Placeholder 4">
            <a:extLst>
              <a:ext uri="{FF2B5EF4-FFF2-40B4-BE49-F238E27FC236}">
                <a16:creationId xmlns:a16="http://schemas.microsoft.com/office/drawing/2014/main" id="{F4F5185D-1645-AFE5-15C8-BBE5739F2867}"/>
              </a:ext>
            </a:extLst>
          </p:cNvPr>
          <p:cNvSpPr>
            <a:spLocks noGrp="1"/>
          </p:cNvSpPr>
          <p:nvPr>
            <p:ph idx="1"/>
          </p:nvPr>
        </p:nvSpPr>
        <p:spPr>
          <a:xfrm>
            <a:off x="357449" y="1538601"/>
            <a:ext cx="11381472" cy="4305246"/>
          </a:xfrm>
        </p:spPr>
        <p:txBody>
          <a:bodyPr>
            <a:normAutofit fontScale="92500" lnSpcReduction="20000"/>
          </a:bodyPr>
          <a:lstStyle/>
          <a:p>
            <a:r>
              <a:rPr lang="en-US" sz="180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Prioritizing Our Women’s Economic Rise is a three-year project supported by JPMorgan Chase that brings together community-based organizations, government agencies, and institutions to accelerate the wealth creation among Black and Latina women in </a:t>
            </a:r>
            <a:r>
              <a:rPr lang="en-US" sz="1800" i="1" dirty="0">
                <a:solidFill>
                  <a:srgbClr val="66AA44"/>
                </a:solidFill>
                <a:effectLst/>
                <a:latin typeface="Calibri" panose="020F0502020204030204" pitchFamily="34" charset="0"/>
                <a:ea typeface="Calibri" panose="020F0502020204030204" pitchFamily="34" charset="0"/>
                <a:cs typeface="Calibri" panose="020F0502020204030204" pitchFamily="34" charset="0"/>
              </a:rPr>
              <a:t>Baltimore:</a:t>
            </a:r>
          </a:p>
          <a:p>
            <a:pPr lvl="1"/>
            <a:r>
              <a:rPr lang="en-US" sz="1800" i="1" dirty="0">
                <a:effectLst/>
                <a:latin typeface="Calibri" panose="020F0502020204030204" pitchFamily="34" charset="0"/>
                <a:ea typeface="Times New Roman" panose="02020603050405020304" pitchFamily="18" charset="0"/>
              </a:rPr>
              <a:t>Latino Economic Development Center (LEDC) and LEDC Lending</a:t>
            </a:r>
          </a:p>
          <a:p>
            <a:pPr lvl="1"/>
            <a:r>
              <a:rPr lang="en-US" sz="1800" i="1" dirty="0">
                <a:effectLst/>
                <a:latin typeface="Calibri" panose="020F0502020204030204" pitchFamily="34" charset="0"/>
                <a:ea typeface="Times New Roman" panose="02020603050405020304" pitchFamily="18" charset="0"/>
              </a:rPr>
              <a:t>Empowered Women International (an LEDC program)</a:t>
            </a:r>
          </a:p>
          <a:p>
            <a:pPr lvl="1"/>
            <a:r>
              <a:rPr lang="en-US" sz="1800" i="1" dirty="0">
                <a:effectLst/>
                <a:latin typeface="Calibri" panose="020F0502020204030204" pitchFamily="34" charset="0"/>
                <a:ea typeface="Times New Roman" panose="02020603050405020304" pitchFamily="18" charset="0"/>
              </a:rPr>
              <a:t>Baltimore City Lending</a:t>
            </a:r>
          </a:p>
          <a:p>
            <a:pPr lvl="1"/>
            <a:r>
              <a:rPr lang="en-US" sz="1800" i="1" dirty="0">
                <a:effectLst/>
                <a:latin typeface="Calibri" panose="020F0502020204030204" pitchFamily="34" charset="0"/>
                <a:ea typeface="Times New Roman" panose="02020603050405020304" pitchFamily="18" charset="0"/>
              </a:rPr>
              <a:t>Black Women Build Baltimore</a:t>
            </a:r>
          </a:p>
          <a:p>
            <a:pPr lvl="1"/>
            <a:r>
              <a:rPr lang="en-US" sz="1800" i="1" dirty="0">
                <a:effectLst/>
                <a:latin typeface="Calibri" panose="020F0502020204030204" pitchFamily="34" charset="0"/>
                <a:ea typeface="Times New Roman" panose="02020603050405020304" pitchFamily="18" charset="0"/>
              </a:rPr>
              <a:t>Byte Back </a:t>
            </a:r>
          </a:p>
          <a:p>
            <a:pPr lvl="1"/>
            <a:r>
              <a:rPr lang="en-US" sz="1800" i="1" dirty="0">
                <a:effectLst/>
                <a:latin typeface="Calibri" panose="020F0502020204030204" pitchFamily="34" charset="0"/>
                <a:ea typeface="Times New Roman" panose="02020603050405020304" pitchFamily="18" charset="0"/>
              </a:rPr>
              <a:t>Parity</a:t>
            </a:r>
          </a:p>
          <a:p>
            <a:pPr lvl="1"/>
            <a:r>
              <a:rPr lang="en-US" sz="1800" i="1" dirty="0">
                <a:effectLst/>
                <a:latin typeface="Calibri" panose="020F0502020204030204" pitchFamily="34" charset="0"/>
                <a:ea typeface="Times New Roman" panose="02020603050405020304" pitchFamily="18" charset="0"/>
              </a:rPr>
              <a:t>Baltimore DC Building and Trades</a:t>
            </a:r>
          </a:p>
          <a:p>
            <a:pPr lvl="1"/>
            <a:r>
              <a:rPr lang="en-US" sz="1800" i="1" dirty="0">
                <a:latin typeface="Calibri" panose="020F0502020204030204" pitchFamily="34" charset="0"/>
                <a:ea typeface="Calibri" panose="020F0502020204030204" pitchFamily="34" charset="0"/>
              </a:rPr>
              <a:t>VPI</a:t>
            </a:r>
            <a:endParaRPr lang="en-US" sz="1800" dirty="0">
              <a:effectLst/>
              <a:latin typeface="Calibri" panose="020F0502020204030204" pitchFamily="34" charset="0"/>
              <a:ea typeface="Calibri" panose="020F0502020204030204" pitchFamily="34" charset="0"/>
            </a:endParaRPr>
          </a:p>
          <a:p>
            <a:pPr lvl="1"/>
            <a:endParaRPr lang="en-US" sz="1400" i="1"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r>
              <a:rPr lang="en-US" sz="180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The POWER project equips Black and Latina women with the tools (Skills Training, Entrepreneurship Education, Access to Capital, Financial Education) to tap into the emerging and existing economic opportunities for the redevelopment and revitalization of the city of Baltimore. </a:t>
            </a:r>
          </a:p>
          <a:p>
            <a:r>
              <a:rPr lang="en-US" sz="180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This project also includes advocacy for equitable and inclusive implementation of the state and local initiatives to address issues of the acquisition and disposition of vacant properties in Baltimore. Moreover, through other trainings and support, it helps women interested in building their own small businesses to do so. That entrepreneurial element is present, too. </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008120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7EB3-B051-D8D3-C2FC-988D89D05838}"/>
              </a:ext>
            </a:extLst>
          </p:cNvPr>
          <p:cNvSpPr>
            <a:spLocks noGrp="1"/>
          </p:cNvSpPr>
          <p:nvPr>
            <p:ph type="title"/>
          </p:nvPr>
        </p:nvSpPr>
        <p:spPr>
          <a:xfrm>
            <a:off x="838200" y="365125"/>
            <a:ext cx="10371638" cy="1344148"/>
          </a:xfrm>
        </p:spPr>
        <p:txBody>
          <a:bodyPr/>
          <a:lstStyle/>
          <a:p>
            <a:r>
              <a:rPr lang="en-US" dirty="0">
                <a:ea typeface="Calibri Light"/>
                <a:cs typeface="Calibri Light"/>
              </a:rPr>
              <a:t>Discussion Questions</a:t>
            </a:r>
            <a:endParaRPr lang="en-US" dirty="0"/>
          </a:p>
        </p:txBody>
      </p:sp>
      <p:sp>
        <p:nvSpPr>
          <p:cNvPr id="3" name="Content Placeholder 2">
            <a:extLst>
              <a:ext uri="{FF2B5EF4-FFF2-40B4-BE49-F238E27FC236}">
                <a16:creationId xmlns:a16="http://schemas.microsoft.com/office/drawing/2014/main" id="{2E60340A-9EF4-A254-A17E-5A585035E7A9}"/>
              </a:ext>
            </a:extLst>
          </p:cNvPr>
          <p:cNvSpPr>
            <a:spLocks noGrp="1"/>
          </p:cNvSpPr>
          <p:nvPr>
            <p:ph idx="1"/>
          </p:nvPr>
        </p:nvSpPr>
        <p:spPr>
          <a:xfrm>
            <a:off x="838200" y="1825625"/>
            <a:ext cx="10436687" cy="4059786"/>
          </a:xfrm>
        </p:spPr>
        <p:txBody>
          <a:bodyPr vert="horz" lIns="91440" tIns="45720" rIns="91440" bIns="45720" rtlCol="0" anchor="t">
            <a:normAutofit/>
          </a:bodyPr>
          <a:lstStyle/>
          <a:p>
            <a:pPr marL="514350" indent="-514350">
              <a:buAutoNum type="arabicPeriod"/>
            </a:pPr>
            <a:r>
              <a:rPr lang="en-US" dirty="0">
                <a:ea typeface="Calibri"/>
                <a:cs typeface="Calibri"/>
              </a:rPr>
              <a:t>How are you using research in your practice as related to the topic discussed?</a:t>
            </a:r>
          </a:p>
          <a:p>
            <a:pPr marL="514350" indent="-514350">
              <a:buAutoNum type="arabicPeriod"/>
            </a:pPr>
            <a:r>
              <a:rPr lang="en-US" dirty="0">
                <a:ea typeface="Calibri"/>
                <a:cs typeface="Calibri"/>
              </a:rPr>
              <a:t>What other resources do you need to implement research informed practice?</a:t>
            </a:r>
          </a:p>
          <a:p>
            <a:pPr marL="514350" indent="-514350">
              <a:buAutoNum type="arabicPeriod"/>
            </a:pPr>
            <a:r>
              <a:rPr lang="en-US" dirty="0">
                <a:ea typeface="Calibri"/>
                <a:cs typeface="Calibri"/>
              </a:rPr>
              <a:t>What are you looking for with research to help improve your practice in the future? What can you do to connect more with the SSW/Lab on research?</a:t>
            </a:r>
          </a:p>
        </p:txBody>
      </p:sp>
    </p:spTree>
    <p:extLst>
      <p:ext uri="{BB962C8B-B14F-4D97-AF65-F5344CB8AC3E}">
        <p14:creationId xmlns:p14="http://schemas.microsoft.com/office/powerpoint/2010/main" val="3266091596"/>
      </p:ext>
    </p:extLst>
  </p:cSld>
  <p:clrMapOvr>
    <a:masterClrMapping/>
  </p:clrMapOvr>
</p:sld>
</file>

<file path=ppt/theme/theme1.xml><?xml version="1.0" encoding="utf-8"?>
<a:theme xmlns:a="http://schemas.openxmlformats.org/drawingml/2006/main" name="Master ">
  <a:themeElements>
    <a:clrScheme name="BHWell Lab">
      <a:dk1>
        <a:srgbClr val="000000"/>
      </a:dk1>
      <a:lt1>
        <a:srgbClr val="FFFFFF"/>
      </a:lt1>
      <a:dk2>
        <a:srgbClr val="064E82"/>
      </a:dk2>
      <a:lt2>
        <a:srgbClr val="D6F9FF"/>
      </a:lt2>
      <a:accent1>
        <a:srgbClr val="F1F1F1"/>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cb41f8e-1d0a-4ee0-8378-4e6cbed51a6d">
      <UserInfo>
        <DisplayName>Mosby, Amanda</DisplayName>
        <AccountId>12</AccountId>
        <AccountType/>
      </UserInfo>
      <UserInfo>
        <DisplayName>Frey, Jodi</DisplayName>
        <AccountId>14</AccountId>
        <AccountType/>
      </UserInfo>
    </SharedWithUsers>
    <TaxCatchAll xmlns="5cb41f8e-1d0a-4ee0-8378-4e6cbed51a6d" xsi:nil="true"/>
    <lcf76f155ced4ddcb4097134ff3c332f xmlns="fa858b6f-77e4-4c32-aef2-756bdae18180">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9FE51F9160B7E4A83192029D455D6C6" ma:contentTypeVersion="20" ma:contentTypeDescription="Create a new document." ma:contentTypeScope="" ma:versionID="1ef4feb207587a13ccc592ebbfe5a7d1">
  <xsd:schema xmlns:xsd="http://www.w3.org/2001/XMLSchema" xmlns:xs="http://www.w3.org/2001/XMLSchema" xmlns:p="http://schemas.microsoft.com/office/2006/metadata/properties" xmlns:ns1="http://schemas.microsoft.com/sharepoint/v3" xmlns:ns2="fa858b6f-77e4-4c32-aef2-756bdae18180" xmlns:ns3="5cb41f8e-1d0a-4ee0-8378-4e6cbed51a6d" targetNamespace="http://schemas.microsoft.com/office/2006/metadata/properties" ma:root="true" ma:fieldsID="954e2000ee84a5870955b7b0843cb2e1" ns1:_="" ns2:_="" ns3:_="">
    <xsd:import namespace="http://schemas.microsoft.com/sharepoint/v3"/>
    <xsd:import namespace="fa858b6f-77e4-4c32-aef2-756bdae18180"/>
    <xsd:import namespace="5cb41f8e-1d0a-4ee0-8378-4e6cbed51a6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1:_ip_UnifiedCompliancePolicyProperties" minOccurs="0"/>
                <xsd:element ref="ns1:_ip_UnifiedCompliancePolicyUIAc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858b6f-77e4-4c32-aef2-756bdae181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41f8e-1d0a-4ee0-8378-4e6cbed51a6d"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53c74d6-58b9-45f9-8559-234df02509ed}" ma:internalName="TaxCatchAll" ma:showField="CatchAllData" ma:web="5cb41f8e-1d0a-4ee0-8378-4e6cbed51a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0CCEE6-4637-4B8A-B68F-B4D037082CC3}">
  <ds:schemaRefs>
    <ds:schemaRef ds:uri="http://schemas.microsoft.com/sharepoint/v3/contenttype/forms"/>
  </ds:schemaRefs>
</ds:datastoreItem>
</file>

<file path=customXml/itemProps2.xml><?xml version="1.0" encoding="utf-8"?>
<ds:datastoreItem xmlns:ds="http://schemas.openxmlformats.org/officeDocument/2006/customXml" ds:itemID="{78C99D9D-3952-4533-A924-6FF29664E9D4}">
  <ds:schemaRefs>
    <ds:schemaRef ds:uri="2f911319-a5b6-47c7-a591-799028da21ac"/>
    <ds:schemaRef ds:uri="http://schemas.microsoft.com/office/2006/metadata/properties"/>
    <ds:schemaRef ds:uri="http://schemas.microsoft.com/office/infopath/2007/PartnerControls"/>
    <ds:schemaRef ds:uri="3db09c12-b465-4bc8-802d-cd842385a586"/>
  </ds:schemaRefs>
</ds:datastoreItem>
</file>

<file path=customXml/itemProps3.xml><?xml version="1.0" encoding="utf-8"?>
<ds:datastoreItem xmlns:ds="http://schemas.openxmlformats.org/officeDocument/2006/customXml" ds:itemID="{394E1441-FB44-4FFF-9218-0CE237B31FF1}"/>
</file>

<file path=docProps/app.xml><?xml version="1.0" encoding="utf-8"?>
<Properties xmlns="http://schemas.openxmlformats.org/officeDocument/2006/extended-properties" xmlns:vt="http://schemas.openxmlformats.org/officeDocument/2006/docPropsVTypes">
  <Template>office theme</Template>
  <TotalTime>317</TotalTime>
  <Words>271</Words>
  <Application>Microsoft Office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Master </vt:lpstr>
      <vt:lpstr>Prioritizing Our Women’s Economic Rise (POWER) Collaborative</vt:lpstr>
      <vt:lpstr>What is POWER All About?</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Callahan, Christine</dc:creator>
  <cp:lastModifiedBy>Callahan, Christine</cp:lastModifiedBy>
  <cp:revision>24</cp:revision>
  <dcterms:created xsi:type="dcterms:W3CDTF">2022-11-18T23:12:41Z</dcterms:created>
  <dcterms:modified xsi:type="dcterms:W3CDTF">2023-05-11T15:51:08Z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0x01010049FE51F9160B7E4A83192029D455D6C6</vt:lpwstr>
  </property>
  <property fmtid="{D5CDD505-2E9C-101B-9397-08002B2CF9AE}" pid="3" name="MediaServiceImageTags">
    <vt:lpwstr/>
  </property>
</Properties>
</file>