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</p:sldMasterIdLst>
  <p:notesMasterIdLst>
    <p:notesMasterId r:id="rId23"/>
  </p:notesMasterIdLst>
  <p:handoutMasterIdLst>
    <p:handoutMasterId r:id="rId24"/>
  </p:handout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85" r:id="rId9"/>
    <p:sldId id="276" r:id="rId10"/>
    <p:sldId id="257" r:id="rId11"/>
    <p:sldId id="270" r:id="rId12"/>
    <p:sldId id="269" r:id="rId13"/>
    <p:sldId id="271" r:id="rId14"/>
    <p:sldId id="273" r:id="rId15"/>
    <p:sldId id="274" r:id="rId16"/>
    <p:sldId id="272" r:id="rId17"/>
    <p:sldId id="264" r:id="rId18"/>
    <p:sldId id="266" r:id="rId19"/>
    <p:sldId id="267" r:id="rId20"/>
    <p:sldId id="268" r:id="rId21"/>
    <p:sldId id="28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B1F894-522B-D241-B712-4C414B71718C}" v="11" dt="2020-07-16T18:34:12.5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19"/>
    <p:restoredTop sz="96475"/>
  </p:normalViewPr>
  <p:slideViewPr>
    <p:cSldViewPr snapToGrid="0" snapToObjects="1">
      <p:cViewPr varScale="1">
        <p:scale>
          <a:sx n="72" d="100"/>
          <a:sy n="72" d="100"/>
        </p:scale>
        <p:origin x="136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18186-B19D-5943-B230-1DA7662219F5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490D9-0C32-0548-9D6A-B00486FC58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062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C7FD6-6107-7D4C-A014-A727DF4CD602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ECB2A-AF0C-9A40-A0E7-2EDDDE85C5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494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58499-5607-4A79-8B9B-BC479B0B1DE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658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331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58499-5607-4A79-8B9B-BC479B0B1DE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097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58499-5607-4A79-8B9B-BC479B0B1DE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715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ECB2A-AF0C-9A40-A0E7-2EDDDE85C5C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234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ECB2A-AF0C-9A40-A0E7-2EDDDE85C5C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536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ECB2A-AF0C-9A40-A0E7-2EDDDE85C5C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975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3D30-FB03-460E-B2D0-E7E167761395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44B2-89EB-4912-8EBB-A25471D8976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14" y="6314300"/>
            <a:ext cx="1541433" cy="4053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1" y="6445829"/>
            <a:ext cx="2785872" cy="146304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>
          <a:xfrm>
            <a:off x="1807585" y="6139237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 userDrawn="1"/>
        </p:nvSpPr>
        <p:spPr>
          <a:xfrm>
            <a:off x="196" y="5449019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 userDrawn="1"/>
        </p:nvSpPr>
        <p:spPr>
          <a:xfrm>
            <a:off x="0" y="5403531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/>
          <p:cNvSpPr/>
          <p:nvPr userDrawn="1"/>
        </p:nvSpPr>
        <p:spPr>
          <a:xfrm>
            <a:off x="1680921" y="6107701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37" y="6403463"/>
            <a:ext cx="1312559" cy="345145"/>
          </a:xfrm>
          <a:prstGeom prst="rect">
            <a:avLst/>
          </a:prstGeom>
        </p:spPr>
      </p:pic>
      <p:sp>
        <p:nvSpPr>
          <p:cNvPr id="14" name="Freeform 13"/>
          <p:cNvSpPr/>
          <p:nvPr userDrawn="1"/>
        </p:nvSpPr>
        <p:spPr>
          <a:xfrm>
            <a:off x="120" y="5284712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 userDrawn="1"/>
        </p:nvSpPr>
        <p:spPr>
          <a:xfrm>
            <a:off x="120" y="5284712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Freeform 15"/>
          <p:cNvSpPr/>
          <p:nvPr userDrawn="1"/>
        </p:nvSpPr>
        <p:spPr>
          <a:xfrm>
            <a:off x="196" y="5537126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7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96" y="5253659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 userDrawn="1"/>
        </p:nvSpPr>
        <p:spPr>
          <a:xfrm>
            <a:off x="326" y="5493864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204" y="6302361"/>
            <a:ext cx="1654828" cy="4351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7" y="6437023"/>
            <a:ext cx="2785872" cy="1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2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3D30-FB03-460E-B2D0-E7E167761395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44B2-89EB-4912-8EBB-A25471D8976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/>
          <p:cNvSpPr/>
          <p:nvPr userDrawn="1"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 userDrawn="1"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 userDrawn="1"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 userDrawn="1"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41" y="6412269"/>
            <a:ext cx="1312559" cy="345145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 userDrawn="1"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20" y="6301408"/>
            <a:ext cx="1654828" cy="4351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1" y="6445829"/>
            <a:ext cx="2785872" cy="146304"/>
          </a:xfrm>
          <a:prstGeom prst="rect">
            <a:avLst/>
          </a:prstGeom>
        </p:spPr>
      </p:pic>
      <p:sp>
        <p:nvSpPr>
          <p:cNvPr id="19" name="Freeform 18"/>
          <p:cNvSpPr/>
          <p:nvPr userDrawn="1"/>
        </p:nvSpPr>
        <p:spPr>
          <a:xfrm>
            <a:off x="-2459" y="529351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 userDrawn="1"/>
        </p:nvSpPr>
        <p:spPr>
          <a:xfrm>
            <a:off x="-2459" y="529351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 userDrawn="1"/>
        </p:nvSpPr>
        <p:spPr>
          <a:xfrm>
            <a:off x="-2383" y="5545931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-2383" y="5262464"/>
            <a:ext cx="9144000" cy="746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 userDrawn="1"/>
        </p:nvSpPr>
        <p:spPr>
          <a:xfrm>
            <a:off x="-2253" y="5502669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31" y="6314299"/>
            <a:ext cx="1541433" cy="4053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78" y="6445828"/>
            <a:ext cx="2785872" cy="146304"/>
          </a:xfrm>
          <a:prstGeom prst="rect">
            <a:avLst/>
          </a:prstGeom>
        </p:spPr>
      </p:pic>
      <p:sp>
        <p:nvSpPr>
          <p:cNvPr id="26" name="Freeform 25"/>
          <p:cNvSpPr/>
          <p:nvPr userDrawn="1"/>
        </p:nvSpPr>
        <p:spPr>
          <a:xfrm>
            <a:off x="1812008" y="6145662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 userDrawn="1"/>
        </p:nvSpPr>
        <p:spPr>
          <a:xfrm>
            <a:off x="4619" y="5455444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 userDrawn="1"/>
        </p:nvSpPr>
        <p:spPr>
          <a:xfrm>
            <a:off x="4423" y="5409956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 userDrawn="1"/>
        </p:nvSpPr>
        <p:spPr>
          <a:xfrm>
            <a:off x="1685344" y="6114126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460" y="6409888"/>
            <a:ext cx="1312559" cy="345145"/>
          </a:xfrm>
          <a:prstGeom prst="rect">
            <a:avLst/>
          </a:prstGeom>
        </p:spPr>
      </p:pic>
      <p:sp>
        <p:nvSpPr>
          <p:cNvPr id="31" name="Freeform 30"/>
          <p:cNvSpPr/>
          <p:nvPr userDrawn="1"/>
        </p:nvSpPr>
        <p:spPr>
          <a:xfrm>
            <a:off x="4543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Freeform 31"/>
          <p:cNvSpPr/>
          <p:nvPr userDrawn="1"/>
        </p:nvSpPr>
        <p:spPr>
          <a:xfrm>
            <a:off x="4543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Freeform 32"/>
          <p:cNvSpPr/>
          <p:nvPr userDrawn="1"/>
        </p:nvSpPr>
        <p:spPr>
          <a:xfrm>
            <a:off x="4619" y="5543551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7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4619" y="5260084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 userDrawn="1"/>
        </p:nvSpPr>
        <p:spPr>
          <a:xfrm>
            <a:off x="4749" y="5500289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627" y="6308786"/>
            <a:ext cx="1654828" cy="4351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0" y="6443448"/>
            <a:ext cx="2785872" cy="1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43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3D30-FB03-460E-B2D0-E7E167761395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44B2-89EB-4912-8EBB-A25471D8976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/>
          <p:cNvSpPr/>
          <p:nvPr userDrawn="1"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 userDrawn="1"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 userDrawn="1"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 userDrawn="1"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41" y="6406013"/>
            <a:ext cx="1312559" cy="345145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 userDrawn="1"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20" y="6301408"/>
            <a:ext cx="1654828" cy="4351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1" y="6445829"/>
            <a:ext cx="2785872" cy="146304"/>
          </a:xfrm>
          <a:prstGeom prst="rect">
            <a:avLst/>
          </a:prstGeom>
        </p:spPr>
      </p:pic>
      <p:sp>
        <p:nvSpPr>
          <p:cNvPr id="19" name="Freeform 18"/>
          <p:cNvSpPr/>
          <p:nvPr userDrawn="1"/>
        </p:nvSpPr>
        <p:spPr>
          <a:xfrm>
            <a:off x="0" y="529351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 userDrawn="1"/>
        </p:nvSpPr>
        <p:spPr>
          <a:xfrm>
            <a:off x="0" y="529351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 userDrawn="1"/>
        </p:nvSpPr>
        <p:spPr>
          <a:xfrm>
            <a:off x="76" y="5545931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76" y="5262464"/>
            <a:ext cx="9144000" cy="746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 userDrawn="1"/>
        </p:nvSpPr>
        <p:spPr>
          <a:xfrm>
            <a:off x="206" y="5502669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90" y="6314299"/>
            <a:ext cx="1541433" cy="4053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7" y="6445828"/>
            <a:ext cx="2785872" cy="146304"/>
          </a:xfrm>
          <a:prstGeom prst="rect">
            <a:avLst/>
          </a:prstGeom>
        </p:spPr>
      </p:pic>
      <p:sp>
        <p:nvSpPr>
          <p:cNvPr id="26" name="Freeform 25"/>
          <p:cNvSpPr/>
          <p:nvPr userDrawn="1"/>
        </p:nvSpPr>
        <p:spPr>
          <a:xfrm>
            <a:off x="1807585" y="6145662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 userDrawn="1"/>
        </p:nvSpPr>
        <p:spPr>
          <a:xfrm>
            <a:off x="196" y="5455444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 userDrawn="1"/>
        </p:nvSpPr>
        <p:spPr>
          <a:xfrm>
            <a:off x="0" y="5409956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 userDrawn="1"/>
        </p:nvSpPr>
        <p:spPr>
          <a:xfrm>
            <a:off x="1680921" y="6114126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37" y="6409888"/>
            <a:ext cx="1312559" cy="345145"/>
          </a:xfrm>
          <a:prstGeom prst="rect">
            <a:avLst/>
          </a:prstGeom>
        </p:spPr>
      </p:pic>
      <p:sp>
        <p:nvSpPr>
          <p:cNvPr id="31" name="Freeform 30"/>
          <p:cNvSpPr/>
          <p:nvPr userDrawn="1"/>
        </p:nvSpPr>
        <p:spPr>
          <a:xfrm>
            <a:off x="120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Freeform 31"/>
          <p:cNvSpPr/>
          <p:nvPr userDrawn="1"/>
        </p:nvSpPr>
        <p:spPr>
          <a:xfrm>
            <a:off x="120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Freeform 32"/>
          <p:cNvSpPr/>
          <p:nvPr userDrawn="1"/>
        </p:nvSpPr>
        <p:spPr>
          <a:xfrm>
            <a:off x="196" y="5543551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7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196" y="5260084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 userDrawn="1"/>
        </p:nvSpPr>
        <p:spPr>
          <a:xfrm>
            <a:off x="326" y="5500289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204" y="6308786"/>
            <a:ext cx="1654828" cy="4351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7" y="6443448"/>
            <a:ext cx="2785872" cy="1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63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3D30-FB03-460E-B2D0-E7E167761395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44B2-89EB-4912-8EBB-A25471D8976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41" y="6424781"/>
            <a:ext cx="1312559" cy="345145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 userDrawn="1"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 userDrawn="1"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/>
          <p:cNvSpPr/>
          <p:nvPr userDrawn="1"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20" y="6301408"/>
            <a:ext cx="1654828" cy="4351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1" y="6445829"/>
            <a:ext cx="2785872" cy="146304"/>
          </a:xfrm>
          <a:prstGeom prst="rect">
            <a:avLst/>
          </a:prstGeom>
        </p:spPr>
      </p:pic>
      <p:sp>
        <p:nvSpPr>
          <p:cNvPr id="15" name="Freeform 14"/>
          <p:cNvSpPr/>
          <p:nvPr userDrawn="1"/>
        </p:nvSpPr>
        <p:spPr>
          <a:xfrm>
            <a:off x="0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Freeform 15"/>
          <p:cNvSpPr/>
          <p:nvPr userDrawn="1"/>
        </p:nvSpPr>
        <p:spPr>
          <a:xfrm>
            <a:off x="0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 userDrawn="1"/>
        </p:nvSpPr>
        <p:spPr>
          <a:xfrm>
            <a:off x="76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6" y="5262465"/>
            <a:ext cx="9144000" cy="746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206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90" y="6314300"/>
            <a:ext cx="1541433" cy="4053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7" y="6445829"/>
            <a:ext cx="2785872" cy="146304"/>
          </a:xfrm>
          <a:prstGeom prst="rect">
            <a:avLst/>
          </a:prstGeom>
        </p:spPr>
      </p:pic>
      <p:sp>
        <p:nvSpPr>
          <p:cNvPr id="22" name="Freeform 21"/>
          <p:cNvSpPr/>
          <p:nvPr userDrawn="1"/>
        </p:nvSpPr>
        <p:spPr>
          <a:xfrm>
            <a:off x="1807585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 userDrawn="1"/>
        </p:nvSpPr>
        <p:spPr>
          <a:xfrm>
            <a:off x="196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 userDrawn="1"/>
        </p:nvSpPr>
        <p:spPr>
          <a:xfrm>
            <a:off x="0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 userDrawn="1"/>
        </p:nvSpPr>
        <p:spPr>
          <a:xfrm>
            <a:off x="1680921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37" y="6412269"/>
            <a:ext cx="1312559" cy="345145"/>
          </a:xfrm>
          <a:prstGeom prst="rect">
            <a:avLst/>
          </a:prstGeom>
        </p:spPr>
      </p:pic>
      <p:sp>
        <p:nvSpPr>
          <p:cNvPr id="27" name="Freeform 26"/>
          <p:cNvSpPr/>
          <p:nvPr userDrawn="1"/>
        </p:nvSpPr>
        <p:spPr>
          <a:xfrm>
            <a:off x="120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 userDrawn="1"/>
        </p:nvSpPr>
        <p:spPr>
          <a:xfrm>
            <a:off x="120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 userDrawn="1"/>
        </p:nvSpPr>
        <p:spPr>
          <a:xfrm>
            <a:off x="196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7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196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 30"/>
          <p:cNvSpPr/>
          <p:nvPr userDrawn="1"/>
        </p:nvSpPr>
        <p:spPr>
          <a:xfrm>
            <a:off x="326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204" y="6311167"/>
            <a:ext cx="1654828" cy="43514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7" y="6445829"/>
            <a:ext cx="2785872" cy="1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8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3D30-FB03-460E-B2D0-E7E167761395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44B2-89EB-4912-8EBB-A25471D8976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41" y="6343453"/>
            <a:ext cx="1312559" cy="345145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 userDrawn="1"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/>
          <p:cNvSpPr/>
          <p:nvPr userDrawn="1"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20" y="6301408"/>
            <a:ext cx="1654828" cy="4351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1" y="6445829"/>
            <a:ext cx="2785872" cy="146304"/>
          </a:xfrm>
          <a:prstGeom prst="rect">
            <a:avLst/>
          </a:prstGeom>
        </p:spPr>
      </p:pic>
      <p:sp>
        <p:nvSpPr>
          <p:cNvPr id="14" name="Freeform 13"/>
          <p:cNvSpPr/>
          <p:nvPr userDrawn="1"/>
        </p:nvSpPr>
        <p:spPr>
          <a:xfrm>
            <a:off x="0" y="5277042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 userDrawn="1"/>
        </p:nvSpPr>
        <p:spPr>
          <a:xfrm>
            <a:off x="0" y="5277042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Freeform 15"/>
          <p:cNvSpPr/>
          <p:nvPr userDrawn="1"/>
        </p:nvSpPr>
        <p:spPr>
          <a:xfrm>
            <a:off x="76" y="5529456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76" y="5245989"/>
            <a:ext cx="9144000" cy="746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 userDrawn="1"/>
        </p:nvSpPr>
        <p:spPr>
          <a:xfrm>
            <a:off x="206" y="5486194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90" y="6297824"/>
            <a:ext cx="1541433" cy="4053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7" y="6429353"/>
            <a:ext cx="2785872" cy="146304"/>
          </a:xfrm>
          <a:prstGeom prst="rect">
            <a:avLst/>
          </a:prstGeom>
        </p:spPr>
      </p:pic>
      <p:sp>
        <p:nvSpPr>
          <p:cNvPr id="21" name="Freeform 20"/>
          <p:cNvSpPr/>
          <p:nvPr userDrawn="1"/>
        </p:nvSpPr>
        <p:spPr>
          <a:xfrm>
            <a:off x="1807585" y="6145662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 userDrawn="1"/>
        </p:nvSpPr>
        <p:spPr>
          <a:xfrm>
            <a:off x="196" y="5455444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 userDrawn="1"/>
        </p:nvSpPr>
        <p:spPr>
          <a:xfrm>
            <a:off x="0" y="5409956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/>
          <p:cNvSpPr/>
          <p:nvPr userDrawn="1"/>
        </p:nvSpPr>
        <p:spPr>
          <a:xfrm>
            <a:off x="1680921" y="6114126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37" y="6409888"/>
            <a:ext cx="1312559" cy="345145"/>
          </a:xfrm>
          <a:prstGeom prst="rect">
            <a:avLst/>
          </a:prstGeom>
        </p:spPr>
      </p:pic>
      <p:sp>
        <p:nvSpPr>
          <p:cNvPr id="26" name="Freeform 25"/>
          <p:cNvSpPr/>
          <p:nvPr userDrawn="1"/>
        </p:nvSpPr>
        <p:spPr>
          <a:xfrm>
            <a:off x="120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 userDrawn="1"/>
        </p:nvSpPr>
        <p:spPr>
          <a:xfrm>
            <a:off x="120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 userDrawn="1"/>
        </p:nvSpPr>
        <p:spPr>
          <a:xfrm>
            <a:off x="196" y="5543551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7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196" y="5260084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/>
          <p:cNvSpPr/>
          <p:nvPr userDrawn="1"/>
        </p:nvSpPr>
        <p:spPr>
          <a:xfrm>
            <a:off x="326" y="5500289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204" y="6308786"/>
            <a:ext cx="1654828" cy="4351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7" y="6443448"/>
            <a:ext cx="2785872" cy="1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3D30-FB03-460E-B2D0-E7E167761395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44B2-89EB-4912-8EBB-A25471D897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55782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3D30-FB03-460E-B2D0-E7E167761395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44B2-89EB-4912-8EBB-A25471D897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778631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3D30-FB03-460E-B2D0-E7E167761395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44B2-89EB-4912-8EBB-A25471D8976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41" y="6343453"/>
            <a:ext cx="1312559" cy="345145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 userDrawn="1"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 userDrawn="1"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/>
          <p:cNvSpPr/>
          <p:nvPr userDrawn="1"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20" y="6301408"/>
            <a:ext cx="1654828" cy="4351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1" y="6445829"/>
            <a:ext cx="2785872" cy="146304"/>
          </a:xfrm>
          <a:prstGeom prst="rect">
            <a:avLst/>
          </a:prstGeom>
        </p:spPr>
      </p:pic>
      <p:sp>
        <p:nvSpPr>
          <p:cNvPr id="14" name="Freeform 13"/>
          <p:cNvSpPr/>
          <p:nvPr userDrawn="1"/>
        </p:nvSpPr>
        <p:spPr>
          <a:xfrm>
            <a:off x="0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 userDrawn="1"/>
        </p:nvSpPr>
        <p:spPr>
          <a:xfrm>
            <a:off x="0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Freeform 15"/>
          <p:cNvSpPr/>
          <p:nvPr userDrawn="1"/>
        </p:nvSpPr>
        <p:spPr>
          <a:xfrm>
            <a:off x="76" y="5543551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76" y="5260084"/>
            <a:ext cx="9144000" cy="746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 userDrawn="1"/>
        </p:nvSpPr>
        <p:spPr>
          <a:xfrm>
            <a:off x="206" y="5500289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90" y="6311919"/>
            <a:ext cx="1541433" cy="4053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7" y="6443448"/>
            <a:ext cx="2785872" cy="146304"/>
          </a:xfrm>
          <a:prstGeom prst="rect">
            <a:avLst/>
          </a:prstGeom>
        </p:spPr>
      </p:pic>
      <p:sp>
        <p:nvSpPr>
          <p:cNvPr id="21" name="Freeform 20"/>
          <p:cNvSpPr/>
          <p:nvPr userDrawn="1"/>
        </p:nvSpPr>
        <p:spPr>
          <a:xfrm>
            <a:off x="1807585" y="6145662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 userDrawn="1"/>
        </p:nvSpPr>
        <p:spPr>
          <a:xfrm>
            <a:off x="196" y="5455444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 userDrawn="1"/>
        </p:nvSpPr>
        <p:spPr>
          <a:xfrm>
            <a:off x="0" y="5409956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/>
          <p:cNvSpPr/>
          <p:nvPr userDrawn="1"/>
        </p:nvSpPr>
        <p:spPr>
          <a:xfrm>
            <a:off x="1680921" y="6114126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37" y="6409888"/>
            <a:ext cx="1312559" cy="345145"/>
          </a:xfrm>
          <a:prstGeom prst="rect">
            <a:avLst/>
          </a:prstGeom>
        </p:spPr>
      </p:pic>
      <p:sp>
        <p:nvSpPr>
          <p:cNvPr id="26" name="Freeform 25"/>
          <p:cNvSpPr/>
          <p:nvPr userDrawn="1"/>
        </p:nvSpPr>
        <p:spPr>
          <a:xfrm>
            <a:off x="120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 userDrawn="1"/>
        </p:nvSpPr>
        <p:spPr>
          <a:xfrm>
            <a:off x="120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 userDrawn="1"/>
        </p:nvSpPr>
        <p:spPr>
          <a:xfrm>
            <a:off x="196" y="5543551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7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196" y="5260084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/>
          <p:cNvSpPr/>
          <p:nvPr userDrawn="1"/>
        </p:nvSpPr>
        <p:spPr>
          <a:xfrm>
            <a:off x="326" y="5500289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204" y="6308786"/>
            <a:ext cx="1654828" cy="4351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7" y="6443448"/>
            <a:ext cx="2785872" cy="1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8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3D30-FB03-460E-B2D0-E7E167761395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44B2-89EB-4912-8EBB-A25471D8976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41" y="6343453"/>
            <a:ext cx="1312559" cy="345145"/>
          </a:xfrm>
          <a:prstGeom prst="rect">
            <a:avLst/>
          </a:prstGeom>
        </p:spPr>
      </p:pic>
      <p:sp>
        <p:nvSpPr>
          <p:cNvPr id="6" name="Freeform 5"/>
          <p:cNvSpPr/>
          <p:nvPr userDrawn="1"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 userDrawn="1"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 userDrawn="1"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20" y="6301408"/>
            <a:ext cx="1654828" cy="4351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1" y="6445829"/>
            <a:ext cx="2785872" cy="146304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0" y="529351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0" y="529351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 userDrawn="1"/>
        </p:nvSpPr>
        <p:spPr>
          <a:xfrm>
            <a:off x="76" y="5545931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76" y="5262464"/>
            <a:ext cx="9144000" cy="746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 userDrawn="1"/>
        </p:nvSpPr>
        <p:spPr>
          <a:xfrm>
            <a:off x="206" y="5502669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90" y="6314299"/>
            <a:ext cx="1541433" cy="4053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7" y="6445828"/>
            <a:ext cx="2785872" cy="146304"/>
          </a:xfrm>
          <a:prstGeom prst="rect">
            <a:avLst/>
          </a:prstGeom>
        </p:spPr>
      </p:pic>
      <p:sp>
        <p:nvSpPr>
          <p:cNvPr id="20" name="Freeform 19"/>
          <p:cNvSpPr/>
          <p:nvPr userDrawn="1"/>
        </p:nvSpPr>
        <p:spPr>
          <a:xfrm>
            <a:off x="1807585" y="6145662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 userDrawn="1"/>
        </p:nvSpPr>
        <p:spPr>
          <a:xfrm>
            <a:off x="196" y="5455444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 userDrawn="1"/>
        </p:nvSpPr>
        <p:spPr>
          <a:xfrm>
            <a:off x="0" y="5409956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 userDrawn="1"/>
        </p:nvSpPr>
        <p:spPr>
          <a:xfrm>
            <a:off x="1680921" y="6114126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37" y="6409888"/>
            <a:ext cx="1312559" cy="345145"/>
          </a:xfrm>
          <a:prstGeom prst="rect">
            <a:avLst/>
          </a:prstGeom>
        </p:spPr>
      </p:pic>
      <p:sp>
        <p:nvSpPr>
          <p:cNvPr id="25" name="Freeform 24"/>
          <p:cNvSpPr/>
          <p:nvPr userDrawn="1"/>
        </p:nvSpPr>
        <p:spPr>
          <a:xfrm>
            <a:off x="120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 userDrawn="1"/>
        </p:nvSpPr>
        <p:spPr>
          <a:xfrm>
            <a:off x="120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 userDrawn="1"/>
        </p:nvSpPr>
        <p:spPr>
          <a:xfrm>
            <a:off x="196" y="5543551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7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196" y="5260084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 userDrawn="1"/>
        </p:nvSpPr>
        <p:spPr>
          <a:xfrm>
            <a:off x="326" y="5500289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204" y="6308786"/>
            <a:ext cx="1654828" cy="4351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7" y="6443448"/>
            <a:ext cx="2785872" cy="1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5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3D30-FB03-460E-B2D0-E7E167761395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44B2-89EB-4912-8EBB-A25471D897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93929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3D30-FB03-460E-B2D0-E7E167761395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44B2-89EB-4912-8EBB-A25471D897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41437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3D30-FB03-460E-B2D0-E7E167761395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344B2-89EB-4912-8EBB-A25471D8976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UM_School_SocialWork_white.gif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675" y="6356800"/>
            <a:ext cx="1411116" cy="371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17" y="6542331"/>
            <a:ext cx="2785872" cy="1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7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newsroom/economic-impact-payments-what-you-need-to-know" TargetMode="External"/><Relationship Id="rId2" Type="http://schemas.openxmlformats.org/officeDocument/2006/relationships/hyperlink" Target="https://www.dol.gov/coronavirus/unemployment-insuranc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rosperitynow.org/resources/covid-19-resources" TargetMode="External"/><Relationship Id="rId4" Type="http://schemas.openxmlformats.org/officeDocument/2006/relationships/hyperlink" Target="https://www.consumerfinance.gov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fsw@ssw.umaryland.edu" TargetMode="External"/><Relationship Id="rId2" Type="http://schemas.openxmlformats.org/officeDocument/2006/relationships/hyperlink" Target="mailto:ccallahan@ssw.umaryland.edu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297163" y="1021406"/>
            <a:ext cx="8478587" cy="4807518"/>
            <a:chOff x="2038415" y="1977483"/>
            <a:chExt cx="5111170" cy="28981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359" y="2136935"/>
              <a:ext cx="4324226" cy="273867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476271" y="2945256"/>
              <a:ext cx="1911233" cy="7869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892920" y="4537900"/>
              <a:ext cx="357201" cy="22224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22" dirty="0">
                  <a:latin typeface="Times New Roman" charset="0"/>
                  <a:ea typeface="Times New Roman" charset="0"/>
                  <a:cs typeface="Times New Roman" charset="0"/>
                </a:rPr>
                <a:t>Your Name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50121" y="3568384"/>
              <a:ext cx="789359" cy="408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760" b="1" dirty="0">
                  <a:solidFill>
                    <a:srgbClr val="FFC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If you still need help, please call</a:t>
              </a:r>
            </a:p>
            <a:p>
              <a:pPr algn="ctr"/>
              <a:r>
                <a:rPr lang="en-US" sz="760" b="1" dirty="0">
                  <a:solidFill>
                    <a:srgbClr val="FFC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(609) 269-2390</a:t>
              </a:r>
            </a:p>
            <a:p>
              <a:pPr algn="ctr"/>
              <a:endParaRPr lang="en-US" sz="760" b="1" dirty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  <a:p>
              <a:pPr algn="ctr"/>
              <a:endParaRPr lang="en-US" sz="760" b="1" dirty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" name="Title 1"/>
            <p:cNvSpPr txBox="1">
              <a:spLocks/>
            </p:cNvSpPr>
            <p:nvPr/>
          </p:nvSpPr>
          <p:spPr>
            <a:xfrm>
              <a:off x="2431885" y="1977483"/>
              <a:ext cx="4372394" cy="318904"/>
            </a:xfrm>
            <a:prstGeom prst="rect">
              <a:avLst/>
            </a:prstGeom>
            <a:solidFill>
              <a:schemeClr val="lt1"/>
            </a:solidFill>
          </p:spPr>
          <p:txBody>
            <a:bodyPr vert="horz" lIns="38576" tIns="19289" rIns="38576" bIns="19289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56" dirty="0">
                  <a:solidFill>
                    <a:srgbClr val="004A25"/>
                  </a:solidFill>
                </a:rPr>
                <a:t>Welcome to the FTA Webinar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96061" y="2471269"/>
              <a:ext cx="340757" cy="22224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22" dirty="0">
                  <a:latin typeface="Times New Roman" charset="0"/>
                  <a:ea typeface="Times New Roman" charset="0"/>
                  <a:cs typeface="Times New Roman" charset="0"/>
                </a:rPr>
                <a:t>Your Name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8314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FINANCIAL CHALLENGES DURING PANDEMIC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Drastic loss of work and income</a:t>
            </a:r>
          </a:p>
          <a:p>
            <a:r>
              <a:rPr lang="en-US" dirty="0"/>
              <a:t>Workers on the front lines</a:t>
            </a:r>
          </a:p>
          <a:p>
            <a:r>
              <a:rPr lang="en-US" dirty="0"/>
              <a:t>Hourly workers</a:t>
            </a:r>
          </a:p>
          <a:p>
            <a:r>
              <a:rPr lang="en-US" dirty="0"/>
              <a:t>Self-employed; gig workers</a:t>
            </a:r>
          </a:p>
          <a:p>
            <a:r>
              <a:rPr lang="en-US" dirty="0"/>
              <a:t>Telework challenges and changes</a:t>
            </a:r>
          </a:p>
          <a:p>
            <a:r>
              <a:rPr lang="en-US" dirty="0"/>
              <a:t>Stress and balance with child care and school responsibilities</a:t>
            </a:r>
          </a:p>
          <a:p>
            <a:r>
              <a:rPr lang="en-US" dirty="0"/>
              <a:t>Housing instability; now looming evictions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591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COVID-19 ON PEOPLE AND COMMUNITIES OF COLOR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Health and economic impacts are especially profound</a:t>
            </a:r>
          </a:p>
          <a:p>
            <a:endParaRPr lang="en-US" dirty="0"/>
          </a:p>
          <a:p>
            <a:r>
              <a:rPr lang="en-US" dirty="0"/>
              <a:t>Systemic racism and inequality and poverty ravage communities of color</a:t>
            </a:r>
          </a:p>
          <a:p>
            <a:endParaRPr lang="en-US" dirty="0"/>
          </a:p>
          <a:p>
            <a:r>
              <a:rPr lang="en-US" dirty="0"/>
              <a:t>Workers are more frequently on the front lines and exposed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842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INTERSECTIONS WITH OTHER PSYCHOSOCIAL STRESSORS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Intimate Partner Violence Amid Stay-at-Home</a:t>
            </a:r>
          </a:p>
          <a:p>
            <a:pPr lvl="1"/>
            <a:r>
              <a:rPr lang="en-US" dirty="0"/>
              <a:t>Heightened stress and financial distress and abuse</a:t>
            </a:r>
          </a:p>
          <a:p>
            <a:r>
              <a:rPr lang="en-US" dirty="0"/>
              <a:t>Older Adults</a:t>
            </a:r>
          </a:p>
          <a:p>
            <a:endParaRPr lang="en-US" dirty="0"/>
          </a:p>
          <a:p>
            <a:r>
              <a:rPr lang="en-US" dirty="0"/>
              <a:t>Pre-existing Conditions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003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Unemployment Insurance (UI)</a:t>
            </a:r>
          </a:p>
          <a:p>
            <a:r>
              <a:rPr lang="en-US" dirty="0"/>
              <a:t>Pandemic Unemployment Assistance and Other Legislation</a:t>
            </a:r>
          </a:p>
          <a:p>
            <a:r>
              <a:rPr lang="en-US" dirty="0"/>
              <a:t>Economic Stimulus Checks</a:t>
            </a:r>
          </a:p>
          <a:p>
            <a:r>
              <a:rPr lang="en-US" dirty="0"/>
              <a:t>Financial Crisis Counseling</a:t>
            </a:r>
          </a:p>
          <a:p>
            <a:r>
              <a:rPr lang="en-US" dirty="0"/>
              <a:t>Connection with Critical Resources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818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03B6-FF6E-4048-8448-4FCC39033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INTERVENTIONS/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9F318-53D5-5C4F-8533-F28FEA0C0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Motivational Interviewing</a:t>
            </a:r>
          </a:p>
          <a:p>
            <a:pPr lvl="1"/>
            <a:r>
              <a:rPr lang="en-US" dirty="0"/>
              <a:t>Pros and cons of each spending choice</a:t>
            </a:r>
          </a:p>
          <a:p>
            <a:r>
              <a:rPr lang="en-US" dirty="0"/>
              <a:t>Quantify/Use tangible examples</a:t>
            </a:r>
          </a:p>
          <a:p>
            <a:pPr lvl="1"/>
            <a:r>
              <a:rPr lang="en-US" dirty="0"/>
              <a:t>Mental accounting</a:t>
            </a:r>
          </a:p>
          <a:p>
            <a:pPr lvl="1"/>
            <a:r>
              <a:rPr lang="en-US" dirty="0"/>
              <a:t>Probability discounting</a:t>
            </a:r>
          </a:p>
          <a:p>
            <a:r>
              <a:rPr lang="en-US" dirty="0"/>
              <a:t>Open-ended questions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A3EA85-1BDD-4146-A349-497ABAFE1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686577"/>
            <a:ext cx="3086100" cy="667301"/>
          </a:xfrm>
        </p:spPr>
        <p:txBody>
          <a:bodyPr/>
          <a:lstStyle/>
          <a:p>
            <a:r>
              <a:rPr lang="en-US" sz="1600" dirty="0"/>
              <a:t>Allison Deitz, LMSW and Jewell Banford, LCSW-C, University of Maryland, Baltimore</a:t>
            </a:r>
          </a:p>
        </p:txBody>
      </p:sp>
    </p:spTree>
    <p:extLst>
      <p:ext uri="{BB962C8B-B14F-4D97-AF65-F5344CB8AC3E}">
        <p14:creationId xmlns:p14="http://schemas.microsoft.com/office/powerpoint/2010/main" val="402905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TOOLS TO AID INTERVENTIONS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“What's your money story?" </a:t>
            </a:r>
          </a:p>
          <a:p>
            <a:r>
              <a:rPr lang="en-US" dirty="0"/>
              <a:t>The importance of contingency planning/mitigating risk</a:t>
            </a:r>
          </a:p>
        </p:txBody>
      </p:sp>
    </p:spTree>
    <p:extLst>
      <p:ext uri="{BB962C8B-B14F-4D97-AF65-F5344CB8AC3E}">
        <p14:creationId xmlns:p14="http://schemas.microsoft.com/office/powerpoint/2010/main" val="1094272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PROGRAMS AND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35294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Unemployment:  </a:t>
            </a:r>
            <a:r>
              <a:rPr lang="en-US" dirty="0">
                <a:hlinkClick r:id="rId2"/>
              </a:rPr>
              <a:t>https://www.dol.gov/coronavirus/unemployment-insurance</a:t>
            </a:r>
            <a:endParaRPr lang="en-US" dirty="0"/>
          </a:p>
          <a:p>
            <a:r>
              <a:rPr lang="en-US" dirty="0"/>
              <a:t>IRS:  </a:t>
            </a:r>
            <a:r>
              <a:rPr lang="en-US" dirty="0">
                <a:hlinkClick r:id="rId3"/>
              </a:rPr>
              <a:t>https://www.irs.gov/newsroom/economic-impact-payments-what-you-need-to-know</a:t>
            </a:r>
            <a:endParaRPr lang="en-US" dirty="0"/>
          </a:p>
          <a:p>
            <a:r>
              <a:rPr lang="en-US" dirty="0"/>
              <a:t>Consumer Financial Protection Bureau:  </a:t>
            </a:r>
            <a:r>
              <a:rPr lang="en-US" dirty="0">
                <a:hlinkClick r:id="rId4"/>
              </a:rPr>
              <a:t>https://www.consumerfinance.gov/</a:t>
            </a:r>
            <a:endParaRPr lang="en-US" dirty="0"/>
          </a:p>
          <a:p>
            <a:r>
              <a:rPr lang="en-US" dirty="0"/>
              <a:t>Prosperity Now:  </a:t>
            </a:r>
          </a:p>
          <a:p>
            <a:r>
              <a:rPr lang="en-US" dirty="0">
                <a:hlinkClick r:id="rId5"/>
              </a:rPr>
              <a:t>https://prosperitynow.org/resources/covid-19-resources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782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EDF48-D242-984A-A4A8-FAD48BABE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STIMULUS CHECKS: SCREENING FORM &amp; NEEDS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A7215-F829-B549-8B68-D7CB1D52D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7886699" cy="4351338"/>
          </a:xfrm>
        </p:spPr>
        <p:txBody>
          <a:bodyPr/>
          <a:lstStyle/>
          <a:p>
            <a:r>
              <a:rPr lang="en-US" dirty="0"/>
              <a:t>Using it as a template/interview guide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3E759-760B-3E42-BA86-8FC3D8B30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455800"/>
            <a:ext cx="3086100" cy="365125"/>
          </a:xfrm>
        </p:spPr>
        <p:txBody>
          <a:bodyPr/>
          <a:lstStyle/>
          <a:p>
            <a:r>
              <a:rPr lang="en-US" sz="1800" dirty="0"/>
              <a:t>Allison Deitz, LMSW/University of Maryland, Baltimore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856A7-A42D-0442-BCC8-1EEC84FA8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88" y="2261937"/>
            <a:ext cx="6968819" cy="299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75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EDF48-D242-984A-A4A8-FAD48BABE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STIMULUS CHECKS: SCREENING FORM &amp; NEEDS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A7215-F829-B549-8B68-D7CB1D52D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844942" cy="3491093"/>
          </a:xfrm>
        </p:spPr>
        <p:txBody>
          <a:bodyPr/>
          <a:lstStyle/>
          <a:p>
            <a:r>
              <a:rPr lang="en-US" dirty="0"/>
              <a:t>Contextual adaptations</a:t>
            </a:r>
          </a:p>
          <a:p>
            <a:pPr lvl="1"/>
            <a:r>
              <a:rPr lang="en-US" dirty="0"/>
              <a:t>External local resources</a:t>
            </a:r>
          </a:p>
          <a:p>
            <a:pPr lvl="1"/>
            <a:r>
              <a:rPr lang="en-US" dirty="0"/>
              <a:t>Clinical documentation and other internal resources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3E759-760B-3E42-BA86-8FC3D8B30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550" y="4447309"/>
            <a:ext cx="3086100" cy="528489"/>
          </a:xfrm>
        </p:spPr>
        <p:txBody>
          <a:bodyPr/>
          <a:lstStyle/>
          <a:p>
            <a:r>
              <a:rPr lang="en-US" sz="1600" dirty="0"/>
              <a:t>Allison Deitz, LMSW/University of Maryland, Baltimore</a:t>
            </a:r>
          </a:p>
          <a:p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3B9C58-A696-7542-A550-5027B2A3C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591" y="1630138"/>
            <a:ext cx="4572000" cy="35977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5EA3B8-D871-F144-ADAD-5CBA0D8B65C9}"/>
              </a:ext>
            </a:extLst>
          </p:cNvPr>
          <p:cNvSpPr/>
          <p:nvPr/>
        </p:nvSpPr>
        <p:spPr>
          <a:xfrm>
            <a:off x="8427192" y="1690689"/>
            <a:ext cx="374400" cy="1349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8FD3FA-110B-FD41-AF5D-84D346C27113}"/>
              </a:ext>
            </a:extLst>
          </p:cNvPr>
          <p:cNvSpPr/>
          <p:nvPr/>
        </p:nvSpPr>
        <p:spPr>
          <a:xfrm>
            <a:off x="6327912" y="1825625"/>
            <a:ext cx="1303271" cy="1349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4BBCE7-A103-5149-A447-37BE27E92028}"/>
              </a:ext>
            </a:extLst>
          </p:cNvPr>
          <p:cNvSpPr/>
          <p:nvPr/>
        </p:nvSpPr>
        <p:spPr>
          <a:xfrm>
            <a:off x="6431573" y="2001653"/>
            <a:ext cx="1059473" cy="1349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9A73C0-1640-D842-AC37-3F294EBD301B}"/>
              </a:ext>
            </a:extLst>
          </p:cNvPr>
          <p:cNvSpPr/>
          <p:nvPr/>
        </p:nvSpPr>
        <p:spPr>
          <a:xfrm>
            <a:off x="7072434" y="2136589"/>
            <a:ext cx="849435" cy="1349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E79FCC-49D5-1142-8D0A-28A64E4C9906}"/>
              </a:ext>
            </a:extLst>
          </p:cNvPr>
          <p:cNvSpPr/>
          <p:nvPr/>
        </p:nvSpPr>
        <p:spPr>
          <a:xfrm>
            <a:off x="7370330" y="3579588"/>
            <a:ext cx="1250528" cy="2494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84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83055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228" y="1305853"/>
            <a:ext cx="2431162" cy="100102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93925" y="1690451"/>
            <a:ext cx="1803215" cy="616427"/>
          </a:xfrm>
          <a:prstGeom prst="rect">
            <a:avLst/>
          </a:prstGeom>
        </p:spPr>
        <p:txBody>
          <a:bodyPr vert="horz" lIns="38576" tIns="19289" rIns="38576" bIns="19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4A25"/>
                </a:solidFill>
              </a:rPr>
              <a:t>Welcome to the FTA Webinar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15641" y="2306878"/>
            <a:ext cx="4481499" cy="3228159"/>
          </a:xfrm>
          <a:prstGeom prst="rect">
            <a:avLst/>
          </a:prstGeom>
        </p:spPr>
        <p:txBody>
          <a:bodyPr vert="horz" lIns="38576" tIns="19289" rIns="38576" bIns="1928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 dirty="0">
              <a:solidFill>
                <a:srgbClr val="004A25"/>
              </a:solidFill>
            </a:endParaRPr>
          </a:p>
          <a:p>
            <a:r>
              <a:rPr lang="en-US" sz="2000" b="1" dirty="0">
                <a:solidFill>
                  <a:srgbClr val="004A25"/>
                </a:solidFill>
              </a:rPr>
              <a:t>The Ongoing Financial Impact of </a:t>
            </a:r>
            <a:br>
              <a:rPr lang="en-US" sz="2000" b="1" dirty="0">
                <a:solidFill>
                  <a:srgbClr val="004A25"/>
                </a:solidFill>
              </a:rPr>
            </a:br>
            <a:r>
              <a:rPr lang="en-US" sz="2000" b="1" dirty="0">
                <a:solidFill>
                  <a:srgbClr val="004A25"/>
                </a:solidFill>
              </a:rPr>
              <a:t>COVID-19: How to Help Your Clients Find Surer Financial Footing</a:t>
            </a:r>
          </a:p>
          <a:p>
            <a:r>
              <a:rPr lang="en-US" sz="2000" dirty="0">
                <a:solidFill>
                  <a:srgbClr val="004A25"/>
                </a:solidFill>
              </a:rPr>
              <a:t>Friday, August 7, 2020</a:t>
            </a:r>
          </a:p>
          <a:p>
            <a:r>
              <a:rPr lang="en-US" sz="2000" dirty="0">
                <a:solidFill>
                  <a:srgbClr val="004A25"/>
                </a:solidFill>
              </a:rPr>
              <a:t>1:00 pm – 2:00 p.m. EST</a:t>
            </a:r>
          </a:p>
          <a:p>
            <a:r>
              <a:rPr lang="en-US" sz="2000" dirty="0">
                <a:solidFill>
                  <a:srgbClr val="004A25"/>
                </a:solidFill>
              </a:rPr>
              <a:t>Sponsored by </a:t>
            </a:r>
          </a:p>
          <a:p>
            <a:r>
              <a:rPr lang="en-US" sz="2000" dirty="0">
                <a:solidFill>
                  <a:srgbClr val="004A25"/>
                </a:solidFill>
              </a:rPr>
              <a:t>The Financial Therapy Association</a:t>
            </a:r>
          </a:p>
          <a:p>
            <a:r>
              <a:rPr lang="en-US" sz="2000" b="1" dirty="0">
                <a:solidFill>
                  <a:srgbClr val="818286"/>
                </a:solidFill>
              </a:rPr>
              <a:t>www.FinancialTherapyAssociation.org </a:t>
            </a:r>
          </a:p>
          <a:p>
            <a:endParaRPr lang="en-US" sz="800" b="1" dirty="0">
              <a:solidFill>
                <a:srgbClr val="818286"/>
              </a:solidFill>
            </a:endParaRPr>
          </a:p>
          <a:p>
            <a:pPr>
              <a:spcBef>
                <a:spcPts val="225"/>
              </a:spcBef>
            </a:pPr>
            <a:r>
              <a:rPr lang="en-US" sz="2000" i="1" dirty="0">
                <a:solidFill>
                  <a:srgbClr val="004A25"/>
                </a:solidFill>
              </a:rPr>
              <a:t>**This webinar is being recorded**</a:t>
            </a:r>
          </a:p>
          <a:p>
            <a:endParaRPr lang="en-US" sz="1350" b="1" dirty="0">
              <a:solidFill>
                <a:srgbClr val="8182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90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Christine Callahan, PhD, LCSW-C; </a:t>
            </a:r>
            <a:r>
              <a:rPr lang="en-US" dirty="0">
                <a:hlinkClick r:id="rId2"/>
              </a:rPr>
              <a:t>ccallahan@ssw.umaryland.edu</a:t>
            </a:r>
            <a:r>
              <a:rPr lang="en-US" dirty="0"/>
              <a:t> and </a:t>
            </a:r>
            <a:r>
              <a:rPr lang="en-US" dirty="0">
                <a:hlinkClick r:id="rId3"/>
              </a:rPr>
              <a:t>fsw@ssw.umaryland.edu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2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31461" y="1199038"/>
            <a:ext cx="5481080" cy="3214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004A25"/>
                </a:solidFill>
                <a:latin typeface="Segoe Script" panose="030B0504020000000003" pitchFamily="66" charset="0"/>
              </a:rPr>
              <a:t>Thank you for attending!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509737" y="1859545"/>
            <a:ext cx="4610910" cy="43564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FTA will submit for CFP</a:t>
            </a:r>
            <a:r>
              <a:rPr lang="en-US" sz="20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®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CEUs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AFC</a:t>
            </a:r>
            <a:r>
              <a:rPr lang="en-US" sz="20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®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Mental Health are self-report for CEUs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All webinars are recorded and uploaded to the FTA Website.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 can register to view any past webinars you missed for a small registration fee.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Visit the FTA website at www.FinancialTherapyAssociation.org 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Please join FTA!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185874" y="3879805"/>
            <a:ext cx="4789661" cy="8350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181" dirty="0"/>
          </a:p>
        </p:txBody>
      </p:sp>
    </p:spTree>
    <p:extLst>
      <p:ext uri="{BB962C8B-B14F-4D97-AF65-F5344CB8AC3E}">
        <p14:creationId xmlns:p14="http://schemas.microsoft.com/office/powerpoint/2010/main" val="1286052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80797" y="993017"/>
            <a:ext cx="5143499" cy="3663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004A25"/>
                </a:solidFill>
              </a:rPr>
              <a:t>Details of our Webinar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468878" y="1511958"/>
            <a:ext cx="6167336" cy="14938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Webinar Host is Sarah Swantner, MS, CFP</a:t>
            </a:r>
            <a:r>
              <a:rPr lang="en-US" sz="20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®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NCC, a practicing financial therapist and President-Elect of the FTA Board of Directors. </a:t>
            </a:r>
          </a:p>
          <a:p>
            <a:pPr marL="192881" lvl="1" indent="0">
              <a:buNone/>
            </a:pPr>
            <a:endParaRPr lang="en-US" sz="1600" dirty="0">
              <a:solidFill>
                <a:srgbClr val="818286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0797" y="3597124"/>
            <a:ext cx="5143499" cy="321469"/>
          </a:xfrm>
          <a:prstGeom prst="rect">
            <a:avLst/>
          </a:prstGeom>
        </p:spPr>
        <p:txBody>
          <a:bodyPr vert="horz" lIns="38576" tIns="19289" rIns="38576" bIns="1928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4A2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Notices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468878" y="4037842"/>
            <a:ext cx="6167336" cy="1672293"/>
          </a:xfrm>
          <a:prstGeom prst="rect">
            <a:avLst/>
          </a:prstGeom>
        </p:spPr>
        <p:txBody>
          <a:bodyPr vert="horz" lIns="38576" tIns="19289" rIns="38576" bIns="19289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4A2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4A2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4A2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FTA thanks the presenter of this webinar. Information presented reflects the personal knowledge and opinions of the presenter and does not necessarily represent the position the FTA. </a:t>
            </a:r>
          </a:p>
        </p:txBody>
      </p:sp>
    </p:spTree>
    <p:extLst>
      <p:ext uri="{BB962C8B-B14F-4D97-AF65-F5344CB8AC3E}">
        <p14:creationId xmlns:p14="http://schemas.microsoft.com/office/powerpoint/2010/main" val="1975123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104585" y="1176817"/>
            <a:ext cx="2031172" cy="731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4A25"/>
                </a:solidFill>
              </a:rPr>
              <a:t>COURTESY</a:t>
            </a:r>
            <a:endParaRPr lang="en-US" sz="1856" dirty="0">
              <a:solidFill>
                <a:srgbClr val="004A25"/>
              </a:solidFill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186774" y="2110991"/>
            <a:ext cx="7140102" cy="3472685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All participants have been muted for voice and video.</a:t>
            </a:r>
          </a:p>
          <a:p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Please keep yourself muted throughout the entire presentation.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Please ask questions in the chat box throughout the presentation.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will address questions throughout the presentation.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are taking attendance!</a:t>
            </a:r>
          </a:p>
          <a:p>
            <a:r>
              <a:rPr lang="en-US" sz="2000" dirty="0">
                <a:solidFill>
                  <a:srgbClr val="FF0000"/>
                </a:solidFill>
              </a:rPr>
              <a:t>Please write your full name, CEUs requested and license number in the chat box</a:t>
            </a:r>
          </a:p>
        </p:txBody>
      </p:sp>
    </p:spTree>
    <p:extLst>
      <p:ext uri="{BB962C8B-B14F-4D97-AF65-F5344CB8AC3E}">
        <p14:creationId xmlns:p14="http://schemas.microsoft.com/office/powerpoint/2010/main" val="2318910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88186" y="2848802"/>
            <a:ext cx="3549602" cy="146153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417385" y="1469348"/>
            <a:ext cx="2312579" cy="2635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4A25"/>
                </a:solidFill>
                <a:latin typeface="+mn-lt"/>
              </a:rPr>
              <a:t>FTA’s Mission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7385" y="1732912"/>
            <a:ext cx="62013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Financial Therapy Association (FTA) is an organization comprised of professionals dedicated to the integration of cognitive, emotional, behavioral, relational, and financial aspects of well-being. 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FTA exists to unite professionals from multiple disciplinary backgrounds: </a:t>
            </a:r>
          </a:p>
          <a:p>
            <a:pPr marL="337542" lvl="1" indent="-14466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create a new profession of financial therapy, </a:t>
            </a:r>
          </a:p>
          <a:p>
            <a:pPr marL="337542" lvl="1" indent="-14466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disseminate cutting edge research, </a:t>
            </a:r>
          </a:p>
          <a:p>
            <a:pPr marL="337542" lvl="1" indent="-14466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Establish best practices, </a:t>
            </a:r>
          </a:p>
          <a:p>
            <a:pPr marL="337542" lvl="1" indent="-14466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Provide training that enhances client quality of life, and </a:t>
            </a:r>
          </a:p>
          <a:p>
            <a:pPr marL="337542" lvl="1" indent="-14466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shape public policy and practice management standards within financial therapy.</a:t>
            </a:r>
          </a:p>
        </p:txBody>
      </p:sp>
    </p:spTree>
    <p:extLst>
      <p:ext uri="{BB962C8B-B14F-4D97-AF65-F5344CB8AC3E}">
        <p14:creationId xmlns:p14="http://schemas.microsoft.com/office/powerpoint/2010/main" val="3761876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2085" y="5961894"/>
            <a:ext cx="6877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4CCB5"/>
                </a:solidFill>
              </a:rPr>
              <a:t>   Interested in sponsoring? </a:t>
            </a:r>
          </a:p>
          <a:p>
            <a:r>
              <a:rPr lang="en-US" dirty="0">
                <a:solidFill>
                  <a:srgbClr val="A4CCB5"/>
                </a:solidFill>
              </a:rPr>
              <a:t>             Contact us today:  </a:t>
            </a:r>
            <a:r>
              <a:rPr lang="en-US" dirty="0">
                <a:solidFill>
                  <a:srgbClr val="11352B"/>
                </a:solidFill>
              </a:rPr>
              <a:t>admin@financialtherapyassociation.org</a:t>
            </a:r>
          </a:p>
        </p:txBody>
      </p:sp>
    </p:spTree>
    <p:extLst>
      <p:ext uri="{BB962C8B-B14F-4D97-AF65-F5344CB8AC3E}">
        <p14:creationId xmlns:p14="http://schemas.microsoft.com/office/powerpoint/2010/main" val="4152600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39933" y="742843"/>
            <a:ext cx="3512095" cy="2635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004A25"/>
                </a:solidFill>
                <a:latin typeface="+mn-lt"/>
              </a:rPr>
              <a:t>Today’s Presenter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3731" y="1094383"/>
            <a:ext cx="5284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Christine Callahan, Ph.D., LCSW-C</a:t>
            </a:r>
            <a:endParaRPr lang="en-US" sz="36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005" y="2119920"/>
            <a:ext cx="264795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55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ONGOING FINANCIAL IMPACT OF COVID-19:  HOW TO HELP YOUR CLIENTS FIND SURER FINANCIAL FOOTING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Christine Callahan, PhD, LCSW-C</a:t>
            </a:r>
          </a:p>
          <a:p>
            <a:r>
              <a:rPr lang="en-US" dirty="0"/>
              <a:t>Research Associate Professor</a:t>
            </a:r>
          </a:p>
          <a:p>
            <a:r>
              <a:rPr lang="en-US" dirty="0"/>
              <a:t>University of Maryland School of Social Work</a:t>
            </a:r>
          </a:p>
          <a:p>
            <a:r>
              <a:rPr lang="en-US" dirty="0"/>
              <a:t>Financial Social Work Initiative</a:t>
            </a:r>
          </a:p>
        </p:txBody>
      </p:sp>
    </p:spTree>
    <p:extLst>
      <p:ext uri="{BB962C8B-B14F-4D97-AF65-F5344CB8AC3E}">
        <p14:creationId xmlns:p14="http://schemas.microsoft.com/office/powerpoint/2010/main" val="1280112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FINANCIAL SOCIAL WORK INITIATIVE AT THE UNIVERSITY OF MARYLAND SCHOOL OF SOCIAL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Founded in 2008</a:t>
            </a:r>
          </a:p>
          <a:p>
            <a:r>
              <a:rPr lang="en-US" dirty="0"/>
              <a:t>Research, training, policy and practice advocacy in the areas of financial capability and financial empowerment</a:t>
            </a:r>
          </a:p>
          <a:p>
            <a:r>
              <a:rPr lang="en-US" dirty="0"/>
              <a:t>Focus on vulnerable populations and communities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797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4790</TotalTime>
  <Words>700</Words>
  <Application>Microsoft Office PowerPoint</Application>
  <PresentationFormat>On-screen Show (4:3)</PresentationFormat>
  <Paragraphs>116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ONGOING FINANCIAL IMPACT OF COVID-19:  HOW TO HELP YOUR CLIENTS FIND SURER FINANCIAL FOOTING </vt:lpstr>
      <vt:lpstr>FINANCIAL SOCIAL WORK INITIATIVE AT THE UNIVERSITY OF MARYLAND SCHOOL OF SOCIAL WORK</vt:lpstr>
      <vt:lpstr>OVERVIEW OF FINANCIAL CHALLENGES DURING PANDEMIC</vt:lpstr>
      <vt:lpstr>IMPACT OF COVID-19 ON PEOPLE AND COMMUNITIES OF COLOR</vt:lpstr>
      <vt:lpstr>INTERSECTIONS WITH OTHER PSYCHOSOCIAL STRESSORS</vt:lpstr>
      <vt:lpstr>INTERVENTIONS</vt:lpstr>
      <vt:lpstr>POSSIBLE INTERVENTIONS/ TECHNIQUES</vt:lpstr>
      <vt:lpstr>OTHER TOOLS TO AID INTERVENTIONS</vt:lpstr>
      <vt:lpstr>PROGRAMS AND RESOURCES</vt:lpstr>
      <vt:lpstr>STIMULUS CHECKS: SCREENING FORM &amp; NEEDS ASSESSMENT</vt:lpstr>
      <vt:lpstr>STIMULUS CHECKS: SCREENING FORM &amp; NEEDS ASSESSMENT</vt:lpstr>
      <vt:lpstr>QUESTIONS?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Callahan, Christine</dc:creator>
  <cp:lastModifiedBy>Callahan, Christine</cp:lastModifiedBy>
  <cp:revision>33</cp:revision>
  <dcterms:created xsi:type="dcterms:W3CDTF">2020-07-09T11:58:44Z</dcterms:created>
  <dcterms:modified xsi:type="dcterms:W3CDTF">2020-10-22T14:56:27Z</dcterms:modified>
</cp:coreProperties>
</file>