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7"/>
  </p:notesMasterIdLst>
  <p:sldIdLst>
    <p:sldId id="256" r:id="rId5"/>
    <p:sldId id="259" r:id="rId6"/>
    <p:sldId id="260" r:id="rId7"/>
    <p:sldId id="282" r:id="rId8"/>
    <p:sldId id="261" r:id="rId9"/>
    <p:sldId id="277" r:id="rId10"/>
    <p:sldId id="279" r:id="rId11"/>
    <p:sldId id="280" r:id="rId12"/>
    <p:sldId id="263" r:id="rId13"/>
    <p:sldId id="272" r:id="rId14"/>
    <p:sldId id="265" r:id="rId15"/>
    <p:sldId id="344" r:id="rId16"/>
    <p:sldId id="381" r:id="rId17"/>
    <p:sldId id="383" r:id="rId18"/>
    <p:sldId id="403" r:id="rId19"/>
    <p:sldId id="404" r:id="rId20"/>
    <p:sldId id="400" r:id="rId21"/>
    <p:sldId id="401" r:id="rId22"/>
    <p:sldId id="402" r:id="rId23"/>
    <p:sldId id="359" r:id="rId24"/>
    <p:sldId id="360" r:id="rId25"/>
    <p:sldId id="345" r:id="rId26"/>
    <p:sldId id="346" r:id="rId27"/>
    <p:sldId id="347" r:id="rId28"/>
    <p:sldId id="348" r:id="rId29"/>
    <p:sldId id="361" r:id="rId30"/>
    <p:sldId id="362" r:id="rId31"/>
    <p:sldId id="349" r:id="rId32"/>
    <p:sldId id="385" r:id="rId33"/>
    <p:sldId id="386" r:id="rId34"/>
    <p:sldId id="350" r:id="rId35"/>
    <p:sldId id="387" r:id="rId36"/>
    <p:sldId id="388" r:id="rId37"/>
    <p:sldId id="394" r:id="rId38"/>
    <p:sldId id="395" r:id="rId39"/>
    <p:sldId id="389" r:id="rId40"/>
    <p:sldId id="351" r:id="rId41"/>
    <p:sldId id="352" r:id="rId42"/>
    <p:sldId id="393" r:id="rId43"/>
    <p:sldId id="358" r:id="rId44"/>
    <p:sldId id="405" r:id="rId45"/>
    <p:sldId id="273" r:id="rId46"/>
    <p:sldId id="281" r:id="rId47"/>
    <p:sldId id="407" r:id="rId48"/>
    <p:sldId id="408" r:id="rId49"/>
    <p:sldId id="406" r:id="rId50"/>
    <p:sldId id="409" r:id="rId51"/>
    <p:sldId id="274" r:id="rId52"/>
    <p:sldId id="275" r:id="rId53"/>
    <p:sldId id="270" r:id="rId54"/>
    <p:sldId id="276" r:id="rId55"/>
    <p:sldId id="25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18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18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4B21C-087B-4234-B11F-D41FDF5BA3A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ABCD8F3-4C2E-430E-B86A-8A59811D26BC}">
      <dgm:prSet/>
      <dgm:spPr/>
      <dgm:t>
        <a:bodyPr/>
        <a:lstStyle/>
        <a:p>
          <a:r>
            <a:rPr lang="en-US" dirty="0"/>
            <a:t>Why is it so hard to talk to clients about money and why is important to do it?</a:t>
          </a:r>
        </a:p>
      </dgm:t>
    </dgm:pt>
    <dgm:pt modelId="{246FBF2B-0BF7-4F4D-B387-A04AD0FC0F17}" type="parTrans" cxnId="{7CD8AE65-3079-4B83-9DF9-DAFF878D45F9}">
      <dgm:prSet/>
      <dgm:spPr/>
      <dgm:t>
        <a:bodyPr/>
        <a:lstStyle/>
        <a:p>
          <a:endParaRPr lang="en-US"/>
        </a:p>
      </dgm:t>
    </dgm:pt>
    <dgm:pt modelId="{EBE5272C-DA71-41AA-8F8E-CF9E0448638A}" type="sibTrans" cxnId="{7CD8AE65-3079-4B83-9DF9-DAFF878D45F9}">
      <dgm:prSet/>
      <dgm:spPr/>
      <dgm:t>
        <a:bodyPr/>
        <a:lstStyle/>
        <a:p>
          <a:endParaRPr lang="en-US"/>
        </a:p>
      </dgm:t>
    </dgm:pt>
    <dgm:pt modelId="{A6156704-C95C-49A0-828B-4E5A8FFF048C}">
      <dgm:prSet/>
      <dgm:spPr/>
      <dgm:t>
        <a:bodyPr/>
        <a:lstStyle/>
        <a:p>
          <a:r>
            <a:rPr lang="en-US"/>
            <a:t>Are there cultural aspects to talking about money?</a:t>
          </a:r>
        </a:p>
      </dgm:t>
    </dgm:pt>
    <dgm:pt modelId="{1E7E967F-E484-44DB-B4B0-E67EFFC35A73}" type="parTrans" cxnId="{70390255-ACC8-4F00-811B-1F1D1A1A15F0}">
      <dgm:prSet/>
      <dgm:spPr/>
      <dgm:t>
        <a:bodyPr/>
        <a:lstStyle/>
        <a:p>
          <a:endParaRPr lang="en-US"/>
        </a:p>
      </dgm:t>
    </dgm:pt>
    <dgm:pt modelId="{323D1562-AD22-4778-B0F5-28AA794B8935}" type="sibTrans" cxnId="{70390255-ACC8-4F00-811B-1F1D1A1A15F0}">
      <dgm:prSet/>
      <dgm:spPr/>
      <dgm:t>
        <a:bodyPr/>
        <a:lstStyle/>
        <a:p>
          <a:endParaRPr lang="en-US"/>
        </a:p>
      </dgm:t>
    </dgm:pt>
    <dgm:pt modelId="{10ECBF66-E2E1-4011-A223-6107A9985F63}">
      <dgm:prSet/>
      <dgm:spPr/>
      <dgm:t>
        <a:bodyPr/>
        <a:lstStyle/>
        <a:p>
          <a:r>
            <a:rPr lang="en-US"/>
            <a:t>How do money, money problems, and money management fit into therapy?</a:t>
          </a:r>
        </a:p>
      </dgm:t>
    </dgm:pt>
    <dgm:pt modelId="{F9FF0089-E132-40DC-A7A5-F9963C2B04D3}" type="parTrans" cxnId="{5AEBE6C8-6849-4207-A124-CAC857F5C2AF}">
      <dgm:prSet/>
      <dgm:spPr/>
      <dgm:t>
        <a:bodyPr/>
        <a:lstStyle/>
        <a:p>
          <a:endParaRPr lang="en-US"/>
        </a:p>
      </dgm:t>
    </dgm:pt>
    <dgm:pt modelId="{32924519-2EE7-4AE7-AC51-DD964D3E2C4D}" type="sibTrans" cxnId="{5AEBE6C8-6849-4207-A124-CAC857F5C2AF}">
      <dgm:prSet/>
      <dgm:spPr/>
      <dgm:t>
        <a:bodyPr/>
        <a:lstStyle/>
        <a:p>
          <a:endParaRPr lang="en-US"/>
        </a:p>
      </dgm:t>
    </dgm:pt>
    <dgm:pt modelId="{482AE2E0-24F8-4376-A2D2-F2E29B9920FD}">
      <dgm:prSet/>
      <dgm:spPr/>
      <dgm:t>
        <a:bodyPr/>
        <a:lstStyle/>
        <a:p>
          <a:r>
            <a:rPr lang="en-US"/>
            <a:t>How far should a therapist go in making suggestions about money issues to their clients?</a:t>
          </a:r>
        </a:p>
      </dgm:t>
    </dgm:pt>
    <dgm:pt modelId="{D4D3C370-AF9C-4EAF-ADE6-9DB33F77CAF4}" type="parTrans" cxnId="{0A442F12-B814-45D3-ACB9-0DF81A854D18}">
      <dgm:prSet/>
      <dgm:spPr/>
      <dgm:t>
        <a:bodyPr/>
        <a:lstStyle/>
        <a:p>
          <a:endParaRPr lang="en-US"/>
        </a:p>
      </dgm:t>
    </dgm:pt>
    <dgm:pt modelId="{B67C227C-71F7-4C0B-BE11-23106EE8FE6D}" type="sibTrans" cxnId="{0A442F12-B814-45D3-ACB9-0DF81A854D18}">
      <dgm:prSet/>
      <dgm:spPr/>
      <dgm:t>
        <a:bodyPr/>
        <a:lstStyle/>
        <a:p>
          <a:endParaRPr lang="en-US"/>
        </a:p>
      </dgm:t>
    </dgm:pt>
    <dgm:pt modelId="{E9EB938A-08A7-4C0A-87F5-AC4F86C62E80}">
      <dgm:prSet/>
      <dgm:spPr/>
      <dgm:t>
        <a:bodyPr/>
        <a:lstStyle/>
        <a:p>
          <a:r>
            <a:rPr lang="en-US"/>
            <a:t>How does talk about money issues fit into crisis management and ongoing counseling?</a:t>
          </a:r>
        </a:p>
      </dgm:t>
    </dgm:pt>
    <dgm:pt modelId="{4FD17536-5ADA-4930-A001-8D3D10476A16}" type="parTrans" cxnId="{096926FA-F934-4FA1-AA87-E33707FECCD2}">
      <dgm:prSet/>
      <dgm:spPr/>
      <dgm:t>
        <a:bodyPr/>
        <a:lstStyle/>
        <a:p>
          <a:endParaRPr lang="en-US"/>
        </a:p>
      </dgm:t>
    </dgm:pt>
    <dgm:pt modelId="{243385F5-681F-4BD9-A1BA-7CE69E335DC1}" type="sibTrans" cxnId="{096926FA-F934-4FA1-AA87-E33707FECCD2}">
      <dgm:prSet/>
      <dgm:spPr/>
      <dgm:t>
        <a:bodyPr/>
        <a:lstStyle/>
        <a:p>
          <a:endParaRPr lang="en-US"/>
        </a:p>
      </dgm:t>
    </dgm:pt>
    <dgm:pt modelId="{4AFD2842-E2BB-492B-83AC-25D53358686D}" type="pres">
      <dgm:prSet presAssocID="{D2C4B21C-087B-4234-B11F-D41FDF5BA3AA}" presName="vert0" presStyleCnt="0">
        <dgm:presLayoutVars>
          <dgm:dir/>
          <dgm:animOne val="branch"/>
          <dgm:animLvl val="lvl"/>
        </dgm:presLayoutVars>
      </dgm:prSet>
      <dgm:spPr/>
    </dgm:pt>
    <dgm:pt modelId="{9C61BE0B-03A1-4C4D-A84C-2457457D1A62}" type="pres">
      <dgm:prSet presAssocID="{6ABCD8F3-4C2E-430E-B86A-8A59811D26BC}" presName="thickLine" presStyleLbl="alignNode1" presStyleIdx="0" presStyleCnt="5"/>
      <dgm:spPr/>
    </dgm:pt>
    <dgm:pt modelId="{A77A1EAC-E80D-462E-96E0-3C8B43789C5E}" type="pres">
      <dgm:prSet presAssocID="{6ABCD8F3-4C2E-430E-B86A-8A59811D26BC}" presName="horz1" presStyleCnt="0"/>
      <dgm:spPr/>
    </dgm:pt>
    <dgm:pt modelId="{86B33DE3-0337-4851-A233-B0727E0E53A2}" type="pres">
      <dgm:prSet presAssocID="{6ABCD8F3-4C2E-430E-B86A-8A59811D26BC}" presName="tx1" presStyleLbl="revTx" presStyleIdx="0" presStyleCnt="5"/>
      <dgm:spPr/>
    </dgm:pt>
    <dgm:pt modelId="{3851410D-9035-4162-98B7-563DBEC032A3}" type="pres">
      <dgm:prSet presAssocID="{6ABCD8F3-4C2E-430E-B86A-8A59811D26BC}" presName="vert1" presStyleCnt="0"/>
      <dgm:spPr/>
    </dgm:pt>
    <dgm:pt modelId="{94D5F8CB-55EA-4038-BC86-8389E884F3F6}" type="pres">
      <dgm:prSet presAssocID="{A6156704-C95C-49A0-828B-4E5A8FFF048C}" presName="thickLine" presStyleLbl="alignNode1" presStyleIdx="1" presStyleCnt="5"/>
      <dgm:spPr/>
    </dgm:pt>
    <dgm:pt modelId="{A949E908-FA79-4ED9-A70B-7928C4F2A73E}" type="pres">
      <dgm:prSet presAssocID="{A6156704-C95C-49A0-828B-4E5A8FFF048C}" presName="horz1" presStyleCnt="0"/>
      <dgm:spPr/>
    </dgm:pt>
    <dgm:pt modelId="{BF158FF1-A4A0-4303-B284-A33609F0CFA8}" type="pres">
      <dgm:prSet presAssocID="{A6156704-C95C-49A0-828B-4E5A8FFF048C}" presName="tx1" presStyleLbl="revTx" presStyleIdx="1" presStyleCnt="5"/>
      <dgm:spPr/>
    </dgm:pt>
    <dgm:pt modelId="{5AFEABDB-5CAD-4538-8630-AFFCE6D07555}" type="pres">
      <dgm:prSet presAssocID="{A6156704-C95C-49A0-828B-4E5A8FFF048C}" presName="vert1" presStyleCnt="0"/>
      <dgm:spPr/>
    </dgm:pt>
    <dgm:pt modelId="{925CED79-EF5A-4CB5-9ED8-2FABC141A439}" type="pres">
      <dgm:prSet presAssocID="{10ECBF66-E2E1-4011-A223-6107A9985F63}" presName="thickLine" presStyleLbl="alignNode1" presStyleIdx="2" presStyleCnt="5"/>
      <dgm:spPr/>
    </dgm:pt>
    <dgm:pt modelId="{62A459CF-A6E3-4703-BB27-177918FBA663}" type="pres">
      <dgm:prSet presAssocID="{10ECBF66-E2E1-4011-A223-6107A9985F63}" presName="horz1" presStyleCnt="0"/>
      <dgm:spPr/>
    </dgm:pt>
    <dgm:pt modelId="{9D7CB294-A44D-42C4-A75E-28829923E047}" type="pres">
      <dgm:prSet presAssocID="{10ECBF66-E2E1-4011-A223-6107A9985F63}" presName="tx1" presStyleLbl="revTx" presStyleIdx="2" presStyleCnt="5"/>
      <dgm:spPr/>
    </dgm:pt>
    <dgm:pt modelId="{96B1F71B-F1F5-412F-87A5-F75B8691D580}" type="pres">
      <dgm:prSet presAssocID="{10ECBF66-E2E1-4011-A223-6107A9985F63}" presName="vert1" presStyleCnt="0"/>
      <dgm:spPr/>
    </dgm:pt>
    <dgm:pt modelId="{A983F52C-E943-443C-BFAB-14CC5ECF4EF9}" type="pres">
      <dgm:prSet presAssocID="{482AE2E0-24F8-4376-A2D2-F2E29B9920FD}" presName="thickLine" presStyleLbl="alignNode1" presStyleIdx="3" presStyleCnt="5"/>
      <dgm:spPr/>
    </dgm:pt>
    <dgm:pt modelId="{4ECE01DD-824C-4819-A1B9-D576077809DE}" type="pres">
      <dgm:prSet presAssocID="{482AE2E0-24F8-4376-A2D2-F2E29B9920FD}" presName="horz1" presStyleCnt="0"/>
      <dgm:spPr/>
    </dgm:pt>
    <dgm:pt modelId="{28340D5D-06E5-4E79-9C17-07D10E3F3A9D}" type="pres">
      <dgm:prSet presAssocID="{482AE2E0-24F8-4376-A2D2-F2E29B9920FD}" presName="tx1" presStyleLbl="revTx" presStyleIdx="3" presStyleCnt="5"/>
      <dgm:spPr/>
    </dgm:pt>
    <dgm:pt modelId="{E6E3CCD3-940F-4785-B931-F43689B1A16C}" type="pres">
      <dgm:prSet presAssocID="{482AE2E0-24F8-4376-A2D2-F2E29B9920FD}" presName="vert1" presStyleCnt="0"/>
      <dgm:spPr/>
    </dgm:pt>
    <dgm:pt modelId="{5C2A3388-AA84-4F7E-83BE-7E69AD280057}" type="pres">
      <dgm:prSet presAssocID="{E9EB938A-08A7-4C0A-87F5-AC4F86C62E80}" presName="thickLine" presStyleLbl="alignNode1" presStyleIdx="4" presStyleCnt="5"/>
      <dgm:spPr/>
    </dgm:pt>
    <dgm:pt modelId="{59CFC40B-50F2-4FD0-A815-048D374A8A46}" type="pres">
      <dgm:prSet presAssocID="{E9EB938A-08A7-4C0A-87F5-AC4F86C62E80}" presName="horz1" presStyleCnt="0"/>
      <dgm:spPr/>
    </dgm:pt>
    <dgm:pt modelId="{057033C0-D825-4B18-897E-EA8754C3AFDB}" type="pres">
      <dgm:prSet presAssocID="{E9EB938A-08A7-4C0A-87F5-AC4F86C62E80}" presName="tx1" presStyleLbl="revTx" presStyleIdx="4" presStyleCnt="5"/>
      <dgm:spPr/>
    </dgm:pt>
    <dgm:pt modelId="{49F606DB-D2F4-41BD-BC92-E2511E7A7836}" type="pres">
      <dgm:prSet presAssocID="{E9EB938A-08A7-4C0A-87F5-AC4F86C62E80}" presName="vert1" presStyleCnt="0"/>
      <dgm:spPr/>
    </dgm:pt>
  </dgm:ptLst>
  <dgm:cxnLst>
    <dgm:cxn modelId="{63A5A204-B0C6-4ED0-BF9B-A2E89336F472}" type="presOf" srcId="{10ECBF66-E2E1-4011-A223-6107A9985F63}" destId="{9D7CB294-A44D-42C4-A75E-28829923E047}" srcOrd="0" destOrd="0" presId="urn:microsoft.com/office/officeart/2008/layout/LinedList"/>
    <dgm:cxn modelId="{0A442F12-B814-45D3-ACB9-0DF81A854D18}" srcId="{D2C4B21C-087B-4234-B11F-D41FDF5BA3AA}" destId="{482AE2E0-24F8-4376-A2D2-F2E29B9920FD}" srcOrd="3" destOrd="0" parTransId="{D4D3C370-AF9C-4EAF-ADE6-9DB33F77CAF4}" sibTransId="{B67C227C-71F7-4C0B-BE11-23106EE8FE6D}"/>
    <dgm:cxn modelId="{36A5D25B-A456-41A7-A059-A6797167250B}" type="presOf" srcId="{E9EB938A-08A7-4C0A-87F5-AC4F86C62E80}" destId="{057033C0-D825-4B18-897E-EA8754C3AFDB}" srcOrd="0" destOrd="0" presId="urn:microsoft.com/office/officeart/2008/layout/LinedList"/>
    <dgm:cxn modelId="{D7651960-1D88-423E-8066-BCBD25563D42}" type="presOf" srcId="{6ABCD8F3-4C2E-430E-B86A-8A59811D26BC}" destId="{86B33DE3-0337-4851-A233-B0727E0E53A2}" srcOrd="0" destOrd="0" presId="urn:microsoft.com/office/officeart/2008/layout/LinedList"/>
    <dgm:cxn modelId="{7CD8AE65-3079-4B83-9DF9-DAFF878D45F9}" srcId="{D2C4B21C-087B-4234-B11F-D41FDF5BA3AA}" destId="{6ABCD8F3-4C2E-430E-B86A-8A59811D26BC}" srcOrd="0" destOrd="0" parTransId="{246FBF2B-0BF7-4F4D-B387-A04AD0FC0F17}" sibTransId="{EBE5272C-DA71-41AA-8F8E-CF9E0448638A}"/>
    <dgm:cxn modelId="{DC6EEA68-5ED6-4FC5-9E56-F04801F770B2}" type="presOf" srcId="{A6156704-C95C-49A0-828B-4E5A8FFF048C}" destId="{BF158FF1-A4A0-4303-B284-A33609F0CFA8}" srcOrd="0" destOrd="0" presId="urn:microsoft.com/office/officeart/2008/layout/LinedList"/>
    <dgm:cxn modelId="{70390255-ACC8-4F00-811B-1F1D1A1A15F0}" srcId="{D2C4B21C-087B-4234-B11F-D41FDF5BA3AA}" destId="{A6156704-C95C-49A0-828B-4E5A8FFF048C}" srcOrd="1" destOrd="0" parTransId="{1E7E967F-E484-44DB-B4B0-E67EFFC35A73}" sibTransId="{323D1562-AD22-4778-B0F5-28AA794B8935}"/>
    <dgm:cxn modelId="{1F45F69D-565A-45FA-941D-FA4C57D262EC}" type="presOf" srcId="{D2C4B21C-087B-4234-B11F-D41FDF5BA3AA}" destId="{4AFD2842-E2BB-492B-83AC-25D53358686D}" srcOrd="0" destOrd="0" presId="urn:microsoft.com/office/officeart/2008/layout/LinedList"/>
    <dgm:cxn modelId="{9B1B49AA-E312-4662-98A8-B2ADE5F68E1F}" type="presOf" srcId="{482AE2E0-24F8-4376-A2D2-F2E29B9920FD}" destId="{28340D5D-06E5-4E79-9C17-07D10E3F3A9D}" srcOrd="0" destOrd="0" presId="urn:microsoft.com/office/officeart/2008/layout/LinedList"/>
    <dgm:cxn modelId="{5AEBE6C8-6849-4207-A124-CAC857F5C2AF}" srcId="{D2C4B21C-087B-4234-B11F-D41FDF5BA3AA}" destId="{10ECBF66-E2E1-4011-A223-6107A9985F63}" srcOrd="2" destOrd="0" parTransId="{F9FF0089-E132-40DC-A7A5-F9963C2B04D3}" sibTransId="{32924519-2EE7-4AE7-AC51-DD964D3E2C4D}"/>
    <dgm:cxn modelId="{096926FA-F934-4FA1-AA87-E33707FECCD2}" srcId="{D2C4B21C-087B-4234-B11F-D41FDF5BA3AA}" destId="{E9EB938A-08A7-4C0A-87F5-AC4F86C62E80}" srcOrd="4" destOrd="0" parTransId="{4FD17536-5ADA-4930-A001-8D3D10476A16}" sibTransId="{243385F5-681F-4BD9-A1BA-7CE69E335DC1}"/>
    <dgm:cxn modelId="{4546E752-642E-40BD-9108-5BEDF5540650}" type="presParOf" srcId="{4AFD2842-E2BB-492B-83AC-25D53358686D}" destId="{9C61BE0B-03A1-4C4D-A84C-2457457D1A62}" srcOrd="0" destOrd="0" presId="urn:microsoft.com/office/officeart/2008/layout/LinedList"/>
    <dgm:cxn modelId="{18E2D38C-4DCF-42D6-B187-FC7CD87E46D0}" type="presParOf" srcId="{4AFD2842-E2BB-492B-83AC-25D53358686D}" destId="{A77A1EAC-E80D-462E-96E0-3C8B43789C5E}" srcOrd="1" destOrd="0" presId="urn:microsoft.com/office/officeart/2008/layout/LinedList"/>
    <dgm:cxn modelId="{41E38BEA-8123-4777-AD10-D28F8763AB9B}" type="presParOf" srcId="{A77A1EAC-E80D-462E-96E0-3C8B43789C5E}" destId="{86B33DE3-0337-4851-A233-B0727E0E53A2}" srcOrd="0" destOrd="0" presId="urn:microsoft.com/office/officeart/2008/layout/LinedList"/>
    <dgm:cxn modelId="{B81B2468-CD5D-4354-AB72-D6CF1196C855}" type="presParOf" srcId="{A77A1EAC-E80D-462E-96E0-3C8B43789C5E}" destId="{3851410D-9035-4162-98B7-563DBEC032A3}" srcOrd="1" destOrd="0" presId="urn:microsoft.com/office/officeart/2008/layout/LinedList"/>
    <dgm:cxn modelId="{9373B807-B9CE-4A0B-AEE9-8897D4301407}" type="presParOf" srcId="{4AFD2842-E2BB-492B-83AC-25D53358686D}" destId="{94D5F8CB-55EA-4038-BC86-8389E884F3F6}" srcOrd="2" destOrd="0" presId="urn:microsoft.com/office/officeart/2008/layout/LinedList"/>
    <dgm:cxn modelId="{39D61F95-59A9-4755-8B83-A73839A944F3}" type="presParOf" srcId="{4AFD2842-E2BB-492B-83AC-25D53358686D}" destId="{A949E908-FA79-4ED9-A70B-7928C4F2A73E}" srcOrd="3" destOrd="0" presId="urn:microsoft.com/office/officeart/2008/layout/LinedList"/>
    <dgm:cxn modelId="{DAAAE8CB-26F6-4283-81C6-73418A1F5DD9}" type="presParOf" srcId="{A949E908-FA79-4ED9-A70B-7928C4F2A73E}" destId="{BF158FF1-A4A0-4303-B284-A33609F0CFA8}" srcOrd="0" destOrd="0" presId="urn:microsoft.com/office/officeart/2008/layout/LinedList"/>
    <dgm:cxn modelId="{9467EAE3-F74E-4902-98AD-3B80D68CCD62}" type="presParOf" srcId="{A949E908-FA79-4ED9-A70B-7928C4F2A73E}" destId="{5AFEABDB-5CAD-4538-8630-AFFCE6D07555}" srcOrd="1" destOrd="0" presId="urn:microsoft.com/office/officeart/2008/layout/LinedList"/>
    <dgm:cxn modelId="{5B887D0C-5C29-4955-9DC9-965FF52636F5}" type="presParOf" srcId="{4AFD2842-E2BB-492B-83AC-25D53358686D}" destId="{925CED79-EF5A-4CB5-9ED8-2FABC141A439}" srcOrd="4" destOrd="0" presId="urn:microsoft.com/office/officeart/2008/layout/LinedList"/>
    <dgm:cxn modelId="{FC9B7959-6F9C-4E64-B309-2B70E9A1A4C3}" type="presParOf" srcId="{4AFD2842-E2BB-492B-83AC-25D53358686D}" destId="{62A459CF-A6E3-4703-BB27-177918FBA663}" srcOrd="5" destOrd="0" presId="urn:microsoft.com/office/officeart/2008/layout/LinedList"/>
    <dgm:cxn modelId="{1198CA30-FEED-45CF-A875-BD97B1444035}" type="presParOf" srcId="{62A459CF-A6E3-4703-BB27-177918FBA663}" destId="{9D7CB294-A44D-42C4-A75E-28829923E047}" srcOrd="0" destOrd="0" presId="urn:microsoft.com/office/officeart/2008/layout/LinedList"/>
    <dgm:cxn modelId="{923066AD-B110-4884-9303-AA0ACAFE70F1}" type="presParOf" srcId="{62A459CF-A6E3-4703-BB27-177918FBA663}" destId="{96B1F71B-F1F5-412F-87A5-F75B8691D580}" srcOrd="1" destOrd="0" presId="urn:microsoft.com/office/officeart/2008/layout/LinedList"/>
    <dgm:cxn modelId="{F08B0507-FBA8-4AB0-828A-E46607AC84BD}" type="presParOf" srcId="{4AFD2842-E2BB-492B-83AC-25D53358686D}" destId="{A983F52C-E943-443C-BFAB-14CC5ECF4EF9}" srcOrd="6" destOrd="0" presId="urn:microsoft.com/office/officeart/2008/layout/LinedList"/>
    <dgm:cxn modelId="{BC987795-A218-4416-AE85-5049A0B42CFF}" type="presParOf" srcId="{4AFD2842-E2BB-492B-83AC-25D53358686D}" destId="{4ECE01DD-824C-4819-A1B9-D576077809DE}" srcOrd="7" destOrd="0" presId="urn:microsoft.com/office/officeart/2008/layout/LinedList"/>
    <dgm:cxn modelId="{C211CD36-C1C2-44AF-8C3B-F4D3573E6067}" type="presParOf" srcId="{4ECE01DD-824C-4819-A1B9-D576077809DE}" destId="{28340D5D-06E5-4E79-9C17-07D10E3F3A9D}" srcOrd="0" destOrd="0" presId="urn:microsoft.com/office/officeart/2008/layout/LinedList"/>
    <dgm:cxn modelId="{5C612E23-6EE2-42B5-995B-ABA5D22C4EB8}" type="presParOf" srcId="{4ECE01DD-824C-4819-A1B9-D576077809DE}" destId="{E6E3CCD3-940F-4785-B931-F43689B1A16C}" srcOrd="1" destOrd="0" presId="urn:microsoft.com/office/officeart/2008/layout/LinedList"/>
    <dgm:cxn modelId="{FB4258A5-E2A5-4C80-87D0-3F7D10815517}" type="presParOf" srcId="{4AFD2842-E2BB-492B-83AC-25D53358686D}" destId="{5C2A3388-AA84-4F7E-83BE-7E69AD280057}" srcOrd="8" destOrd="0" presId="urn:microsoft.com/office/officeart/2008/layout/LinedList"/>
    <dgm:cxn modelId="{9471C1D8-DD79-4A5A-A119-2B54F1E7BA34}" type="presParOf" srcId="{4AFD2842-E2BB-492B-83AC-25D53358686D}" destId="{59CFC40B-50F2-4FD0-A815-048D374A8A46}" srcOrd="9" destOrd="0" presId="urn:microsoft.com/office/officeart/2008/layout/LinedList"/>
    <dgm:cxn modelId="{E37F16ED-01A1-4A83-9202-3326220C7E82}" type="presParOf" srcId="{59CFC40B-50F2-4FD0-A815-048D374A8A46}" destId="{057033C0-D825-4B18-897E-EA8754C3AFDB}" srcOrd="0" destOrd="0" presId="urn:microsoft.com/office/officeart/2008/layout/LinedList"/>
    <dgm:cxn modelId="{8EF9673B-0D56-48A4-82F1-329CB4F28EBD}" type="presParOf" srcId="{59CFC40B-50F2-4FD0-A815-048D374A8A46}" destId="{49F606DB-D2F4-41BD-BC92-E2511E7A78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2A2005-F6B2-4B6D-9C90-B32412657E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B0590D-9EE2-4A07-832B-D09DA84332D1}">
      <dgm:prSet/>
      <dgm:spPr/>
      <dgm:t>
        <a:bodyPr/>
        <a:lstStyle/>
        <a:p>
          <a:r>
            <a:rPr lang="en-US"/>
            <a:t>How will we safeguard our money/assets from  gambling?</a:t>
          </a:r>
        </a:p>
      </dgm:t>
    </dgm:pt>
    <dgm:pt modelId="{10BF771F-CA22-428E-A852-610E053A5C7F}" type="parTrans" cxnId="{0434FB8F-0A9E-4FF3-852A-A1618B1D9414}">
      <dgm:prSet/>
      <dgm:spPr/>
      <dgm:t>
        <a:bodyPr/>
        <a:lstStyle/>
        <a:p>
          <a:endParaRPr lang="en-US"/>
        </a:p>
      </dgm:t>
    </dgm:pt>
    <dgm:pt modelId="{E3FA400C-A404-4B2E-829E-24D501EF3E10}" type="sibTrans" cxnId="{0434FB8F-0A9E-4FF3-852A-A1618B1D9414}">
      <dgm:prSet/>
      <dgm:spPr/>
      <dgm:t>
        <a:bodyPr/>
        <a:lstStyle/>
        <a:p>
          <a:endParaRPr lang="en-US"/>
        </a:p>
      </dgm:t>
    </dgm:pt>
    <dgm:pt modelId="{0B586209-465B-4C2A-9A94-9FD18FCE9F46}">
      <dgm:prSet/>
      <dgm:spPr/>
      <dgm:t>
        <a:bodyPr/>
        <a:lstStyle/>
        <a:p>
          <a:r>
            <a:rPr lang="en-US"/>
            <a:t>Who can help?</a:t>
          </a:r>
        </a:p>
      </dgm:t>
    </dgm:pt>
    <dgm:pt modelId="{CD4FF838-D6C0-4773-BE31-642213BBE569}" type="parTrans" cxnId="{A522E750-5EEC-46BA-9728-D0371CE4F5D7}">
      <dgm:prSet/>
      <dgm:spPr/>
      <dgm:t>
        <a:bodyPr/>
        <a:lstStyle/>
        <a:p>
          <a:endParaRPr lang="en-US"/>
        </a:p>
      </dgm:t>
    </dgm:pt>
    <dgm:pt modelId="{ED8CE6A6-9B00-495B-8A89-EE6315D93C09}" type="sibTrans" cxnId="{A522E750-5EEC-46BA-9728-D0371CE4F5D7}">
      <dgm:prSet/>
      <dgm:spPr/>
      <dgm:t>
        <a:bodyPr/>
        <a:lstStyle/>
        <a:p>
          <a:endParaRPr lang="en-US"/>
        </a:p>
      </dgm:t>
    </dgm:pt>
    <dgm:pt modelId="{7DBED916-93FD-4C23-B7A5-AF023E019C37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To whom will I be accountable?</a:t>
          </a:r>
        </a:p>
      </dgm:t>
    </dgm:pt>
    <dgm:pt modelId="{B00E5A9F-70F4-416A-A2E1-2FE4AC07E855}" type="parTrans" cxnId="{4B882625-638A-4D23-899B-9A61DCE24067}">
      <dgm:prSet/>
      <dgm:spPr/>
      <dgm:t>
        <a:bodyPr/>
        <a:lstStyle/>
        <a:p>
          <a:endParaRPr lang="en-US"/>
        </a:p>
      </dgm:t>
    </dgm:pt>
    <dgm:pt modelId="{DA3CD76E-D757-4173-B99D-CF0F11CD015F}" type="sibTrans" cxnId="{4B882625-638A-4D23-899B-9A61DCE24067}">
      <dgm:prSet/>
      <dgm:spPr/>
      <dgm:t>
        <a:bodyPr/>
        <a:lstStyle/>
        <a:p>
          <a:endParaRPr lang="en-US"/>
        </a:p>
      </dgm:t>
    </dgm:pt>
    <dgm:pt modelId="{B7891ED3-3C68-44A7-8940-E3FB808664D4}" type="pres">
      <dgm:prSet presAssocID="{A32A2005-F6B2-4B6D-9C90-B32412657E7B}" presName="linear" presStyleCnt="0">
        <dgm:presLayoutVars>
          <dgm:animLvl val="lvl"/>
          <dgm:resizeHandles val="exact"/>
        </dgm:presLayoutVars>
      </dgm:prSet>
      <dgm:spPr/>
    </dgm:pt>
    <dgm:pt modelId="{0FC2629E-6C6E-46F1-8CB0-148D9B447334}" type="pres">
      <dgm:prSet presAssocID="{FBB0590D-9EE2-4A07-832B-D09DA84332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7F13A3-205F-49E5-A835-889E2AFFB9D1}" type="pres">
      <dgm:prSet presAssocID="{E3FA400C-A404-4B2E-829E-24D501EF3E10}" presName="spacer" presStyleCnt="0"/>
      <dgm:spPr/>
    </dgm:pt>
    <dgm:pt modelId="{33D705B1-D83A-4DBE-A33E-49FA5219EE8E}" type="pres">
      <dgm:prSet presAssocID="{0B586209-465B-4C2A-9A94-9FD18FCE9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2694A8-3D12-45B3-AA78-2440112704E6}" type="pres">
      <dgm:prSet presAssocID="{ED8CE6A6-9B00-495B-8A89-EE6315D93C09}" presName="spacer" presStyleCnt="0"/>
      <dgm:spPr/>
    </dgm:pt>
    <dgm:pt modelId="{D551794F-2E3C-4336-B376-BC392264D17B}" type="pres">
      <dgm:prSet presAssocID="{7DBED916-93FD-4C23-B7A5-AF023E019C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8CB712-CA76-4B7B-9746-5E97787CEE6B}" type="presOf" srcId="{7DBED916-93FD-4C23-B7A5-AF023E019C37}" destId="{D551794F-2E3C-4336-B376-BC392264D17B}" srcOrd="0" destOrd="0" presId="urn:microsoft.com/office/officeart/2005/8/layout/vList2"/>
    <dgm:cxn modelId="{4B882625-638A-4D23-899B-9A61DCE24067}" srcId="{A32A2005-F6B2-4B6D-9C90-B32412657E7B}" destId="{7DBED916-93FD-4C23-B7A5-AF023E019C37}" srcOrd="2" destOrd="0" parTransId="{B00E5A9F-70F4-416A-A2E1-2FE4AC07E855}" sibTransId="{DA3CD76E-D757-4173-B99D-CF0F11CD015F}"/>
    <dgm:cxn modelId="{C7742748-2073-4C82-A89C-28F506099058}" type="presOf" srcId="{A32A2005-F6B2-4B6D-9C90-B32412657E7B}" destId="{B7891ED3-3C68-44A7-8940-E3FB808664D4}" srcOrd="0" destOrd="0" presId="urn:microsoft.com/office/officeart/2005/8/layout/vList2"/>
    <dgm:cxn modelId="{A522E750-5EEC-46BA-9728-D0371CE4F5D7}" srcId="{A32A2005-F6B2-4B6D-9C90-B32412657E7B}" destId="{0B586209-465B-4C2A-9A94-9FD18FCE9F46}" srcOrd="1" destOrd="0" parTransId="{CD4FF838-D6C0-4773-BE31-642213BBE569}" sibTransId="{ED8CE6A6-9B00-495B-8A89-EE6315D93C09}"/>
    <dgm:cxn modelId="{56791F82-CC90-41CA-AAF7-67A8560F7070}" type="presOf" srcId="{0B586209-465B-4C2A-9A94-9FD18FCE9F46}" destId="{33D705B1-D83A-4DBE-A33E-49FA5219EE8E}" srcOrd="0" destOrd="0" presId="urn:microsoft.com/office/officeart/2005/8/layout/vList2"/>
    <dgm:cxn modelId="{0434FB8F-0A9E-4FF3-852A-A1618B1D9414}" srcId="{A32A2005-F6B2-4B6D-9C90-B32412657E7B}" destId="{FBB0590D-9EE2-4A07-832B-D09DA84332D1}" srcOrd="0" destOrd="0" parTransId="{10BF771F-CA22-428E-A852-610E053A5C7F}" sibTransId="{E3FA400C-A404-4B2E-829E-24D501EF3E10}"/>
    <dgm:cxn modelId="{CAFE09AC-B3E3-47C9-A066-9B91BB84D94E}" type="presOf" srcId="{FBB0590D-9EE2-4A07-832B-D09DA84332D1}" destId="{0FC2629E-6C6E-46F1-8CB0-148D9B447334}" srcOrd="0" destOrd="0" presId="urn:microsoft.com/office/officeart/2005/8/layout/vList2"/>
    <dgm:cxn modelId="{B5A21A37-A3B3-49E8-90DD-B7E62864029C}" type="presParOf" srcId="{B7891ED3-3C68-44A7-8940-E3FB808664D4}" destId="{0FC2629E-6C6E-46F1-8CB0-148D9B447334}" srcOrd="0" destOrd="0" presId="urn:microsoft.com/office/officeart/2005/8/layout/vList2"/>
    <dgm:cxn modelId="{B5AD2E85-93D6-4246-A703-7CBC8FD48AA2}" type="presParOf" srcId="{B7891ED3-3C68-44A7-8940-E3FB808664D4}" destId="{A77F13A3-205F-49E5-A835-889E2AFFB9D1}" srcOrd="1" destOrd="0" presId="urn:microsoft.com/office/officeart/2005/8/layout/vList2"/>
    <dgm:cxn modelId="{8167A2D3-F84F-4894-9602-D546C4A0A614}" type="presParOf" srcId="{B7891ED3-3C68-44A7-8940-E3FB808664D4}" destId="{33D705B1-D83A-4DBE-A33E-49FA5219EE8E}" srcOrd="2" destOrd="0" presId="urn:microsoft.com/office/officeart/2005/8/layout/vList2"/>
    <dgm:cxn modelId="{FF347663-EAC5-4C25-BC1A-A7B97A72C741}" type="presParOf" srcId="{B7891ED3-3C68-44A7-8940-E3FB808664D4}" destId="{862694A8-3D12-45B3-AA78-2440112704E6}" srcOrd="3" destOrd="0" presId="urn:microsoft.com/office/officeart/2005/8/layout/vList2"/>
    <dgm:cxn modelId="{148BC2CD-88B3-4171-BB19-DB8B28596DC9}" type="presParOf" srcId="{B7891ED3-3C68-44A7-8940-E3FB808664D4}" destId="{D551794F-2E3C-4336-B376-BC392264D1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B55BD-DB34-4C97-8326-30F1003FC9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C1E10-038F-4084-9EC2-58B1D61B57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ALL ACCIDENT OR UNEXPECTED INCOME IS AUTOMATICALLY CONVERTED TO GAMBLING MONEY:  A GIFT FROM LADY LUCK NEEDS TO BE SPENT IN HER WORSHIP</a:t>
          </a:r>
          <a:endParaRPr lang="en-US" dirty="0"/>
        </a:p>
      </dgm:t>
    </dgm:pt>
    <dgm:pt modelId="{A8245DBC-6B6A-40F6-88B1-F405631BEBA1}" type="parTrans" cxnId="{E2418BEC-B481-42BE-A0ED-A3BF6FB85243}">
      <dgm:prSet/>
      <dgm:spPr/>
      <dgm:t>
        <a:bodyPr/>
        <a:lstStyle/>
        <a:p>
          <a:endParaRPr lang="en-US"/>
        </a:p>
      </dgm:t>
    </dgm:pt>
    <dgm:pt modelId="{B4ED2427-8F38-43F5-9316-E9BA75B43D63}" type="sibTrans" cxnId="{E2418BEC-B481-42BE-A0ED-A3BF6FB85243}">
      <dgm:prSet/>
      <dgm:spPr/>
      <dgm:t>
        <a:bodyPr/>
        <a:lstStyle/>
        <a:p>
          <a:endParaRPr lang="en-US"/>
        </a:p>
      </dgm:t>
    </dgm:pt>
    <dgm:pt modelId="{F16B26D3-66B6-46AE-AC06-00AE862C1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REAL MONEY COMING AS LOANS FROM OTHERS IMMEDIATELY BECOMES GAMBLING MONEY</a:t>
          </a:r>
          <a:endParaRPr lang="en-US"/>
        </a:p>
      </dgm:t>
    </dgm:pt>
    <dgm:pt modelId="{2F9EAAAC-D043-44FA-81A4-7E503C3CC7D3}" type="parTrans" cxnId="{FAE2AC95-A5E8-449F-B15F-74E64BF51D5F}">
      <dgm:prSet/>
      <dgm:spPr/>
      <dgm:t>
        <a:bodyPr/>
        <a:lstStyle/>
        <a:p>
          <a:endParaRPr lang="en-US"/>
        </a:p>
      </dgm:t>
    </dgm:pt>
    <dgm:pt modelId="{8C296B2B-D683-4E7C-9344-9885668449AA}" type="sibTrans" cxnId="{FAE2AC95-A5E8-449F-B15F-74E64BF51D5F}">
      <dgm:prSet/>
      <dgm:spPr/>
      <dgm:t>
        <a:bodyPr/>
        <a:lstStyle/>
        <a:p>
          <a:endParaRPr lang="en-US"/>
        </a:p>
      </dgm:t>
    </dgm:pt>
    <dgm:pt modelId="{FD9B649E-B126-412B-9AD1-345926F46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WHEN DOES $20 = $20?</a:t>
          </a:r>
          <a:endParaRPr lang="en-US"/>
        </a:p>
      </dgm:t>
    </dgm:pt>
    <dgm:pt modelId="{6CB20CDE-53F7-4B9F-B997-A74D4BDA68B9}" type="parTrans" cxnId="{D1538D2F-D512-4EF9-894C-30135A1CD379}">
      <dgm:prSet/>
      <dgm:spPr/>
      <dgm:t>
        <a:bodyPr/>
        <a:lstStyle/>
        <a:p>
          <a:endParaRPr lang="en-US"/>
        </a:p>
      </dgm:t>
    </dgm:pt>
    <dgm:pt modelId="{603B133B-0865-4CF9-B18A-94D276B362D6}" type="sibTrans" cxnId="{D1538D2F-D512-4EF9-894C-30135A1CD379}">
      <dgm:prSet/>
      <dgm:spPr/>
      <dgm:t>
        <a:bodyPr/>
        <a:lstStyle/>
        <a:p>
          <a:endParaRPr lang="en-US"/>
        </a:p>
      </dgm:t>
    </dgm:pt>
    <dgm:pt modelId="{E3DDECE9-B36A-4812-A25C-1463148E5B2C}" type="pres">
      <dgm:prSet presAssocID="{1CAB55BD-DB34-4C97-8326-30F1003FC935}" presName="root" presStyleCnt="0">
        <dgm:presLayoutVars>
          <dgm:dir/>
          <dgm:resizeHandles val="exact"/>
        </dgm:presLayoutVars>
      </dgm:prSet>
      <dgm:spPr/>
    </dgm:pt>
    <dgm:pt modelId="{FF3ED19A-7E9C-426E-B2C0-24CD797A446F}" type="pres">
      <dgm:prSet presAssocID="{063C1E10-038F-4084-9EC2-58B1D61B57E9}" presName="compNode" presStyleCnt="0"/>
      <dgm:spPr/>
    </dgm:pt>
    <dgm:pt modelId="{105BF133-54E9-4630-A1CA-AD99AE3E5461}" type="pres">
      <dgm:prSet presAssocID="{063C1E10-038F-4084-9EC2-58B1D61B57E9}" presName="bgRect" presStyleLbl="bgShp" presStyleIdx="0" presStyleCnt="3"/>
      <dgm:spPr/>
    </dgm:pt>
    <dgm:pt modelId="{5BD80066-5113-44D7-8224-BFF9D1E48687}" type="pres">
      <dgm:prSet presAssocID="{063C1E10-038F-4084-9EC2-58B1D61B57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E56FF8D-6554-49C7-97F5-A17F9BF7C953}" type="pres">
      <dgm:prSet presAssocID="{063C1E10-038F-4084-9EC2-58B1D61B57E9}" presName="spaceRect" presStyleCnt="0"/>
      <dgm:spPr/>
    </dgm:pt>
    <dgm:pt modelId="{1E38439F-A0A0-493F-A38D-E3DE6C372C11}" type="pres">
      <dgm:prSet presAssocID="{063C1E10-038F-4084-9EC2-58B1D61B57E9}" presName="parTx" presStyleLbl="revTx" presStyleIdx="0" presStyleCnt="3">
        <dgm:presLayoutVars>
          <dgm:chMax val="0"/>
          <dgm:chPref val="0"/>
        </dgm:presLayoutVars>
      </dgm:prSet>
      <dgm:spPr/>
    </dgm:pt>
    <dgm:pt modelId="{257BF78C-2F8F-48A3-9DFF-FBF4B6897FC5}" type="pres">
      <dgm:prSet presAssocID="{B4ED2427-8F38-43F5-9316-E9BA75B43D63}" presName="sibTrans" presStyleCnt="0"/>
      <dgm:spPr/>
    </dgm:pt>
    <dgm:pt modelId="{1AB43C79-5CCE-42ED-A094-8F183238AEF1}" type="pres">
      <dgm:prSet presAssocID="{F16B26D3-66B6-46AE-AC06-00AE862C1DA6}" presName="compNode" presStyleCnt="0"/>
      <dgm:spPr/>
    </dgm:pt>
    <dgm:pt modelId="{6F60A9AB-FB5C-4C97-8720-0AD68D194B88}" type="pres">
      <dgm:prSet presAssocID="{F16B26D3-66B6-46AE-AC06-00AE862C1DA6}" presName="bgRect" presStyleLbl="bgShp" presStyleIdx="1" presStyleCnt="3"/>
      <dgm:spPr/>
    </dgm:pt>
    <dgm:pt modelId="{9E39236D-A260-42C2-A9E5-93C6787E0239}" type="pres">
      <dgm:prSet presAssocID="{F16B26D3-66B6-46AE-AC06-00AE862C1D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B68E217-854B-4312-B260-06C55CEA43D1}" type="pres">
      <dgm:prSet presAssocID="{F16B26D3-66B6-46AE-AC06-00AE862C1DA6}" presName="spaceRect" presStyleCnt="0"/>
      <dgm:spPr/>
    </dgm:pt>
    <dgm:pt modelId="{C6A79E28-DD40-421B-8907-1A065C3C51F2}" type="pres">
      <dgm:prSet presAssocID="{F16B26D3-66B6-46AE-AC06-00AE862C1DA6}" presName="parTx" presStyleLbl="revTx" presStyleIdx="1" presStyleCnt="3">
        <dgm:presLayoutVars>
          <dgm:chMax val="0"/>
          <dgm:chPref val="0"/>
        </dgm:presLayoutVars>
      </dgm:prSet>
      <dgm:spPr/>
    </dgm:pt>
    <dgm:pt modelId="{A643F40F-E4CA-4CB1-ACFC-C9BA19474566}" type="pres">
      <dgm:prSet presAssocID="{8C296B2B-D683-4E7C-9344-9885668449AA}" presName="sibTrans" presStyleCnt="0"/>
      <dgm:spPr/>
    </dgm:pt>
    <dgm:pt modelId="{D64DFAC5-0098-4A77-AC26-9AC05B4F088A}" type="pres">
      <dgm:prSet presAssocID="{FD9B649E-B126-412B-9AD1-345926F464D4}" presName="compNode" presStyleCnt="0"/>
      <dgm:spPr/>
    </dgm:pt>
    <dgm:pt modelId="{C8A96B09-A311-4FEA-81F8-FBAAC76A31D0}" type="pres">
      <dgm:prSet presAssocID="{FD9B649E-B126-412B-9AD1-345926F464D4}" presName="bgRect" presStyleLbl="bgShp" presStyleIdx="2" presStyleCnt="3"/>
      <dgm:spPr/>
    </dgm:pt>
    <dgm:pt modelId="{1C5E6CC9-1794-473E-B9DC-AA7C7CB77BA0}" type="pres">
      <dgm:prSet presAssocID="{FD9B649E-B126-412B-9AD1-345926F464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7B9CBFD-CE0F-4364-876C-8248B59951AD}" type="pres">
      <dgm:prSet presAssocID="{FD9B649E-B126-412B-9AD1-345926F464D4}" presName="spaceRect" presStyleCnt="0"/>
      <dgm:spPr/>
    </dgm:pt>
    <dgm:pt modelId="{0C411CBF-F2AF-477C-96AA-F455E77430F0}" type="pres">
      <dgm:prSet presAssocID="{FD9B649E-B126-412B-9AD1-345926F464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538D2F-D512-4EF9-894C-30135A1CD379}" srcId="{1CAB55BD-DB34-4C97-8326-30F1003FC935}" destId="{FD9B649E-B126-412B-9AD1-345926F464D4}" srcOrd="2" destOrd="0" parTransId="{6CB20CDE-53F7-4B9F-B997-A74D4BDA68B9}" sibTransId="{603B133B-0865-4CF9-B18A-94D276B362D6}"/>
    <dgm:cxn modelId="{F3CBFB56-03AE-4916-8BC7-E224C93C11E5}" type="presOf" srcId="{FD9B649E-B126-412B-9AD1-345926F464D4}" destId="{0C411CBF-F2AF-477C-96AA-F455E77430F0}" srcOrd="0" destOrd="0" presId="urn:microsoft.com/office/officeart/2018/2/layout/IconVerticalSolidList"/>
    <dgm:cxn modelId="{FAE2AC95-A5E8-449F-B15F-74E64BF51D5F}" srcId="{1CAB55BD-DB34-4C97-8326-30F1003FC935}" destId="{F16B26D3-66B6-46AE-AC06-00AE862C1DA6}" srcOrd="1" destOrd="0" parTransId="{2F9EAAAC-D043-44FA-81A4-7E503C3CC7D3}" sibTransId="{8C296B2B-D683-4E7C-9344-9885668449AA}"/>
    <dgm:cxn modelId="{4965D9D2-0E36-4B9F-A9D3-EF4C7DF3C384}" type="presOf" srcId="{063C1E10-038F-4084-9EC2-58B1D61B57E9}" destId="{1E38439F-A0A0-493F-A38D-E3DE6C372C11}" srcOrd="0" destOrd="0" presId="urn:microsoft.com/office/officeart/2018/2/layout/IconVerticalSolidList"/>
    <dgm:cxn modelId="{7DC7C1D3-B823-41EF-885B-1A0BE0E29BCF}" type="presOf" srcId="{F16B26D3-66B6-46AE-AC06-00AE862C1DA6}" destId="{C6A79E28-DD40-421B-8907-1A065C3C51F2}" srcOrd="0" destOrd="0" presId="urn:microsoft.com/office/officeart/2018/2/layout/IconVerticalSolidList"/>
    <dgm:cxn modelId="{E455D9DB-A1B8-46C5-83E0-1FE88FA605B5}" type="presOf" srcId="{1CAB55BD-DB34-4C97-8326-30F1003FC935}" destId="{E3DDECE9-B36A-4812-A25C-1463148E5B2C}" srcOrd="0" destOrd="0" presId="urn:microsoft.com/office/officeart/2018/2/layout/IconVerticalSolidList"/>
    <dgm:cxn modelId="{E2418BEC-B481-42BE-A0ED-A3BF6FB85243}" srcId="{1CAB55BD-DB34-4C97-8326-30F1003FC935}" destId="{063C1E10-038F-4084-9EC2-58B1D61B57E9}" srcOrd="0" destOrd="0" parTransId="{A8245DBC-6B6A-40F6-88B1-F405631BEBA1}" sibTransId="{B4ED2427-8F38-43F5-9316-E9BA75B43D63}"/>
    <dgm:cxn modelId="{E3CE1901-3E11-4A17-A337-FC801792C680}" type="presParOf" srcId="{E3DDECE9-B36A-4812-A25C-1463148E5B2C}" destId="{FF3ED19A-7E9C-426E-B2C0-24CD797A446F}" srcOrd="0" destOrd="0" presId="urn:microsoft.com/office/officeart/2018/2/layout/IconVerticalSolidList"/>
    <dgm:cxn modelId="{AC9D2BE0-BC81-4ABD-877D-8A8848149B9A}" type="presParOf" srcId="{FF3ED19A-7E9C-426E-B2C0-24CD797A446F}" destId="{105BF133-54E9-4630-A1CA-AD99AE3E5461}" srcOrd="0" destOrd="0" presId="urn:microsoft.com/office/officeart/2018/2/layout/IconVerticalSolidList"/>
    <dgm:cxn modelId="{0780DFF3-C004-4F64-B34A-58E25C3B2A00}" type="presParOf" srcId="{FF3ED19A-7E9C-426E-B2C0-24CD797A446F}" destId="{5BD80066-5113-44D7-8224-BFF9D1E48687}" srcOrd="1" destOrd="0" presId="urn:microsoft.com/office/officeart/2018/2/layout/IconVerticalSolidList"/>
    <dgm:cxn modelId="{772F0A94-460F-4395-A022-4A149194BBD7}" type="presParOf" srcId="{FF3ED19A-7E9C-426E-B2C0-24CD797A446F}" destId="{9E56FF8D-6554-49C7-97F5-A17F9BF7C953}" srcOrd="2" destOrd="0" presId="urn:microsoft.com/office/officeart/2018/2/layout/IconVerticalSolidList"/>
    <dgm:cxn modelId="{794723AF-15AD-4594-AC48-0926AD4AA8EF}" type="presParOf" srcId="{FF3ED19A-7E9C-426E-B2C0-24CD797A446F}" destId="{1E38439F-A0A0-493F-A38D-E3DE6C372C11}" srcOrd="3" destOrd="0" presId="urn:microsoft.com/office/officeart/2018/2/layout/IconVerticalSolidList"/>
    <dgm:cxn modelId="{270818FE-3F36-48BB-A858-CED14D031CF8}" type="presParOf" srcId="{E3DDECE9-B36A-4812-A25C-1463148E5B2C}" destId="{257BF78C-2F8F-48A3-9DFF-FBF4B6897FC5}" srcOrd="1" destOrd="0" presId="urn:microsoft.com/office/officeart/2018/2/layout/IconVerticalSolidList"/>
    <dgm:cxn modelId="{65818B1E-CF0A-493C-86BA-5D74E2861824}" type="presParOf" srcId="{E3DDECE9-B36A-4812-A25C-1463148E5B2C}" destId="{1AB43C79-5CCE-42ED-A094-8F183238AEF1}" srcOrd="2" destOrd="0" presId="urn:microsoft.com/office/officeart/2018/2/layout/IconVerticalSolidList"/>
    <dgm:cxn modelId="{E8343A42-5E66-4153-812E-B3CE172D3EB7}" type="presParOf" srcId="{1AB43C79-5CCE-42ED-A094-8F183238AEF1}" destId="{6F60A9AB-FB5C-4C97-8720-0AD68D194B88}" srcOrd="0" destOrd="0" presId="urn:microsoft.com/office/officeart/2018/2/layout/IconVerticalSolidList"/>
    <dgm:cxn modelId="{BE9C99E9-C256-48F3-A687-737ED8161204}" type="presParOf" srcId="{1AB43C79-5CCE-42ED-A094-8F183238AEF1}" destId="{9E39236D-A260-42C2-A9E5-93C6787E0239}" srcOrd="1" destOrd="0" presId="urn:microsoft.com/office/officeart/2018/2/layout/IconVerticalSolidList"/>
    <dgm:cxn modelId="{44091A52-5A68-46CA-9F3E-335AC831DB29}" type="presParOf" srcId="{1AB43C79-5CCE-42ED-A094-8F183238AEF1}" destId="{0B68E217-854B-4312-B260-06C55CEA43D1}" srcOrd="2" destOrd="0" presId="urn:microsoft.com/office/officeart/2018/2/layout/IconVerticalSolidList"/>
    <dgm:cxn modelId="{24F5E3D6-D481-4300-8369-C4162AF7D80D}" type="presParOf" srcId="{1AB43C79-5CCE-42ED-A094-8F183238AEF1}" destId="{C6A79E28-DD40-421B-8907-1A065C3C51F2}" srcOrd="3" destOrd="0" presId="urn:microsoft.com/office/officeart/2018/2/layout/IconVerticalSolidList"/>
    <dgm:cxn modelId="{91AE9AA7-E963-4733-8559-17234D59DDD5}" type="presParOf" srcId="{E3DDECE9-B36A-4812-A25C-1463148E5B2C}" destId="{A643F40F-E4CA-4CB1-ACFC-C9BA19474566}" srcOrd="3" destOrd="0" presId="urn:microsoft.com/office/officeart/2018/2/layout/IconVerticalSolidList"/>
    <dgm:cxn modelId="{543E2099-5A58-4CF6-87A3-2119B9C20222}" type="presParOf" srcId="{E3DDECE9-B36A-4812-A25C-1463148E5B2C}" destId="{D64DFAC5-0098-4A77-AC26-9AC05B4F088A}" srcOrd="4" destOrd="0" presId="urn:microsoft.com/office/officeart/2018/2/layout/IconVerticalSolidList"/>
    <dgm:cxn modelId="{9FD88BB7-7AF0-4D08-A12F-5BC100E221C1}" type="presParOf" srcId="{D64DFAC5-0098-4A77-AC26-9AC05B4F088A}" destId="{C8A96B09-A311-4FEA-81F8-FBAAC76A31D0}" srcOrd="0" destOrd="0" presId="urn:microsoft.com/office/officeart/2018/2/layout/IconVerticalSolidList"/>
    <dgm:cxn modelId="{326B031D-4AC2-4CFC-948F-431587B417AF}" type="presParOf" srcId="{D64DFAC5-0098-4A77-AC26-9AC05B4F088A}" destId="{1C5E6CC9-1794-473E-B9DC-AA7C7CB77BA0}" srcOrd="1" destOrd="0" presId="urn:microsoft.com/office/officeart/2018/2/layout/IconVerticalSolidList"/>
    <dgm:cxn modelId="{AF478EE3-41D7-4BF4-822F-351C99531DBA}" type="presParOf" srcId="{D64DFAC5-0098-4A77-AC26-9AC05B4F088A}" destId="{67B9CBFD-CE0F-4364-876C-8248B59951AD}" srcOrd="2" destOrd="0" presId="urn:microsoft.com/office/officeart/2018/2/layout/IconVerticalSolidList"/>
    <dgm:cxn modelId="{822925B5-0F26-4195-A804-C4A726D193F0}" type="presParOf" srcId="{D64DFAC5-0098-4A77-AC26-9AC05B4F088A}" destId="{0C411CBF-F2AF-477C-96AA-F455E77430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D51FE-FE7D-4282-B71B-70DB1FD001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25824E-A5FC-4EC7-83AE-70C2631C0162}">
      <dgm:prSet/>
      <dgm:spPr/>
      <dgm:t>
        <a:bodyPr/>
        <a:lstStyle/>
        <a:p>
          <a:r>
            <a:rPr lang="en-US" b="1"/>
            <a:t>PAYING FOR TREATMENT WITH REAL MONEY?</a:t>
          </a:r>
          <a:endParaRPr lang="en-US"/>
        </a:p>
      </dgm:t>
    </dgm:pt>
    <dgm:pt modelId="{EFC61603-8906-41D5-AE6F-8C62F9C8F83A}" type="parTrans" cxnId="{31D7CA1A-62C4-4718-A1BF-F73135D6B124}">
      <dgm:prSet/>
      <dgm:spPr/>
      <dgm:t>
        <a:bodyPr/>
        <a:lstStyle/>
        <a:p>
          <a:endParaRPr lang="en-US"/>
        </a:p>
      </dgm:t>
    </dgm:pt>
    <dgm:pt modelId="{8057781F-C4A8-48C7-B82C-0A1E7FC99C5F}" type="sibTrans" cxnId="{31D7CA1A-62C4-4718-A1BF-F73135D6B124}">
      <dgm:prSet/>
      <dgm:spPr/>
      <dgm:t>
        <a:bodyPr/>
        <a:lstStyle/>
        <a:p>
          <a:endParaRPr lang="en-US"/>
        </a:p>
      </dgm:t>
    </dgm:pt>
    <dgm:pt modelId="{D60DBDF8-BC24-4586-BFE7-D16049C3E8CD}">
      <dgm:prSet/>
      <dgm:spPr/>
      <dgm:t>
        <a:bodyPr/>
        <a:lstStyle/>
        <a:p>
          <a:r>
            <a:rPr lang="en-US" b="1"/>
            <a:t>CAN’T YOU GIVE ME THE ODDS ON RECOVERY?</a:t>
          </a:r>
          <a:endParaRPr lang="en-US"/>
        </a:p>
      </dgm:t>
    </dgm:pt>
    <dgm:pt modelId="{FC04A418-71E2-4A7D-A064-78BC8F0C0087}" type="parTrans" cxnId="{39F744D6-50AE-4358-A584-DAA8FFF8965B}">
      <dgm:prSet/>
      <dgm:spPr/>
      <dgm:t>
        <a:bodyPr/>
        <a:lstStyle/>
        <a:p>
          <a:endParaRPr lang="en-US"/>
        </a:p>
      </dgm:t>
    </dgm:pt>
    <dgm:pt modelId="{FF20D993-3CD2-43BC-9936-5420C41CFC70}" type="sibTrans" cxnId="{39F744D6-50AE-4358-A584-DAA8FFF8965B}">
      <dgm:prSet/>
      <dgm:spPr/>
      <dgm:t>
        <a:bodyPr/>
        <a:lstStyle/>
        <a:p>
          <a:endParaRPr lang="en-US"/>
        </a:p>
      </dgm:t>
    </dgm:pt>
    <dgm:pt modelId="{434449F5-FE23-4527-AB31-9FF54E3DAA01}">
      <dgm:prSet/>
      <dgm:spPr/>
      <dgm:t>
        <a:bodyPr/>
        <a:lstStyle/>
        <a:p>
          <a:r>
            <a:rPr lang="en-US" b="1"/>
            <a:t>REAL TIME/GAMBLING TIME</a:t>
          </a:r>
          <a:endParaRPr lang="en-US"/>
        </a:p>
      </dgm:t>
    </dgm:pt>
    <dgm:pt modelId="{77FAC1B7-BB56-4B7E-9C66-3464320D0F52}" type="parTrans" cxnId="{DAC71D7B-7E18-41CF-B720-F2272323ED6B}">
      <dgm:prSet/>
      <dgm:spPr/>
      <dgm:t>
        <a:bodyPr/>
        <a:lstStyle/>
        <a:p>
          <a:endParaRPr lang="en-US"/>
        </a:p>
      </dgm:t>
    </dgm:pt>
    <dgm:pt modelId="{5E9C891F-BE5A-418D-A9AB-B47F4DF90FDC}" type="sibTrans" cxnId="{DAC71D7B-7E18-41CF-B720-F2272323ED6B}">
      <dgm:prSet/>
      <dgm:spPr/>
      <dgm:t>
        <a:bodyPr/>
        <a:lstStyle/>
        <a:p>
          <a:endParaRPr lang="en-US"/>
        </a:p>
      </dgm:t>
    </dgm:pt>
    <dgm:pt modelId="{8ECD0CB7-B2F8-495B-B768-4DD4DD6FCE88}">
      <dgm:prSet/>
      <dgm:spPr/>
      <dgm:t>
        <a:bodyPr/>
        <a:lstStyle/>
        <a:p>
          <a:r>
            <a:rPr lang="en-US" b="1"/>
            <a:t>REAL PEOPLE/GAMBLING PEOPLE</a:t>
          </a:r>
          <a:endParaRPr lang="en-US"/>
        </a:p>
      </dgm:t>
    </dgm:pt>
    <dgm:pt modelId="{15C3DD3A-F143-48BF-B7BA-5885CCBFD571}" type="parTrans" cxnId="{DD639383-70DE-4A64-B625-16F2C1B1FD0A}">
      <dgm:prSet/>
      <dgm:spPr/>
      <dgm:t>
        <a:bodyPr/>
        <a:lstStyle/>
        <a:p>
          <a:endParaRPr lang="en-US"/>
        </a:p>
      </dgm:t>
    </dgm:pt>
    <dgm:pt modelId="{CC43CD04-58C1-41D8-B06E-A3E3C5553451}" type="sibTrans" cxnId="{DD639383-70DE-4A64-B625-16F2C1B1FD0A}">
      <dgm:prSet/>
      <dgm:spPr/>
      <dgm:t>
        <a:bodyPr/>
        <a:lstStyle/>
        <a:p>
          <a:endParaRPr lang="en-US"/>
        </a:p>
      </dgm:t>
    </dgm:pt>
    <dgm:pt modelId="{E62F3390-153A-4A3E-B48F-8E2549ACA5A5}" type="pres">
      <dgm:prSet presAssocID="{736D51FE-FE7D-4282-B71B-70DB1FD001E2}" presName="root" presStyleCnt="0">
        <dgm:presLayoutVars>
          <dgm:dir/>
          <dgm:resizeHandles val="exact"/>
        </dgm:presLayoutVars>
      </dgm:prSet>
      <dgm:spPr/>
    </dgm:pt>
    <dgm:pt modelId="{4A382385-720B-42BF-B7C9-8528E64F06AC}" type="pres">
      <dgm:prSet presAssocID="{B525824E-A5FC-4EC7-83AE-70C2631C0162}" presName="compNode" presStyleCnt="0"/>
      <dgm:spPr/>
    </dgm:pt>
    <dgm:pt modelId="{62F79861-8570-41E3-91EC-5477AAE9A99B}" type="pres">
      <dgm:prSet presAssocID="{B525824E-A5FC-4EC7-83AE-70C2631C0162}" presName="bgRect" presStyleLbl="bgShp" presStyleIdx="0" presStyleCnt="4"/>
      <dgm:spPr/>
    </dgm:pt>
    <dgm:pt modelId="{79C2D706-F8E7-4EAD-932A-EF37B2DA4297}" type="pres">
      <dgm:prSet presAssocID="{B525824E-A5FC-4EC7-83AE-70C2631C0162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F1F8F9F4-3113-4807-B6B5-CBFCE308042D}" type="pres">
      <dgm:prSet presAssocID="{B525824E-A5FC-4EC7-83AE-70C2631C0162}" presName="spaceRect" presStyleCnt="0"/>
      <dgm:spPr/>
    </dgm:pt>
    <dgm:pt modelId="{5CD29FE7-22E9-4EC7-9E8C-C2A92B134AD7}" type="pres">
      <dgm:prSet presAssocID="{B525824E-A5FC-4EC7-83AE-70C2631C0162}" presName="parTx" presStyleLbl="revTx" presStyleIdx="0" presStyleCnt="4">
        <dgm:presLayoutVars>
          <dgm:chMax val="0"/>
          <dgm:chPref val="0"/>
        </dgm:presLayoutVars>
      </dgm:prSet>
      <dgm:spPr/>
    </dgm:pt>
    <dgm:pt modelId="{99B18B69-F0D0-4997-B3C7-D337B38F14C6}" type="pres">
      <dgm:prSet presAssocID="{8057781F-C4A8-48C7-B82C-0A1E7FC99C5F}" presName="sibTrans" presStyleCnt="0"/>
      <dgm:spPr/>
    </dgm:pt>
    <dgm:pt modelId="{AAB2FE35-32B3-4CC6-8388-1DAED0B998DC}" type="pres">
      <dgm:prSet presAssocID="{D60DBDF8-BC24-4586-BFE7-D16049C3E8CD}" presName="compNode" presStyleCnt="0"/>
      <dgm:spPr/>
    </dgm:pt>
    <dgm:pt modelId="{28ABFFDB-F0AC-48EB-BE08-0ED1C82D5F3A}" type="pres">
      <dgm:prSet presAssocID="{D60DBDF8-BC24-4586-BFE7-D16049C3E8CD}" presName="bgRect" presStyleLbl="bgShp" presStyleIdx="1" presStyleCnt="4"/>
      <dgm:spPr/>
    </dgm:pt>
    <dgm:pt modelId="{6080EFDC-8474-4FDE-A3CD-85A8BA4990DB}" type="pres">
      <dgm:prSet presAssocID="{D60DBDF8-BC24-4586-BFE7-D16049C3E8CD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CE8B009-C874-45F7-935E-C9CA78EF8832}" type="pres">
      <dgm:prSet presAssocID="{D60DBDF8-BC24-4586-BFE7-D16049C3E8CD}" presName="spaceRect" presStyleCnt="0"/>
      <dgm:spPr/>
    </dgm:pt>
    <dgm:pt modelId="{FADC97AB-21E7-4676-BEFC-13DDF25009C1}" type="pres">
      <dgm:prSet presAssocID="{D60DBDF8-BC24-4586-BFE7-D16049C3E8CD}" presName="parTx" presStyleLbl="revTx" presStyleIdx="1" presStyleCnt="4">
        <dgm:presLayoutVars>
          <dgm:chMax val="0"/>
          <dgm:chPref val="0"/>
        </dgm:presLayoutVars>
      </dgm:prSet>
      <dgm:spPr/>
    </dgm:pt>
    <dgm:pt modelId="{8E96D0AE-066A-4877-AD43-68E3F37635FD}" type="pres">
      <dgm:prSet presAssocID="{FF20D993-3CD2-43BC-9936-5420C41CFC70}" presName="sibTrans" presStyleCnt="0"/>
      <dgm:spPr/>
    </dgm:pt>
    <dgm:pt modelId="{9270DFFC-94AE-4BBE-9081-8A303AEB2429}" type="pres">
      <dgm:prSet presAssocID="{434449F5-FE23-4527-AB31-9FF54E3DAA01}" presName="compNode" presStyleCnt="0"/>
      <dgm:spPr/>
    </dgm:pt>
    <dgm:pt modelId="{90E6F134-B39F-46DA-BC90-5F346C775E2D}" type="pres">
      <dgm:prSet presAssocID="{434449F5-FE23-4527-AB31-9FF54E3DAA01}" presName="bgRect" presStyleLbl="bgShp" presStyleIdx="2" presStyleCnt="4"/>
      <dgm:spPr/>
    </dgm:pt>
    <dgm:pt modelId="{8AE1E1D4-A0FA-4DFE-8A3F-C0B96DB6BBB7}" type="pres">
      <dgm:prSet presAssocID="{434449F5-FE23-4527-AB31-9FF54E3DAA01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A5F9FC0-CF5B-4893-9BD9-1678008A37C7}" type="pres">
      <dgm:prSet presAssocID="{434449F5-FE23-4527-AB31-9FF54E3DAA01}" presName="spaceRect" presStyleCnt="0"/>
      <dgm:spPr/>
    </dgm:pt>
    <dgm:pt modelId="{5841E51F-0612-4BE0-8EB3-48B08A3C48BA}" type="pres">
      <dgm:prSet presAssocID="{434449F5-FE23-4527-AB31-9FF54E3DAA01}" presName="parTx" presStyleLbl="revTx" presStyleIdx="2" presStyleCnt="4">
        <dgm:presLayoutVars>
          <dgm:chMax val="0"/>
          <dgm:chPref val="0"/>
        </dgm:presLayoutVars>
      </dgm:prSet>
      <dgm:spPr/>
    </dgm:pt>
    <dgm:pt modelId="{C5A93274-66DA-4D20-A5F5-3D28A81F481C}" type="pres">
      <dgm:prSet presAssocID="{5E9C891F-BE5A-418D-A9AB-B47F4DF90FDC}" presName="sibTrans" presStyleCnt="0"/>
      <dgm:spPr/>
    </dgm:pt>
    <dgm:pt modelId="{B15D7EC8-0CA4-4EBE-B164-C27A59E139E2}" type="pres">
      <dgm:prSet presAssocID="{8ECD0CB7-B2F8-495B-B768-4DD4DD6FCE88}" presName="compNode" presStyleCnt="0"/>
      <dgm:spPr/>
    </dgm:pt>
    <dgm:pt modelId="{69F1EC1A-A433-4FF4-9F34-F0BA073869C1}" type="pres">
      <dgm:prSet presAssocID="{8ECD0CB7-B2F8-495B-B768-4DD4DD6FCE88}" presName="bgRect" presStyleLbl="bgShp" presStyleIdx="3" presStyleCnt="4"/>
      <dgm:spPr/>
    </dgm:pt>
    <dgm:pt modelId="{2814A0CD-3507-475A-8F82-94EF6B84EB5C}" type="pres">
      <dgm:prSet presAssocID="{8ECD0CB7-B2F8-495B-B768-4DD4DD6FCE88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8AA4EB3F-3494-4133-9FBC-909BC2991677}" type="pres">
      <dgm:prSet presAssocID="{8ECD0CB7-B2F8-495B-B768-4DD4DD6FCE88}" presName="spaceRect" presStyleCnt="0"/>
      <dgm:spPr/>
    </dgm:pt>
    <dgm:pt modelId="{90C78566-032F-40FD-95B2-0FB4AA2B2FCD}" type="pres">
      <dgm:prSet presAssocID="{8ECD0CB7-B2F8-495B-B768-4DD4DD6FCE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D7CA1A-62C4-4718-A1BF-F73135D6B124}" srcId="{736D51FE-FE7D-4282-B71B-70DB1FD001E2}" destId="{B525824E-A5FC-4EC7-83AE-70C2631C0162}" srcOrd="0" destOrd="0" parTransId="{EFC61603-8906-41D5-AE6F-8C62F9C8F83A}" sibTransId="{8057781F-C4A8-48C7-B82C-0A1E7FC99C5F}"/>
    <dgm:cxn modelId="{DAC71D7B-7E18-41CF-B720-F2272323ED6B}" srcId="{736D51FE-FE7D-4282-B71B-70DB1FD001E2}" destId="{434449F5-FE23-4527-AB31-9FF54E3DAA01}" srcOrd="2" destOrd="0" parTransId="{77FAC1B7-BB56-4B7E-9C66-3464320D0F52}" sibTransId="{5E9C891F-BE5A-418D-A9AB-B47F4DF90FDC}"/>
    <dgm:cxn modelId="{DD639383-70DE-4A64-B625-16F2C1B1FD0A}" srcId="{736D51FE-FE7D-4282-B71B-70DB1FD001E2}" destId="{8ECD0CB7-B2F8-495B-B768-4DD4DD6FCE88}" srcOrd="3" destOrd="0" parTransId="{15C3DD3A-F143-48BF-B7BA-5885CCBFD571}" sibTransId="{CC43CD04-58C1-41D8-B06E-A3E3C5553451}"/>
    <dgm:cxn modelId="{8E568F97-A1D7-4D04-BA45-3393B8FD9894}" type="presOf" srcId="{B525824E-A5FC-4EC7-83AE-70C2631C0162}" destId="{5CD29FE7-22E9-4EC7-9E8C-C2A92B134AD7}" srcOrd="0" destOrd="0" presId="urn:microsoft.com/office/officeart/2018/2/layout/IconVerticalSolidList"/>
    <dgm:cxn modelId="{331407B3-40AC-4D66-9513-996CAFA892CF}" type="presOf" srcId="{736D51FE-FE7D-4282-B71B-70DB1FD001E2}" destId="{E62F3390-153A-4A3E-B48F-8E2549ACA5A5}" srcOrd="0" destOrd="0" presId="urn:microsoft.com/office/officeart/2018/2/layout/IconVerticalSolidList"/>
    <dgm:cxn modelId="{8BDE0BB9-A1E7-4DDD-9F40-55F607FB20F1}" type="presOf" srcId="{D60DBDF8-BC24-4586-BFE7-D16049C3E8CD}" destId="{FADC97AB-21E7-4676-BEFC-13DDF25009C1}" srcOrd="0" destOrd="0" presId="urn:microsoft.com/office/officeart/2018/2/layout/IconVerticalSolidList"/>
    <dgm:cxn modelId="{219802C4-EA38-42B5-86F7-A1751C9ADB0D}" type="presOf" srcId="{434449F5-FE23-4527-AB31-9FF54E3DAA01}" destId="{5841E51F-0612-4BE0-8EB3-48B08A3C48BA}" srcOrd="0" destOrd="0" presId="urn:microsoft.com/office/officeart/2018/2/layout/IconVerticalSolidList"/>
    <dgm:cxn modelId="{39F744D6-50AE-4358-A584-DAA8FFF8965B}" srcId="{736D51FE-FE7D-4282-B71B-70DB1FD001E2}" destId="{D60DBDF8-BC24-4586-BFE7-D16049C3E8CD}" srcOrd="1" destOrd="0" parTransId="{FC04A418-71E2-4A7D-A064-78BC8F0C0087}" sibTransId="{FF20D993-3CD2-43BC-9936-5420C41CFC70}"/>
    <dgm:cxn modelId="{DC7353D8-01FE-44F3-A44B-4EE98D64FD11}" type="presOf" srcId="{8ECD0CB7-B2F8-495B-B768-4DD4DD6FCE88}" destId="{90C78566-032F-40FD-95B2-0FB4AA2B2FCD}" srcOrd="0" destOrd="0" presId="urn:microsoft.com/office/officeart/2018/2/layout/IconVerticalSolidList"/>
    <dgm:cxn modelId="{60B0EE5A-3A9E-49BA-BF34-2D472A959464}" type="presParOf" srcId="{E62F3390-153A-4A3E-B48F-8E2549ACA5A5}" destId="{4A382385-720B-42BF-B7C9-8528E64F06AC}" srcOrd="0" destOrd="0" presId="urn:microsoft.com/office/officeart/2018/2/layout/IconVerticalSolidList"/>
    <dgm:cxn modelId="{DBDA7F70-2F3D-45F8-A297-236FE70CAC4B}" type="presParOf" srcId="{4A382385-720B-42BF-B7C9-8528E64F06AC}" destId="{62F79861-8570-41E3-91EC-5477AAE9A99B}" srcOrd="0" destOrd="0" presId="urn:microsoft.com/office/officeart/2018/2/layout/IconVerticalSolidList"/>
    <dgm:cxn modelId="{262732D6-377D-4666-973C-03B2BAD205C1}" type="presParOf" srcId="{4A382385-720B-42BF-B7C9-8528E64F06AC}" destId="{79C2D706-F8E7-4EAD-932A-EF37B2DA4297}" srcOrd="1" destOrd="0" presId="urn:microsoft.com/office/officeart/2018/2/layout/IconVerticalSolidList"/>
    <dgm:cxn modelId="{03C2B5B7-992A-4B4B-A18C-28A2674BBFA7}" type="presParOf" srcId="{4A382385-720B-42BF-B7C9-8528E64F06AC}" destId="{F1F8F9F4-3113-4807-B6B5-CBFCE308042D}" srcOrd="2" destOrd="0" presId="urn:microsoft.com/office/officeart/2018/2/layout/IconVerticalSolidList"/>
    <dgm:cxn modelId="{445D9925-0C84-44F8-9115-2484EF8EE3BE}" type="presParOf" srcId="{4A382385-720B-42BF-B7C9-8528E64F06AC}" destId="{5CD29FE7-22E9-4EC7-9E8C-C2A92B134AD7}" srcOrd="3" destOrd="0" presId="urn:microsoft.com/office/officeart/2018/2/layout/IconVerticalSolidList"/>
    <dgm:cxn modelId="{3BC0B52B-E153-4E0B-AAD4-226A03C4EA6E}" type="presParOf" srcId="{E62F3390-153A-4A3E-B48F-8E2549ACA5A5}" destId="{99B18B69-F0D0-4997-B3C7-D337B38F14C6}" srcOrd="1" destOrd="0" presId="urn:microsoft.com/office/officeart/2018/2/layout/IconVerticalSolidList"/>
    <dgm:cxn modelId="{26043195-A6B3-44B2-A2D9-B029DB2F883C}" type="presParOf" srcId="{E62F3390-153A-4A3E-B48F-8E2549ACA5A5}" destId="{AAB2FE35-32B3-4CC6-8388-1DAED0B998DC}" srcOrd="2" destOrd="0" presId="urn:microsoft.com/office/officeart/2018/2/layout/IconVerticalSolidList"/>
    <dgm:cxn modelId="{A3019433-CE0E-46D7-A463-CCB8F16DB2D8}" type="presParOf" srcId="{AAB2FE35-32B3-4CC6-8388-1DAED0B998DC}" destId="{28ABFFDB-F0AC-48EB-BE08-0ED1C82D5F3A}" srcOrd="0" destOrd="0" presId="urn:microsoft.com/office/officeart/2018/2/layout/IconVerticalSolidList"/>
    <dgm:cxn modelId="{9699DAA9-E997-4997-8EB0-3B41D3C8A488}" type="presParOf" srcId="{AAB2FE35-32B3-4CC6-8388-1DAED0B998DC}" destId="{6080EFDC-8474-4FDE-A3CD-85A8BA4990DB}" srcOrd="1" destOrd="0" presId="urn:microsoft.com/office/officeart/2018/2/layout/IconVerticalSolidList"/>
    <dgm:cxn modelId="{DC7876B7-790F-46BB-AECC-D4BBC2566010}" type="presParOf" srcId="{AAB2FE35-32B3-4CC6-8388-1DAED0B998DC}" destId="{7CE8B009-C874-45F7-935E-C9CA78EF8832}" srcOrd="2" destOrd="0" presId="urn:microsoft.com/office/officeart/2018/2/layout/IconVerticalSolidList"/>
    <dgm:cxn modelId="{A4FB4786-828E-4453-B3D3-0BEC25158323}" type="presParOf" srcId="{AAB2FE35-32B3-4CC6-8388-1DAED0B998DC}" destId="{FADC97AB-21E7-4676-BEFC-13DDF25009C1}" srcOrd="3" destOrd="0" presId="urn:microsoft.com/office/officeart/2018/2/layout/IconVerticalSolidList"/>
    <dgm:cxn modelId="{20EE6B98-1C4D-467D-A523-89B41C5A94D2}" type="presParOf" srcId="{E62F3390-153A-4A3E-B48F-8E2549ACA5A5}" destId="{8E96D0AE-066A-4877-AD43-68E3F37635FD}" srcOrd="3" destOrd="0" presId="urn:microsoft.com/office/officeart/2018/2/layout/IconVerticalSolidList"/>
    <dgm:cxn modelId="{6F1C88EE-55DD-420C-8769-FC021D576BAF}" type="presParOf" srcId="{E62F3390-153A-4A3E-B48F-8E2549ACA5A5}" destId="{9270DFFC-94AE-4BBE-9081-8A303AEB2429}" srcOrd="4" destOrd="0" presId="urn:microsoft.com/office/officeart/2018/2/layout/IconVerticalSolidList"/>
    <dgm:cxn modelId="{DFAD5314-68DF-4429-85F4-E9BCD1F1EA1E}" type="presParOf" srcId="{9270DFFC-94AE-4BBE-9081-8A303AEB2429}" destId="{90E6F134-B39F-46DA-BC90-5F346C775E2D}" srcOrd="0" destOrd="0" presId="urn:microsoft.com/office/officeart/2018/2/layout/IconVerticalSolidList"/>
    <dgm:cxn modelId="{0C8D49F2-2209-4466-A014-BD4489A8F970}" type="presParOf" srcId="{9270DFFC-94AE-4BBE-9081-8A303AEB2429}" destId="{8AE1E1D4-A0FA-4DFE-8A3F-C0B96DB6BBB7}" srcOrd="1" destOrd="0" presId="urn:microsoft.com/office/officeart/2018/2/layout/IconVerticalSolidList"/>
    <dgm:cxn modelId="{D8CA7340-F731-40AF-A8BB-2D79CA42C0CE}" type="presParOf" srcId="{9270DFFC-94AE-4BBE-9081-8A303AEB2429}" destId="{3A5F9FC0-CF5B-4893-9BD9-1678008A37C7}" srcOrd="2" destOrd="0" presId="urn:microsoft.com/office/officeart/2018/2/layout/IconVerticalSolidList"/>
    <dgm:cxn modelId="{DA2888C0-392F-4C65-949D-9D2AFD4DEC57}" type="presParOf" srcId="{9270DFFC-94AE-4BBE-9081-8A303AEB2429}" destId="{5841E51F-0612-4BE0-8EB3-48B08A3C48BA}" srcOrd="3" destOrd="0" presId="urn:microsoft.com/office/officeart/2018/2/layout/IconVerticalSolidList"/>
    <dgm:cxn modelId="{87A57D89-9618-4E38-9D52-56C4585977E8}" type="presParOf" srcId="{E62F3390-153A-4A3E-B48F-8E2549ACA5A5}" destId="{C5A93274-66DA-4D20-A5F5-3D28A81F481C}" srcOrd="5" destOrd="0" presId="urn:microsoft.com/office/officeart/2018/2/layout/IconVerticalSolidList"/>
    <dgm:cxn modelId="{79F492BB-9FFB-4FDD-AE84-6EB7042DB7B8}" type="presParOf" srcId="{E62F3390-153A-4A3E-B48F-8E2549ACA5A5}" destId="{B15D7EC8-0CA4-4EBE-B164-C27A59E139E2}" srcOrd="6" destOrd="0" presId="urn:microsoft.com/office/officeart/2018/2/layout/IconVerticalSolidList"/>
    <dgm:cxn modelId="{8BEC6D3B-29F0-4077-8FE8-8BDBA0121DE0}" type="presParOf" srcId="{B15D7EC8-0CA4-4EBE-B164-C27A59E139E2}" destId="{69F1EC1A-A433-4FF4-9F34-F0BA073869C1}" srcOrd="0" destOrd="0" presId="urn:microsoft.com/office/officeart/2018/2/layout/IconVerticalSolidList"/>
    <dgm:cxn modelId="{0A8ED9F4-0073-43A5-9568-6DBA156B7AD3}" type="presParOf" srcId="{B15D7EC8-0CA4-4EBE-B164-C27A59E139E2}" destId="{2814A0CD-3507-475A-8F82-94EF6B84EB5C}" srcOrd="1" destOrd="0" presId="urn:microsoft.com/office/officeart/2018/2/layout/IconVerticalSolidList"/>
    <dgm:cxn modelId="{5F26FABB-65F9-4763-8C9D-81C6125890C5}" type="presParOf" srcId="{B15D7EC8-0CA4-4EBE-B164-C27A59E139E2}" destId="{8AA4EB3F-3494-4133-9FBC-909BC2991677}" srcOrd="2" destOrd="0" presId="urn:microsoft.com/office/officeart/2018/2/layout/IconVerticalSolidList"/>
    <dgm:cxn modelId="{405EE2D1-9750-41DC-B989-9B9162F3F3FA}" type="presParOf" srcId="{B15D7EC8-0CA4-4EBE-B164-C27A59E139E2}" destId="{90C78566-032F-40FD-95B2-0FB4AA2B2F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1D5A2-8E47-42AC-A3DF-9C05E1832E9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C284787-7C93-4820-9712-64583AE36184}">
      <dgm:prSet/>
      <dgm:spPr/>
      <dgm:t>
        <a:bodyPr/>
        <a:lstStyle/>
        <a:p>
          <a:r>
            <a:rPr lang="en-US"/>
            <a:t>Begin money conversation</a:t>
          </a:r>
        </a:p>
      </dgm:t>
    </dgm:pt>
    <dgm:pt modelId="{86A5DCC3-1759-46C1-BFED-666A1C9B56D5}" type="parTrans" cxnId="{39E54E1D-63FF-446E-99F7-67BA785D2330}">
      <dgm:prSet/>
      <dgm:spPr/>
      <dgm:t>
        <a:bodyPr/>
        <a:lstStyle/>
        <a:p>
          <a:endParaRPr lang="en-US"/>
        </a:p>
      </dgm:t>
    </dgm:pt>
    <dgm:pt modelId="{E2A33391-BAAC-4ED4-A92E-97D9EF6DFEE5}" type="sibTrans" cxnId="{39E54E1D-63FF-446E-99F7-67BA785D2330}">
      <dgm:prSet/>
      <dgm:spPr/>
      <dgm:t>
        <a:bodyPr/>
        <a:lstStyle/>
        <a:p>
          <a:endParaRPr lang="en-US"/>
        </a:p>
      </dgm:t>
    </dgm:pt>
    <dgm:pt modelId="{501F6BE5-27BE-4D0D-BEC2-1A44E7B61648}">
      <dgm:prSet/>
      <dgm:spPr/>
      <dgm:t>
        <a:bodyPr/>
        <a:lstStyle/>
        <a:p>
          <a:r>
            <a:rPr lang="en-US"/>
            <a:t>All sources of income</a:t>
          </a:r>
        </a:p>
      </dgm:t>
    </dgm:pt>
    <dgm:pt modelId="{1315F73B-27CC-43F5-9FF2-9599448A6F2B}" type="parTrans" cxnId="{75B78F60-BFC1-4D1C-9FA0-4FBC6397A84E}">
      <dgm:prSet/>
      <dgm:spPr/>
      <dgm:t>
        <a:bodyPr/>
        <a:lstStyle/>
        <a:p>
          <a:endParaRPr lang="en-US"/>
        </a:p>
      </dgm:t>
    </dgm:pt>
    <dgm:pt modelId="{BE6164E4-BD34-466D-9AA7-881F8446A828}" type="sibTrans" cxnId="{75B78F60-BFC1-4D1C-9FA0-4FBC6397A84E}">
      <dgm:prSet/>
      <dgm:spPr/>
      <dgm:t>
        <a:bodyPr/>
        <a:lstStyle/>
        <a:p>
          <a:endParaRPr lang="en-US"/>
        </a:p>
      </dgm:t>
    </dgm:pt>
    <dgm:pt modelId="{954FDF1C-3BC7-4A5C-A666-C9343BADD430}">
      <dgm:prSet/>
      <dgm:spPr/>
      <dgm:t>
        <a:bodyPr/>
        <a:lstStyle/>
        <a:p>
          <a:r>
            <a:rPr lang="en-US"/>
            <a:t>Financial consequences of gambling</a:t>
          </a:r>
        </a:p>
      </dgm:t>
    </dgm:pt>
    <dgm:pt modelId="{1891E3A6-A4CE-457F-8D15-C5EB6547E0F2}" type="parTrans" cxnId="{05735D19-8B0D-4F81-A55D-951EB290FA0E}">
      <dgm:prSet/>
      <dgm:spPr/>
      <dgm:t>
        <a:bodyPr/>
        <a:lstStyle/>
        <a:p>
          <a:endParaRPr lang="en-US"/>
        </a:p>
      </dgm:t>
    </dgm:pt>
    <dgm:pt modelId="{5ADCAD8B-A7D0-4F13-8433-5C912A950BC2}" type="sibTrans" cxnId="{05735D19-8B0D-4F81-A55D-951EB290FA0E}">
      <dgm:prSet/>
      <dgm:spPr/>
      <dgm:t>
        <a:bodyPr/>
        <a:lstStyle/>
        <a:p>
          <a:endParaRPr lang="en-US"/>
        </a:p>
      </dgm:t>
    </dgm:pt>
    <dgm:pt modelId="{0795C852-0CED-40F6-AE12-8E2084321AF0}">
      <dgm:prSet/>
      <dgm:spPr/>
      <dgm:t>
        <a:bodyPr/>
        <a:lstStyle/>
        <a:p>
          <a:r>
            <a:rPr lang="en-US"/>
            <a:t>Realize this discussion is a process</a:t>
          </a:r>
        </a:p>
      </dgm:t>
    </dgm:pt>
    <dgm:pt modelId="{FEFD770D-D0E6-42EA-8B2C-9C318D945853}" type="parTrans" cxnId="{714E2000-4D65-48B6-B803-E2606B780ACE}">
      <dgm:prSet/>
      <dgm:spPr/>
      <dgm:t>
        <a:bodyPr/>
        <a:lstStyle/>
        <a:p>
          <a:endParaRPr lang="en-US"/>
        </a:p>
      </dgm:t>
    </dgm:pt>
    <dgm:pt modelId="{37C62B56-4BA8-42F2-97B1-721536904D83}" type="sibTrans" cxnId="{714E2000-4D65-48B6-B803-E2606B780ACE}">
      <dgm:prSet/>
      <dgm:spPr/>
      <dgm:t>
        <a:bodyPr/>
        <a:lstStyle/>
        <a:p>
          <a:endParaRPr lang="en-US"/>
        </a:p>
      </dgm:t>
    </dgm:pt>
    <dgm:pt modelId="{000BF28B-6FF4-49BE-B1B2-0C37CA275A51}">
      <dgm:prSet/>
      <dgm:spPr/>
      <dgm:t>
        <a:bodyPr/>
        <a:lstStyle/>
        <a:p>
          <a:r>
            <a:rPr lang="en-US"/>
            <a:t>What are financial goals of person with gambling disorder</a:t>
          </a:r>
        </a:p>
      </dgm:t>
    </dgm:pt>
    <dgm:pt modelId="{0C7336D3-80F4-419B-9B5F-EB0F28F0DB70}" type="parTrans" cxnId="{8AC303EC-2694-4D73-9DDB-9F47CFD2DD3A}">
      <dgm:prSet/>
      <dgm:spPr/>
      <dgm:t>
        <a:bodyPr/>
        <a:lstStyle/>
        <a:p>
          <a:endParaRPr lang="en-US"/>
        </a:p>
      </dgm:t>
    </dgm:pt>
    <dgm:pt modelId="{6DAB087A-1FF3-43A9-9EDA-112A2815F8A6}" type="sibTrans" cxnId="{8AC303EC-2694-4D73-9DDB-9F47CFD2DD3A}">
      <dgm:prSet/>
      <dgm:spPr/>
      <dgm:t>
        <a:bodyPr/>
        <a:lstStyle/>
        <a:p>
          <a:endParaRPr lang="en-US"/>
        </a:p>
      </dgm:t>
    </dgm:pt>
    <dgm:pt modelId="{7177E67D-A887-490B-AFCE-2E2823E1C710}">
      <dgm:prSet/>
      <dgm:spPr/>
      <dgm:t>
        <a:bodyPr/>
        <a:lstStyle/>
        <a:p>
          <a:r>
            <a:rPr lang="en-US"/>
            <a:t>What are family’s financial goals</a:t>
          </a:r>
        </a:p>
      </dgm:t>
    </dgm:pt>
    <dgm:pt modelId="{A59615F3-91B2-4A64-8278-A824C5EE5265}" type="parTrans" cxnId="{F55B0F75-CC21-4703-9208-25DFCB4D4184}">
      <dgm:prSet/>
      <dgm:spPr/>
      <dgm:t>
        <a:bodyPr/>
        <a:lstStyle/>
        <a:p>
          <a:endParaRPr lang="en-US"/>
        </a:p>
      </dgm:t>
    </dgm:pt>
    <dgm:pt modelId="{24FEA835-1FE6-42DA-9656-0A4E104C6ED2}" type="sibTrans" cxnId="{F55B0F75-CC21-4703-9208-25DFCB4D4184}">
      <dgm:prSet/>
      <dgm:spPr/>
      <dgm:t>
        <a:bodyPr/>
        <a:lstStyle/>
        <a:p>
          <a:endParaRPr lang="en-US"/>
        </a:p>
      </dgm:t>
    </dgm:pt>
    <dgm:pt modelId="{CDEC4C8C-15B2-4323-BD7B-7D7A3DDE7FBF}" type="pres">
      <dgm:prSet presAssocID="{BB71D5A2-8E47-42AC-A3DF-9C05E1832E9E}" presName="linear" presStyleCnt="0">
        <dgm:presLayoutVars>
          <dgm:animLvl val="lvl"/>
          <dgm:resizeHandles val="exact"/>
        </dgm:presLayoutVars>
      </dgm:prSet>
      <dgm:spPr/>
    </dgm:pt>
    <dgm:pt modelId="{5A297038-FD80-4346-B3CD-0048B5FC128F}" type="pres">
      <dgm:prSet presAssocID="{5C284787-7C93-4820-9712-64583AE3618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5B671B-D45A-495C-A7FE-6C32D5E53249}" type="pres">
      <dgm:prSet presAssocID="{E2A33391-BAAC-4ED4-A92E-97D9EF6DFEE5}" presName="spacer" presStyleCnt="0"/>
      <dgm:spPr/>
    </dgm:pt>
    <dgm:pt modelId="{632AC191-9698-44FB-8192-3AA4F9B7F582}" type="pres">
      <dgm:prSet presAssocID="{501F6BE5-27BE-4D0D-BEC2-1A44E7B6164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813062-2FDB-4654-A843-1A70A437A596}" type="pres">
      <dgm:prSet presAssocID="{BE6164E4-BD34-466D-9AA7-881F8446A828}" presName="spacer" presStyleCnt="0"/>
      <dgm:spPr/>
    </dgm:pt>
    <dgm:pt modelId="{C4D8777D-D206-4BD9-9EF9-501AA62BCB2C}" type="pres">
      <dgm:prSet presAssocID="{954FDF1C-3BC7-4A5C-A666-C9343BADD4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9B45CD7-8B39-4BE5-B82F-FA629AFE31D9}" type="pres">
      <dgm:prSet presAssocID="{5ADCAD8B-A7D0-4F13-8433-5C912A950BC2}" presName="spacer" presStyleCnt="0"/>
      <dgm:spPr/>
    </dgm:pt>
    <dgm:pt modelId="{0EC69A44-7D07-4658-B9D4-E79B11E1FF30}" type="pres">
      <dgm:prSet presAssocID="{0795C852-0CED-40F6-AE12-8E2084321AF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6567E9D-150D-44D2-81EC-D1CCD0C22ADC}" type="pres">
      <dgm:prSet presAssocID="{37C62B56-4BA8-42F2-97B1-721536904D83}" presName="spacer" presStyleCnt="0"/>
      <dgm:spPr/>
    </dgm:pt>
    <dgm:pt modelId="{1728BB89-18D9-4D35-BC24-872958E5E255}" type="pres">
      <dgm:prSet presAssocID="{000BF28B-6FF4-49BE-B1B2-0C37CA275A5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453EAC-2FA6-4387-BC54-42F9A739D271}" type="pres">
      <dgm:prSet presAssocID="{6DAB087A-1FF3-43A9-9EDA-112A2815F8A6}" presName="spacer" presStyleCnt="0"/>
      <dgm:spPr/>
    </dgm:pt>
    <dgm:pt modelId="{3812EF91-1E8A-4B4C-A694-D9EB245D25D7}" type="pres">
      <dgm:prSet presAssocID="{7177E67D-A887-490B-AFCE-2E2823E1C71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14E2000-4D65-48B6-B803-E2606B780ACE}" srcId="{BB71D5A2-8E47-42AC-A3DF-9C05E1832E9E}" destId="{0795C852-0CED-40F6-AE12-8E2084321AF0}" srcOrd="3" destOrd="0" parTransId="{FEFD770D-D0E6-42EA-8B2C-9C318D945853}" sibTransId="{37C62B56-4BA8-42F2-97B1-721536904D83}"/>
    <dgm:cxn modelId="{8170440D-54A5-4D21-A84B-13ECC8093D2D}" type="presOf" srcId="{954FDF1C-3BC7-4A5C-A666-C9343BADD430}" destId="{C4D8777D-D206-4BD9-9EF9-501AA62BCB2C}" srcOrd="0" destOrd="0" presId="urn:microsoft.com/office/officeart/2005/8/layout/vList2"/>
    <dgm:cxn modelId="{C831B211-9119-480B-8C59-EAAF32BF5A03}" type="presOf" srcId="{0795C852-0CED-40F6-AE12-8E2084321AF0}" destId="{0EC69A44-7D07-4658-B9D4-E79B11E1FF30}" srcOrd="0" destOrd="0" presId="urn:microsoft.com/office/officeart/2005/8/layout/vList2"/>
    <dgm:cxn modelId="{05735D19-8B0D-4F81-A55D-951EB290FA0E}" srcId="{BB71D5A2-8E47-42AC-A3DF-9C05E1832E9E}" destId="{954FDF1C-3BC7-4A5C-A666-C9343BADD430}" srcOrd="2" destOrd="0" parTransId="{1891E3A6-A4CE-457F-8D15-C5EB6547E0F2}" sibTransId="{5ADCAD8B-A7D0-4F13-8433-5C912A950BC2}"/>
    <dgm:cxn modelId="{39E54E1D-63FF-446E-99F7-67BA785D2330}" srcId="{BB71D5A2-8E47-42AC-A3DF-9C05E1832E9E}" destId="{5C284787-7C93-4820-9712-64583AE36184}" srcOrd="0" destOrd="0" parTransId="{86A5DCC3-1759-46C1-BFED-666A1C9B56D5}" sibTransId="{E2A33391-BAAC-4ED4-A92E-97D9EF6DFEE5}"/>
    <dgm:cxn modelId="{75B78F60-BFC1-4D1C-9FA0-4FBC6397A84E}" srcId="{BB71D5A2-8E47-42AC-A3DF-9C05E1832E9E}" destId="{501F6BE5-27BE-4D0D-BEC2-1A44E7B61648}" srcOrd="1" destOrd="0" parTransId="{1315F73B-27CC-43F5-9FF2-9599448A6F2B}" sibTransId="{BE6164E4-BD34-466D-9AA7-881F8446A828}"/>
    <dgm:cxn modelId="{66F1C851-2C27-4233-8BEC-3CC9FF51CF7B}" type="presOf" srcId="{5C284787-7C93-4820-9712-64583AE36184}" destId="{5A297038-FD80-4346-B3CD-0048B5FC128F}" srcOrd="0" destOrd="0" presId="urn:microsoft.com/office/officeart/2005/8/layout/vList2"/>
    <dgm:cxn modelId="{F55B0F75-CC21-4703-9208-25DFCB4D4184}" srcId="{BB71D5A2-8E47-42AC-A3DF-9C05E1832E9E}" destId="{7177E67D-A887-490B-AFCE-2E2823E1C710}" srcOrd="5" destOrd="0" parTransId="{A59615F3-91B2-4A64-8278-A824C5EE5265}" sibTransId="{24FEA835-1FE6-42DA-9656-0A4E104C6ED2}"/>
    <dgm:cxn modelId="{4CB343B9-C098-4224-8422-0BDD2F96C36F}" type="presOf" srcId="{BB71D5A2-8E47-42AC-A3DF-9C05E1832E9E}" destId="{CDEC4C8C-15B2-4323-BD7B-7D7A3DDE7FBF}" srcOrd="0" destOrd="0" presId="urn:microsoft.com/office/officeart/2005/8/layout/vList2"/>
    <dgm:cxn modelId="{A8F864C1-AD0A-490D-A2B4-40D2F4FDAD6C}" type="presOf" srcId="{000BF28B-6FF4-49BE-B1B2-0C37CA275A51}" destId="{1728BB89-18D9-4D35-BC24-872958E5E255}" srcOrd="0" destOrd="0" presId="urn:microsoft.com/office/officeart/2005/8/layout/vList2"/>
    <dgm:cxn modelId="{12509CCD-BA6C-4466-A827-67AFE6E2B03D}" type="presOf" srcId="{501F6BE5-27BE-4D0D-BEC2-1A44E7B61648}" destId="{632AC191-9698-44FB-8192-3AA4F9B7F582}" srcOrd="0" destOrd="0" presId="urn:microsoft.com/office/officeart/2005/8/layout/vList2"/>
    <dgm:cxn modelId="{EF757EE1-3600-44A3-8898-980F9642FE27}" type="presOf" srcId="{7177E67D-A887-490B-AFCE-2E2823E1C710}" destId="{3812EF91-1E8A-4B4C-A694-D9EB245D25D7}" srcOrd="0" destOrd="0" presId="urn:microsoft.com/office/officeart/2005/8/layout/vList2"/>
    <dgm:cxn modelId="{8AC303EC-2694-4D73-9DDB-9F47CFD2DD3A}" srcId="{BB71D5A2-8E47-42AC-A3DF-9C05E1832E9E}" destId="{000BF28B-6FF4-49BE-B1B2-0C37CA275A51}" srcOrd="4" destOrd="0" parTransId="{0C7336D3-80F4-419B-9B5F-EB0F28F0DB70}" sibTransId="{6DAB087A-1FF3-43A9-9EDA-112A2815F8A6}"/>
    <dgm:cxn modelId="{BEE9C6E6-E6E1-4386-A922-33028D8CBF85}" type="presParOf" srcId="{CDEC4C8C-15B2-4323-BD7B-7D7A3DDE7FBF}" destId="{5A297038-FD80-4346-B3CD-0048B5FC128F}" srcOrd="0" destOrd="0" presId="urn:microsoft.com/office/officeart/2005/8/layout/vList2"/>
    <dgm:cxn modelId="{6022CBA1-B66E-425C-94F4-976CB53F2A0D}" type="presParOf" srcId="{CDEC4C8C-15B2-4323-BD7B-7D7A3DDE7FBF}" destId="{C65B671B-D45A-495C-A7FE-6C32D5E53249}" srcOrd="1" destOrd="0" presId="urn:microsoft.com/office/officeart/2005/8/layout/vList2"/>
    <dgm:cxn modelId="{8B9F3A7A-2C0F-42A2-A59D-E52DFDCEEBFC}" type="presParOf" srcId="{CDEC4C8C-15B2-4323-BD7B-7D7A3DDE7FBF}" destId="{632AC191-9698-44FB-8192-3AA4F9B7F582}" srcOrd="2" destOrd="0" presId="urn:microsoft.com/office/officeart/2005/8/layout/vList2"/>
    <dgm:cxn modelId="{0C053ACF-610A-449A-897C-C01D51242A15}" type="presParOf" srcId="{CDEC4C8C-15B2-4323-BD7B-7D7A3DDE7FBF}" destId="{4C813062-2FDB-4654-A843-1A70A437A596}" srcOrd="3" destOrd="0" presId="urn:microsoft.com/office/officeart/2005/8/layout/vList2"/>
    <dgm:cxn modelId="{4E540B2C-5C1B-44E8-A992-73414E2E2E89}" type="presParOf" srcId="{CDEC4C8C-15B2-4323-BD7B-7D7A3DDE7FBF}" destId="{C4D8777D-D206-4BD9-9EF9-501AA62BCB2C}" srcOrd="4" destOrd="0" presId="urn:microsoft.com/office/officeart/2005/8/layout/vList2"/>
    <dgm:cxn modelId="{AC018CB2-2DF5-4BEE-82CC-60FC6B0472CF}" type="presParOf" srcId="{CDEC4C8C-15B2-4323-BD7B-7D7A3DDE7FBF}" destId="{69B45CD7-8B39-4BE5-B82F-FA629AFE31D9}" srcOrd="5" destOrd="0" presId="urn:microsoft.com/office/officeart/2005/8/layout/vList2"/>
    <dgm:cxn modelId="{76C3AA4C-4000-41DB-A7A0-BE7ED245B994}" type="presParOf" srcId="{CDEC4C8C-15B2-4323-BD7B-7D7A3DDE7FBF}" destId="{0EC69A44-7D07-4658-B9D4-E79B11E1FF30}" srcOrd="6" destOrd="0" presId="urn:microsoft.com/office/officeart/2005/8/layout/vList2"/>
    <dgm:cxn modelId="{E691BA15-AA91-4F61-8E73-646E08722C5C}" type="presParOf" srcId="{CDEC4C8C-15B2-4323-BD7B-7D7A3DDE7FBF}" destId="{F6567E9D-150D-44D2-81EC-D1CCD0C22ADC}" srcOrd="7" destOrd="0" presId="urn:microsoft.com/office/officeart/2005/8/layout/vList2"/>
    <dgm:cxn modelId="{057881E4-647F-4BF2-B305-4AEF55BBE82E}" type="presParOf" srcId="{CDEC4C8C-15B2-4323-BD7B-7D7A3DDE7FBF}" destId="{1728BB89-18D9-4D35-BC24-872958E5E255}" srcOrd="8" destOrd="0" presId="urn:microsoft.com/office/officeart/2005/8/layout/vList2"/>
    <dgm:cxn modelId="{818CEA15-AB51-4A9B-A98B-E5AF62EC525A}" type="presParOf" srcId="{CDEC4C8C-15B2-4323-BD7B-7D7A3DDE7FBF}" destId="{7D453EAC-2FA6-4387-BC54-42F9A739D271}" srcOrd="9" destOrd="0" presId="urn:microsoft.com/office/officeart/2005/8/layout/vList2"/>
    <dgm:cxn modelId="{4A47A291-DC37-42F6-9F7A-939A4CFCC4FA}" type="presParOf" srcId="{CDEC4C8C-15B2-4323-BD7B-7D7A3DDE7FBF}" destId="{3812EF91-1E8A-4B4C-A694-D9EB245D25D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DFBCE-9EBF-4BB3-B458-55967F89984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391152-61B9-4C7D-8DDD-4537240985EA}">
      <dgm:prSet/>
      <dgm:spPr/>
      <dgm:t>
        <a:bodyPr/>
        <a:lstStyle/>
        <a:p>
          <a:r>
            <a:rPr lang="en-US"/>
            <a:t>Ideally have money conversation with individual with the gambling problem and with family members</a:t>
          </a:r>
        </a:p>
      </dgm:t>
    </dgm:pt>
    <dgm:pt modelId="{F45F9688-C87D-4CF2-AB9D-BCFD389D0772}" type="parTrans" cxnId="{E6DB75A8-57BD-4292-B3F7-D7D9901B045B}">
      <dgm:prSet/>
      <dgm:spPr/>
      <dgm:t>
        <a:bodyPr/>
        <a:lstStyle/>
        <a:p>
          <a:endParaRPr lang="en-US"/>
        </a:p>
      </dgm:t>
    </dgm:pt>
    <dgm:pt modelId="{E15773D1-0D16-49B9-95EC-B228D101BA0D}" type="sibTrans" cxnId="{E6DB75A8-57BD-4292-B3F7-D7D9901B045B}">
      <dgm:prSet/>
      <dgm:spPr/>
      <dgm:t>
        <a:bodyPr/>
        <a:lstStyle/>
        <a:p>
          <a:endParaRPr lang="en-US"/>
        </a:p>
      </dgm:t>
    </dgm:pt>
    <dgm:pt modelId="{0D5BB794-481A-42C2-8D10-4260A734AD4B}">
      <dgm:prSet/>
      <dgm:spPr/>
      <dgm:t>
        <a:bodyPr/>
        <a:lstStyle/>
        <a:p>
          <a:r>
            <a:rPr lang="en-US"/>
            <a:t>Who knows what about family finances</a:t>
          </a:r>
        </a:p>
      </dgm:t>
    </dgm:pt>
    <dgm:pt modelId="{A74B940E-FC21-4E34-9E2C-923BD5718544}" type="parTrans" cxnId="{D496F506-B50A-4043-8B9D-A9C9DE65D71D}">
      <dgm:prSet/>
      <dgm:spPr/>
      <dgm:t>
        <a:bodyPr/>
        <a:lstStyle/>
        <a:p>
          <a:endParaRPr lang="en-US"/>
        </a:p>
      </dgm:t>
    </dgm:pt>
    <dgm:pt modelId="{E5933C52-8CA5-4FEA-A727-06512D73481E}" type="sibTrans" cxnId="{D496F506-B50A-4043-8B9D-A9C9DE65D71D}">
      <dgm:prSet/>
      <dgm:spPr/>
      <dgm:t>
        <a:bodyPr/>
        <a:lstStyle/>
        <a:p>
          <a:endParaRPr lang="en-US"/>
        </a:p>
      </dgm:t>
    </dgm:pt>
    <dgm:pt modelId="{30C7D55E-57B1-43B9-BAAA-2EF86C8C3160}">
      <dgm:prSet/>
      <dgm:spPr/>
      <dgm:t>
        <a:bodyPr/>
        <a:lstStyle/>
        <a:p>
          <a:r>
            <a:rPr lang="en-US"/>
            <a:t>How separate or co-mingled are finances</a:t>
          </a:r>
        </a:p>
      </dgm:t>
    </dgm:pt>
    <dgm:pt modelId="{03D7A451-0140-4376-B019-C84D9F7ED418}" type="parTrans" cxnId="{20CACE54-EC5B-482E-B7F7-45EC78886796}">
      <dgm:prSet/>
      <dgm:spPr/>
      <dgm:t>
        <a:bodyPr/>
        <a:lstStyle/>
        <a:p>
          <a:endParaRPr lang="en-US"/>
        </a:p>
      </dgm:t>
    </dgm:pt>
    <dgm:pt modelId="{19409A45-41DE-4BF2-A913-8EC3038C0CE0}" type="sibTrans" cxnId="{20CACE54-EC5B-482E-B7F7-45EC78886796}">
      <dgm:prSet/>
      <dgm:spPr/>
      <dgm:t>
        <a:bodyPr/>
        <a:lstStyle/>
        <a:p>
          <a:endParaRPr lang="en-US"/>
        </a:p>
      </dgm:t>
    </dgm:pt>
    <dgm:pt modelId="{C85069EA-33D8-4D33-B905-51B8C3F3D495}">
      <dgm:prSet/>
      <dgm:spPr/>
      <dgm:t>
        <a:bodyPr/>
        <a:lstStyle/>
        <a:p>
          <a:r>
            <a:rPr lang="en-US"/>
            <a:t>Who has managed family finances</a:t>
          </a:r>
        </a:p>
      </dgm:t>
    </dgm:pt>
    <dgm:pt modelId="{D5CE1F65-B05A-4B63-BABD-C5E4A892F84E}" type="parTrans" cxnId="{6CCB1F2E-EF8D-40D9-99CF-B05DE0414F94}">
      <dgm:prSet/>
      <dgm:spPr/>
      <dgm:t>
        <a:bodyPr/>
        <a:lstStyle/>
        <a:p>
          <a:endParaRPr lang="en-US"/>
        </a:p>
      </dgm:t>
    </dgm:pt>
    <dgm:pt modelId="{E4786C29-DC7D-4871-95C8-2BF03D849873}" type="sibTrans" cxnId="{6CCB1F2E-EF8D-40D9-99CF-B05DE0414F94}">
      <dgm:prSet/>
      <dgm:spPr/>
      <dgm:t>
        <a:bodyPr/>
        <a:lstStyle/>
        <a:p>
          <a:endParaRPr lang="en-US"/>
        </a:p>
      </dgm:t>
    </dgm:pt>
    <dgm:pt modelId="{87BAF79B-C949-4AB9-8DC2-80B89149CA46}">
      <dgm:prSet/>
      <dgm:spPr/>
      <dgm:t>
        <a:bodyPr/>
        <a:lstStyle/>
        <a:p>
          <a:r>
            <a:rPr lang="en-US"/>
            <a:t>How have financial decisions been made</a:t>
          </a:r>
        </a:p>
      </dgm:t>
    </dgm:pt>
    <dgm:pt modelId="{5D9F4BB0-7FBB-4B01-B478-AFF11F682EF3}" type="parTrans" cxnId="{38D2C920-564A-4B2D-B618-93BC96E1162C}">
      <dgm:prSet/>
      <dgm:spPr/>
      <dgm:t>
        <a:bodyPr/>
        <a:lstStyle/>
        <a:p>
          <a:endParaRPr lang="en-US"/>
        </a:p>
      </dgm:t>
    </dgm:pt>
    <dgm:pt modelId="{B9110A5D-B9D2-4CBA-A680-B293CA342A0B}" type="sibTrans" cxnId="{38D2C920-564A-4B2D-B618-93BC96E1162C}">
      <dgm:prSet/>
      <dgm:spPr/>
      <dgm:t>
        <a:bodyPr/>
        <a:lstStyle/>
        <a:p>
          <a:endParaRPr lang="en-US"/>
        </a:p>
      </dgm:t>
    </dgm:pt>
    <dgm:pt modelId="{2D81A597-6205-4121-84A1-8AF24842FF3E}">
      <dgm:prSet/>
      <dgm:spPr/>
      <dgm:t>
        <a:bodyPr/>
        <a:lstStyle/>
        <a:p>
          <a:r>
            <a:rPr lang="en-US"/>
            <a:t>How has extended family been involved or impacted by financial issues</a:t>
          </a:r>
        </a:p>
      </dgm:t>
    </dgm:pt>
    <dgm:pt modelId="{C5026C73-CB65-4694-9717-5A0384199642}" type="parTrans" cxnId="{EF5A61DD-A844-42DD-AE29-F002E9888D3B}">
      <dgm:prSet/>
      <dgm:spPr/>
      <dgm:t>
        <a:bodyPr/>
        <a:lstStyle/>
        <a:p>
          <a:endParaRPr lang="en-US"/>
        </a:p>
      </dgm:t>
    </dgm:pt>
    <dgm:pt modelId="{375873C3-0639-4D13-B472-086ADA483FE1}" type="sibTrans" cxnId="{EF5A61DD-A844-42DD-AE29-F002E9888D3B}">
      <dgm:prSet/>
      <dgm:spPr/>
      <dgm:t>
        <a:bodyPr/>
        <a:lstStyle/>
        <a:p>
          <a:endParaRPr lang="en-US"/>
        </a:p>
      </dgm:t>
    </dgm:pt>
    <dgm:pt modelId="{6595DC86-5B3B-4839-A428-800241C18CC2}" type="pres">
      <dgm:prSet presAssocID="{29FDFBCE-9EBF-4BB3-B458-55967F899847}" presName="linear" presStyleCnt="0">
        <dgm:presLayoutVars>
          <dgm:animLvl val="lvl"/>
          <dgm:resizeHandles val="exact"/>
        </dgm:presLayoutVars>
      </dgm:prSet>
      <dgm:spPr/>
    </dgm:pt>
    <dgm:pt modelId="{6E7C5F8D-F14D-4C07-A5DA-4E373CFB0792}" type="pres">
      <dgm:prSet presAssocID="{E4391152-61B9-4C7D-8DDD-4537240985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13CA45B-3DB5-4695-84C9-130545389249}" type="pres">
      <dgm:prSet presAssocID="{E15773D1-0D16-49B9-95EC-B228D101BA0D}" presName="spacer" presStyleCnt="0"/>
      <dgm:spPr/>
    </dgm:pt>
    <dgm:pt modelId="{8B848A6E-3330-4EFC-A921-C1A90F18CEF8}" type="pres">
      <dgm:prSet presAssocID="{0D5BB794-481A-42C2-8D10-4260A734AD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10CB79D-D1C3-48A2-B346-2ED6B8A55496}" type="pres">
      <dgm:prSet presAssocID="{E5933C52-8CA5-4FEA-A727-06512D73481E}" presName="spacer" presStyleCnt="0"/>
      <dgm:spPr/>
    </dgm:pt>
    <dgm:pt modelId="{79C4A67B-857B-40B2-9429-867ED21CA2F8}" type="pres">
      <dgm:prSet presAssocID="{30C7D55E-57B1-43B9-BAAA-2EF86C8C31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D2C972-0B10-4513-B05A-9C2C08F38495}" type="pres">
      <dgm:prSet presAssocID="{19409A45-41DE-4BF2-A913-8EC3038C0CE0}" presName="spacer" presStyleCnt="0"/>
      <dgm:spPr/>
    </dgm:pt>
    <dgm:pt modelId="{8B6EF866-595C-4870-8F35-52F7FB69EF33}" type="pres">
      <dgm:prSet presAssocID="{C85069EA-33D8-4D33-B905-51B8C3F3D49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349CB95-54EE-4A97-A9AE-FBCB7CDD6DD9}" type="pres">
      <dgm:prSet presAssocID="{E4786C29-DC7D-4871-95C8-2BF03D849873}" presName="spacer" presStyleCnt="0"/>
      <dgm:spPr/>
    </dgm:pt>
    <dgm:pt modelId="{2252DB44-AECB-4A2D-B09F-29AAC951E4D6}" type="pres">
      <dgm:prSet presAssocID="{87BAF79B-C949-4AB9-8DC2-80B89149CA4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3C59479-1606-45B4-98D1-44327B92CDB1}" type="pres">
      <dgm:prSet presAssocID="{B9110A5D-B9D2-4CBA-A680-B293CA342A0B}" presName="spacer" presStyleCnt="0"/>
      <dgm:spPr/>
    </dgm:pt>
    <dgm:pt modelId="{976DB3B1-FAAD-48C9-B663-48F65D1D3439}" type="pres">
      <dgm:prSet presAssocID="{2D81A597-6205-4121-84A1-8AF24842FF3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496F506-B50A-4043-8B9D-A9C9DE65D71D}" srcId="{29FDFBCE-9EBF-4BB3-B458-55967F899847}" destId="{0D5BB794-481A-42C2-8D10-4260A734AD4B}" srcOrd="1" destOrd="0" parTransId="{A74B940E-FC21-4E34-9E2C-923BD5718544}" sibTransId="{E5933C52-8CA5-4FEA-A727-06512D73481E}"/>
    <dgm:cxn modelId="{5A5D931F-E83D-4B70-BC7C-62F26E65B750}" type="presOf" srcId="{29FDFBCE-9EBF-4BB3-B458-55967F899847}" destId="{6595DC86-5B3B-4839-A428-800241C18CC2}" srcOrd="0" destOrd="0" presId="urn:microsoft.com/office/officeart/2005/8/layout/vList2"/>
    <dgm:cxn modelId="{38D2C920-564A-4B2D-B618-93BC96E1162C}" srcId="{29FDFBCE-9EBF-4BB3-B458-55967F899847}" destId="{87BAF79B-C949-4AB9-8DC2-80B89149CA46}" srcOrd="4" destOrd="0" parTransId="{5D9F4BB0-7FBB-4B01-B478-AFF11F682EF3}" sibTransId="{B9110A5D-B9D2-4CBA-A680-B293CA342A0B}"/>
    <dgm:cxn modelId="{6CCB1F2E-EF8D-40D9-99CF-B05DE0414F94}" srcId="{29FDFBCE-9EBF-4BB3-B458-55967F899847}" destId="{C85069EA-33D8-4D33-B905-51B8C3F3D495}" srcOrd="3" destOrd="0" parTransId="{D5CE1F65-B05A-4B63-BABD-C5E4A892F84E}" sibTransId="{E4786C29-DC7D-4871-95C8-2BF03D849873}"/>
    <dgm:cxn modelId="{714F6E3D-2D9A-4313-8694-F37CCA1A1F79}" type="presOf" srcId="{C85069EA-33D8-4D33-B905-51B8C3F3D495}" destId="{8B6EF866-595C-4870-8F35-52F7FB69EF33}" srcOrd="0" destOrd="0" presId="urn:microsoft.com/office/officeart/2005/8/layout/vList2"/>
    <dgm:cxn modelId="{E7F17D6C-B776-4B61-9A75-D059D13697DE}" type="presOf" srcId="{2D81A597-6205-4121-84A1-8AF24842FF3E}" destId="{976DB3B1-FAAD-48C9-B663-48F65D1D3439}" srcOrd="0" destOrd="0" presId="urn:microsoft.com/office/officeart/2005/8/layout/vList2"/>
    <dgm:cxn modelId="{20CACE54-EC5B-482E-B7F7-45EC78886796}" srcId="{29FDFBCE-9EBF-4BB3-B458-55967F899847}" destId="{30C7D55E-57B1-43B9-BAAA-2EF86C8C3160}" srcOrd="2" destOrd="0" parTransId="{03D7A451-0140-4376-B019-C84D9F7ED418}" sibTransId="{19409A45-41DE-4BF2-A913-8EC3038C0CE0}"/>
    <dgm:cxn modelId="{F1284058-E477-4D70-AEDC-ED4328142F4A}" type="presOf" srcId="{87BAF79B-C949-4AB9-8DC2-80B89149CA46}" destId="{2252DB44-AECB-4A2D-B09F-29AAC951E4D6}" srcOrd="0" destOrd="0" presId="urn:microsoft.com/office/officeart/2005/8/layout/vList2"/>
    <dgm:cxn modelId="{1E8D5896-C720-4174-94F0-339822FC45AF}" type="presOf" srcId="{0D5BB794-481A-42C2-8D10-4260A734AD4B}" destId="{8B848A6E-3330-4EFC-A921-C1A90F18CEF8}" srcOrd="0" destOrd="0" presId="urn:microsoft.com/office/officeart/2005/8/layout/vList2"/>
    <dgm:cxn modelId="{E6DB75A8-57BD-4292-B3F7-D7D9901B045B}" srcId="{29FDFBCE-9EBF-4BB3-B458-55967F899847}" destId="{E4391152-61B9-4C7D-8DDD-4537240985EA}" srcOrd="0" destOrd="0" parTransId="{F45F9688-C87D-4CF2-AB9D-BCFD389D0772}" sibTransId="{E15773D1-0D16-49B9-95EC-B228D101BA0D}"/>
    <dgm:cxn modelId="{EF5A61DD-A844-42DD-AE29-F002E9888D3B}" srcId="{29FDFBCE-9EBF-4BB3-B458-55967F899847}" destId="{2D81A597-6205-4121-84A1-8AF24842FF3E}" srcOrd="5" destOrd="0" parTransId="{C5026C73-CB65-4694-9717-5A0384199642}" sibTransId="{375873C3-0639-4D13-B472-086ADA483FE1}"/>
    <dgm:cxn modelId="{6073ABE3-482B-4AD0-8716-DBA959E9B890}" type="presOf" srcId="{30C7D55E-57B1-43B9-BAAA-2EF86C8C3160}" destId="{79C4A67B-857B-40B2-9429-867ED21CA2F8}" srcOrd="0" destOrd="0" presId="urn:microsoft.com/office/officeart/2005/8/layout/vList2"/>
    <dgm:cxn modelId="{8682DDF7-59A1-40B8-85AF-04AD6215C30B}" type="presOf" srcId="{E4391152-61B9-4C7D-8DDD-4537240985EA}" destId="{6E7C5F8D-F14D-4C07-A5DA-4E373CFB0792}" srcOrd="0" destOrd="0" presId="urn:microsoft.com/office/officeart/2005/8/layout/vList2"/>
    <dgm:cxn modelId="{AC898077-6915-4EED-A62D-BA5395636820}" type="presParOf" srcId="{6595DC86-5B3B-4839-A428-800241C18CC2}" destId="{6E7C5F8D-F14D-4C07-A5DA-4E373CFB0792}" srcOrd="0" destOrd="0" presId="urn:microsoft.com/office/officeart/2005/8/layout/vList2"/>
    <dgm:cxn modelId="{E1DFEC32-C870-4C86-ACBA-02AEA2BD5F12}" type="presParOf" srcId="{6595DC86-5B3B-4839-A428-800241C18CC2}" destId="{613CA45B-3DB5-4695-84C9-130545389249}" srcOrd="1" destOrd="0" presId="urn:microsoft.com/office/officeart/2005/8/layout/vList2"/>
    <dgm:cxn modelId="{57005F98-7E61-4A69-9BFE-23AAEE43F804}" type="presParOf" srcId="{6595DC86-5B3B-4839-A428-800241C18CC2}" destId="{8B848A6E-3330-4EFC-A921-C1A90F18CEF8}" srcOrd="2" destOrd="0" presId="urn:microsoft.com/office/officeart/2005/8/layout/vList2"/>
    <dgm:cxn modelId="{35DB1CAB-121F-4760-9208-624DF5ACCC81}" type="presParOf" srcId="{6595DC86-5B3B-4839-A428-800241C18CC2}" destId="{C10CB79D-D1C3-48A2-B346-2ED6B8A55496}" srcOrd="3" destOrd="0" presId="urn:microsoft.com/office/officeart/2005/8/layout/vList2"/>
    <dgm:cxn modelId="{1C2EA56F-1A81-4E98-826A-A1697062EFBE}" type="presParOf" srcId="{6595DC86-5B3B-4839-A428-800241C18CC2}" destId="{79C4A67B-857B-40B2-9429-867ED21CA2F8}" srcOrd="4" destOrd="0" presId="urn:microsoft.com/office/officeart/2005/8/layout/vList2"/>
    <dgm:cxn modelId="{38F6B0E8-824B-4A6E-ABEB-37AE1943B515}" type="presParOf" srcId="{6595DC86-5B3B-4839-A428-800241C18CC2}" destId="{76D2C972-0B10-4513-B05A-9C2C08F38495}" srcOrd="5" destOrd="0" presId="urn:microsoft.com/office/officeart/2005/8/layout/vList2"/>
    <dgm:cxn modelId="{CC861F9F-6521-4FE6-8C86-0E0EC651E0DF}" type="presParOf" srcId="{6595DC86-5B3B-4839-A428-800241C18CC2}" destId="{8B6EF866-595C-4870-8F35-52F7FB69EF33}" srcOrd="6" destOrd="0" presId="urn:microsoft.com/office/officeart/2005/8/layout/vList2"/>
    <dgm:cxn modelId="{28EDD859-3312-47CD-969D-0B6639B6D9B0}" type="presParOf" srcId="{6595DC86-5B3B-4839-A428-800241C18CC2}" destId="{D349CB95-54EE-4A97-A9AE-FBCB7CDD6DD9}" srcOrd="7" destOrd="0" presId="urn:microsoft.com/office/officeart/2005/8/layout/vList2"/>
    <dgm:cxn modelId="{45EF7004-8C31-4711-8C44-9A0B61A96D26}" type="presParOf" srcId="{6595DC86-5B3B-4839-A428-800241C18CC2}" destId="{2252DB44-AECB-4A2D-B09F-29AAC951E4D6}" srcOrd="8" destOrd="0" presId="urn:microsoft.com/office/officeart/2005/8/layout/vList2"/>
    <dgm:cxn modelId="{64E2C118-759A-4A3C-B7C4-C78F3ACFB902}" type="presParOf" srcId="{6595DC86-5B3B-4839-A428-800241C18CC2}" destId="{73C59479-1606-45B4-98D1-44327B92CDB1}" srcOrd="9" destOrd="0" presId="urn:microsoft.com/office/officeart/2005/8/layout/vList2"/>
    <dgm:cxn modelId="{BB1422E3-D2D7-4DAB-9C9D-911AFFAA7644}" type="presParOf" srcId="{6595DC86-5B3B-4839-A428-800241C18CC2}" destId="{976DB3B1-FAAD-48C9-B663-48F65D1D34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CE0406-D6F5-4799-AE65-5BC2627878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0879F5-344A-4507-A9F9-DBF8BD7979F6}">
      <dgm:prSet/>
      <dgm:spPr/>
      <dgm:t>
        <a:bodyPr/>
        <a:lstStyle/>
        <a:p>
          <a:r>
            <a:rPr lang="en-US"/>
            <a:t>Damage to credit ratings/credit score</a:t>
          </a:r>
        </a:p>
      </dgm:t>
    </dgm:pt>
    <dgm:pt modelId="{C1F783C4-D6F5-4B5F-B27E-C710108214E2}" type="parTrans" cxnId="{CF640EE4-6DB9-4C49-A948-F475904DE620}">
      <dgm:prSet/>
      <dgm:spPr/>
      <dgm:t>
        <a:bodyPr/>
        <a:lstStyle/>
        <a:p>
          <a:endParaRPr lang="en-US"/>
        </a:p>
      </dgm:t>
    </dgm:pt>
    <dgm:pt modelId="{B8462F39-28B6-4EB1-85BC-9EB0FABE6868}" type="sibTrans" cxnId="{CF640EE4-6DB9-4C49-A948-F475904DE620}">
      <dgm:prSet/>
      <dgm:spPr/>
      <dgm:t>
        <a:bodyPr/>
        <a:lstStyle/>
        <a:p>
          <a:endParaRPr lang="en-US"/>
        </a:p>
      </dgm:t>
    </dgm:pt>
    <dgm:pt modelId="{33C93808-8D1B-4834-8A05-35A20D0E4A36}">
      <dgm:prSet/>
      <dgm:spPr/>
      <dgm:t>
        <a:bodyPr/>
        <a:lstStyle/>
        <a:p>
          <a:r>
            <a:rPr lang="en-US"/>
            <a:t>Limited cash flow, loss of job, business</a:t>
          </a:r>
        </a:p>
      </dgm:t>
    </dgm:pt>
    <dgm:pt modelId="{1BE5B52A-4496-4823-A24E-9A4031D9EC5E}" type="parTrans" cxnId="{0B8AB4E9-8A1D-4A31-9E7D-F9D5B0286638}">
      <dgm:prSet/>
      <dgm:spPr/>
      <dgm:t>
        <a:bodyPr/>
        <a:lstStyle/>
        <a:p>
          <a:endParaRPr lang="en-US"/>
        </a:p>
      </dgm:t>
    </dgm:pt>
    <dgm:pt modelId="{0F7BC8E3-0252-4258-9139-22ECA9ABFC04}" type="sibTrans" cxnId="{0B8AB4E9-8A1D-4A31-9E7D-F9D5B0286638}">
      <dgm:prSet/>
      <dgm:spPr/>
      <dgm:t>
        <a:bodyPr/>
        <a:lstStyle/>
        <a:p>
          <a:endParaRPr lang="en-US"/>
        </a:p>
      </dgm:t>
    </dgm:pt>
    <dgm:pt modelId="{F8754508-DA40-439E-966C-68E1612D9719}">
      <dgm:prSet/>
      <dgm:spPr/>
      <dgm:t>
        <a:bodyPr/>
        <a:lstStyle/>
        <a:p>
          <a:r>
            <a:rPr lang="en-US"/>
            <a:t>Foreclosures, repossessions</a:t>
          </a:r>
        </a:p>
      </dgm:t>
    </dgm:pt>
    <dgm:pt modelId="{9C63FC26-27B4-45A7-A151-55F6F71215ED}" type="parTrans" cxnId="{EE45A905-4AE0-45E3-8B3D-9E35E76E1FFF}">
      <dgm:prSet/>
      <dgm:spPr/>
      <dgm:t>
        <a:bodyPr/>
        <a:lstStyle/>
        <a:p>
          <a:endParaRPr lang="en-US"/>
        </a:p>
      </dgm:t>
    </dgm:pt>
    <dgm:pt modelId="{A7DF41AA-349C-43CE-B0C3-9885A89C3A94}" type="sibTrans" cxnId="{EE45A905-4AE0-45E3-8B3D-9E35E76E1FFF}">
      <dgm:prSet/>
      <dgm:spPr/>
      <dgm:t>
        <a:bodyPr/>
        <a:lstStyle/>
        <a:p>
          <a:endParaRPr lang="en-US"/>
        </a:p>
      </dgm:t>
    </dgm:pt>
    <dgm:pt modelId="{3F518468-ACC7-4FC2-8CB3-B2ECE0624C52}">
      <dgm:prSet/>
      <dgm:spPr/>
      <dgm:t>
        <a:bodyPr/>
        <a:lstStyle/>
        <a:p>
          <a:r>
            <a:rPr lang="en-US"/>
            <a:t>Loss of medical/other benefits</a:t>
          </a:r>
        </a:p>
      </dgm:t>
    </dgm:pt>
    <dgm:pt modelId="{A19A0700-B962-488F-82F3-69760444C1E9}" type="parTrans" cxnId="{BE8A94E2-1425-4619-8845-A24DABF2E741}">
      <dgm:prSet/>
      <dgm:spPr/>
      <dgm:t>
        <a:bodyPr/>
        <a:lstStyle/>
        <a:p>
          <a:endParaRPr lang="en-US"/>
        </a:p>
      </dgm:t>
    </dgm:pt>
    <dgm:pt modelId="{9C83CF77-EF47-4E19-BD94-129E057C0DE9}" type="sibTrans" cxnId="{BE8A94E2-1425-4619-8845-A24DABF2E741}">
      <dgm:prSet/>
      <dgm:spPr/>
      <dgm:t>
        <a:bodyPr/>
        <a:lstStyle/>
        <a:p>
          <a:endParaRPr lang="en-US"/>
        </a:p>
      </dgm:t>
    </dgm:pt>
    <dgm:pt modelId="{AA86F24D-0D41-4CC7-B6F6-0410E4021AEB}">
      <dgm:prSet/>
      <dgm:spPr/>
      <dgm:t>
        <a:bodyPr/>
        <a:lstStyle/>
        <a:p>
          <a:r>
            <a:rPr lang="en-US"/>
            <a:t>Reliance on or need for public assistance</a:t>
          </a:r>
        </a:p>
      </dgm:t>
    </dgm:pt>
    <dgm:pt modelId="{375CF05B-D49C-4B06-BFC0-0053E1647A3C}" type="parTrans" cxnId="{1D2F38D3-2E64-4A3C-A3C9-9F7BF5C7EF2E}">
      <dgm:prSet/>
      <dgm:spPr/>
      <dgm:t>
        <a:bodyPr/>
        <a:lstStyle/>
        <a:p>
          <a:endParaRPr lang="en-US"/>
        </a:p>
      </dgm:t>
    </dgm:pt>
    <dgm:pt modelId="{F73221A2-C9CD-45C5-B066-4185B53D378E}" type="sibTrans" cxnId="{1D2F38D3-2E64-4A3C-A3C9-9F7BF5C7EF2E}">
      <dgm:prSet/>
      <dgm:spPr/>
      <dgm:t>
        <a:bodyPr/>
        <a:lstStyle/>
        <a:p>
          <a:endParaRPr lang="en-US"/>
        </a:p>
      </dgm:t>
    </dgm:pt>
    <dgm:pt modelId="{AACEE678-EAAC-414A-B6F2-7AD2A398D092}">
      <dgm:prSet/>
      <dgm:spPr/>
      <dgm:t>
        <a:bodyPr/>
        <a:lstStyle/>
        <a:p>
          <a:r>
            <a:rPr lang="en-US"/>
            <a:t>Loss of valuables</a:t>
          </a:r>
        </a:p>
      </dgm:t>
    </dgm:pt>
    <dgm:pt modelId="{9A4D2381-1C8B-49F7-8A05-926DB67801CF}" type="parTrans" cxnId="{1A51C538-BCCB-4CAE-BA34-13FF2EF79DEB}">
      <dgm:prSet/>
      <dgm:spPr/>
      <dgm:t>
        <a:bodyPr/>
        <a:lstStyle/>
        <a:p>
          <a:endParaRPr lang="en-US"/>
        </a:p>
      </dgm:t>
    </dgm:pt>
    <dgm:pt modelId="{7E84F52D-F7D4-4C36-89F4-AB5FBE5B43BC}" type="sibTrans" cxnId="{1A51C538-BCCB-4CAE-BA34-13FF2EF79DEB}">
      <dgm:prSet/>
      <dgm:spPr/>
      <dgm:t>
        <a:bodyPr/>
        <a:lstStyle/>
        <a:p>
          <a:endParaRPr lang="en-US"/>
        </a:p>
      </dgm:t>
    </dgm:pt>
    <dgm:pt modelId="{30281E92-ADB5-4B18-BC01-55DCF153FC94}">
      <dgm:prSet/>
      <dgm:spPr/>
      <dgm:t>
        <a:bodyPr/>
        <a:lstStyle/>
        <a:p>
          <a:r>
            <a:rPr lang="en-US"/>
            <a:t>Harassment from debt collectors</a:t>
          </a:r>
        </a:p>
      </dgm:t>
    </dgm:pt>
    <dgm:pt modelId="{2F57C49D-2428-4FAD-9EB1-39A6ED4EAD25}" type="parTrans" cxnId="{487D42CB-B9D5-43B7-9EA6-9BAEC7695B9C}">
      <dgm:prSet/>
      <dgm:spPr/>
      <dgm:t>
        <a:bodyPr/>
        <a:lstStyle/>
        <a:p>
          <a:endParaRPr lang="en-US"/>
        </a:p>
      </dgm:t>
    </dgm:pt>
    <dgm:pt modelId="{8D46BAB5-55CD-4361-A49B-AE13671ABA44}" type="sibTrans" cxnId="{487D42CB-B9D5-43B7-9EA6-9BAEC7695B9C}">
      <dgm:prSet/>
      <dgm:spPr/>
      <dgm:t>
        <a:bodyPr/>
        <a:lstStyle/>
        <a:p>
          <a:endParaRPr lang="en-US"/>
        </a:p>
      </dgm:t>
    </dgm:pt>
    <dgm:pt modelId="{E5962BC1-A14F-4CE6-838E-EF435ECB821A}" type="pres">
      <dgm:prSet presAssocID="{9FCE0406-D6F5-4799-AE65-5BC2627878B6}" presName="root" presStyleCnt="0">
        <dgm:presLayoutVars>
          <dgm:dir/>
          <dgm:resizeHandles val="exact"/>
        </dgm:presLayoutVars>
      </dgm:prSet>
      <dgm:spPr/>
    </dgm:pt>
    <dgm:pt modelId="{E329D836-470D-41FA-A299-DB9CC28E821E}" type="pres">
      <dgm:prSet presAssocID="{E20879F5-344A-4507-A9F9-DBF8BD7979F6}" presName="compNode" presStyleCnt="0"/>
      <dgm:spPr/>
    </dgm:pt>
    <dgm:pt modelId="{D9065329-95F0-48E6-AD27-3C545595A0E6}" type="pres">
      <dgm:prSet presAssocID="{E20879F5-344A-4507-A9F9-DBF8BD7979F6}" presName="bgRect" presStyleLbl="bgShp" presStyleIdx="0" presStyleCnt="7"/>
      <dgm:spPr/>
    </dgm:pt>
    <dgm:pt modelId="{72014CC1-2071-45EB-96DB-359D4F7D41C8}" type="pres">
      <dgm:prSet presAssocID="{E20879F5-344A-4507-A9F9-DBF8BD7979F6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AD450C5-5521-4948-A895-D6CB70A0DD0F}" type="pres">
      <dgm:prSet presAssocID="{E20879F5-344A-4507-A9F9-DBF8BD7979F6}" presName="spaceRect" presStyleCnt="0"/>
      <dgm:spPr/>
    </dgm:pt>
    <dgm:pt modelId="{0C0AED7B-227F-4FB3-96CB-14164859DAAA}" type="pres">
      <dgm:prSet presAssocID="{E20879F5-344A-4507-A9F9-DBF8BD7979F6}" presName="parTx" presStyleLbl="revTx" presStyleIdx="0" presStyleCnt="7">
        <dgm:presLayoutVars>
          <dgm:chMax val="0"/>
          <dgm:chPref val="0"/>
        </dgm:presLayoutVars>
      </dgm:prSet>
      <dgm:spPr/>
    </dgm:pt>
    <dgm:pt modelId="{BD34A7EE-8986-4392-9683-8FA1022A5861}" type="pres">
      <dgm:prSet presAssocID="{B8462F39-28B6-4EB1-85BC-9EB0FABE6868}" presName="sibTrans" presStyleCnt="0"/>
      <dgm:spPr/>
    </dgm:pt>
    <dgm:pt modelId="{0BC49DD3-070B-44E0-82B6-A2D09518E6B1}" type="pres">
      <dgm:prSet presAssocID="{33C93808-8D1B-4834-8A05-35A20D0E4A36}" presName="compNode" presStyleCnt="0"/>
      <dgm:spPr/>
    </dgm:pt>
    <dgm:pt modelId="{234F8D9A-0112-4D91-A6F7-264AA469E11F}" type="pres">
      <dgm:prSet presAssocID="{33C93808-8D1B-4834-8A05-35A20D0E4A36}" presName="bgRect" presStyleLbl="bgShp" presStyleIdx="1" presStyleCnt="7"/>
      <dgm:spPr/>
    </dgm:pt>
    <dgm:pt modelId="{0858FBD0-57E2-4FC0-A249-7EF7D261266C}" type="pres">
      <dgm:prSet presAssocID="{33C93808-8D1B-4834-8A05-35A20D0E4A36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85A82231-E0FD-47D8-956E-8A8826433E1C}" type="pres">
      <dgm:prSet presAssocID="{33C93808-8D1B-4834-8A05-35A20D0E4A36}" presName="spaceRect" presStyleCnt="0"/>
      <dgm:spPr/>
    </dgm:pt>
    <dgm:pt modelId="{3B1690F5-9A3D-4EBF-AF1D-5561FEF0F63D}" type="pres">
      <dgm:prSet presAssocID="{33C93808-8D1B-4834-8A05-35A20D0E4A36}" presName="parTx" presStyleLbl="revTx" presStyleIdx="1" presStyleCnt="7">
        <dgm:presLayoutVars>
          <dgm:chMax val="0"/>
          <dgm:chPref val="0"/>
        </dgm:presLayoutVars>
      </dgm:prSet>
      <dgm:spPr/>
    </dgm:pt>
    <dgm:pt modelId="{FCCCF374-BED1-4189-AE8B-2AF8B944ED5C}" type="pres">
      <dgm:prSet presAssocID="{0F7BC8E3-0252-4258-9139-22ECA9ABFC04}" presName="sibTrans" presStyleCnt="0"/>
      <dgm:spPr/>
    </dgm:pt>
    <dgm:pt modelId="{A745010B-F8C8-485C-BA4C-6333DE1A57A0}" type="pres">
      <dgm:prSet presAssocID="{F8754508-DA40-439E-966C-68E1612D9719}" presName="compNode" presStyleCnt="0"/>
      <dgm:spPr/>
    </dgm:pt>
    <dgm:pt modelId="{F8203BE5-2D35-48CE-B983-62214E021916}" type="pres">
      <dgm:prSet presAssocID="{F8754508-DA40-439E-966C-68E1612D9719}" presName="bgRect" presStyleLbl="bgShp" presStyleIdx="2" presStyleCnt="7"/>
      <dgm:spPr/>
    </dgm:pt>
    <dgm:pt modelId="{7A0DFB77-63C1-4988-A075-78E3F9DAE062}" type="pres">
      <dgm:prSet presAssocID="{F8754508-DA40-439E-966C-68E1612D9719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DE3EAA4C-4C8C-41C3-844D-8D8D4ACAA93A}" type="pres">
      <dgm:prSet presAssocID="{F8754508-DA40-439E-966C-68E1612D9719}" presName="spaceRect" presStyleCnt="0"/>
      <dgm:spPr/>
    </dgm:pt>
    <dgm:pt modelId="{DB169320-B545-40BE-AADE-B546A2614A26}" type="pres">
      <dgm:prSet presAssocID="{F8754508-DA40-439E-966C-68E1612D9719}" presName="parTx" presStyleLbl="revTx" presStyleIdx="2" presStyleCnt="7">
        <dgm:presLayoutVars>
          <dgm:chMax val="0"/>
          <dgm:chPref val="0"/>
        </dgm:presLayoutVars>
      </dgm:prSet>
      <dgm:spPr/>
    </dgm:pt>
    <dgm:pt modelId="{CC5FA376-1F3C-4297-8FAA-DEBEB028938D}" type="pres">
      <dgm:prSet presAssocID="{A7DF41AA-349C-43CE-B0C3-9885A89C3A94}" presName="sibTrans" presStyleCnt="0"/>
      <dgm:spPr/>
    </dgm:pt>
    <dgm:pt modelId="{1E8BB552-DC37-4C71-BE0C-068FD47D3E3A}" type="pres">
      <dgm:prSet presAssocID="{3F518468-ACC7-4FC2-8CB3-B2ECE0624C52}" presName="compNode" presStyleCnt="0"/>
      <dgm:spPr/>
    </dgm:pt>
    <dgm:pt modelId="{176A75BE-659B-4E7F-BDE7-A6FEDF148C20}" type="pres">
      <dgm:prSet presAssocID="{3F518468-ACC7-4FC2-8CB3-B2ECE0624C52}" presName="bgRect" presStyleLbl="bgShp" presStyleIdx="3" presStyleCnt="7"/>
      <dgm:spPr/>
    </dgm:pt>
    <dgm:pt modelId="{75ACE9D7-DD7F-448A-A90A-35E4A3BE5BB2}" type="pres">
      <dgm:prSet presAssocID="{3F518468-ACC7-4FC2-8CB3-B2ECE0624C52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20F7A58-0380-4EF8-A54A-BD830B904A5C}" type="pres">
      <dgm:prSet presAssocID="{3F518468-ACC7-4FC2-8CB3-B2ECE0624C52}" presName="spaceRect" presStyleCnt="0"/>
      <dgm:spPr/>
    </dgm:pt>
    <dgm:pt modelId="{08294A01-CD81-4E15-BB73-57D96710E243}" type="pres">
      <dgm:prSet presAssocID="{3F518468-ACC7-4FC2-8CB3-B2ECE0624C52}" presName="parTx" presStyleLbl="revTx" presStyleIdx="3" presStyleCnt="7">
        <dgm:presLayoutVars>
          <dgm:chMax val="0"/>
          <dgm:chPref val="0"/>
        </dgm:presLayoutVars>
      </dgm:prSet>
      <dgm:spPr/>
    </dgm:pt>
    <dgm:pt modelId="{D90FE69D-1BE6-45C8-9688-ADDF26E29EF7}" type="pres">
      <dgm:prSet presAssocID="{9C83CF77-EF47-4E19-BD94-129E057C0DE9}" presName="sibTrans" presStyleCnt="0"/>
      <dgm:spPr/>
    </dgm:pt>
    <dgm:pt modelId="{5DF2CA3F-7D50-4A54-80AA-3C391164AD0D}" type="pres">
      <dgm:prSet presAssocID="{AA86F24D-0D41-4CC7-B6F6-0410E4021AEB}" presName="compNode" presStyleCnt="0"/>
      <dgm:spPr/>
    </dgm:pt>
    <dgm:pt modelId="{F9325C41-5D22-422C-A7FD-BE9D7A353EFC}" type="pres">
      <dgm:prSet presAssocID="{AA86F24D-0D41-4CC7-B6F6-0410E4021AEB}" presName="bgRect" presStyleLbl="bgShp" presStyleIdx="4" presStyleCnt="7"/>
      <dgm:spPr/>
    </dgm:pt>
    <dgm:pt modelId="{A962EE4D-22F7-4935-851F-58CC8A869582}" type="pres">
      <dgm:prSet presAssocID="{AA86F24D-0D41-4CC7-B6F6-0410E4021AEB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eelchair Access"/>
        </a:ext>
      </dgm:extLst>
    </dgm:pt>
    <dgm:pt modelId="{B9497143-BF91-4FD5-BC7E-78C508FE8041}" type="pres">
      <dgm:prSet presAssocID="{AA86F24D-0D41-4CC7-B6F6-0410E4021AEB}" presName="spaceRect" presStyleCnt="0"/>
      <dgm:spPr/>
    </dgm:pt>
    <dgm:pt modelId="{A3F176AB-CFFE-43EF-9E4F-78DA8F0E632D}" type="pres">
      <dgm:prSet presAssocID="{AA86F24D-0D41-4CC7-B6F6-0410E4021AEB}" presName="parTx" presStyleLbl="revTx" presStyleIdx="4" presStyleCnt="7">
        <dgm:presLayoutVars>
          <dgm:chMax val="0"/>
          <dgm:chPref val="0"/>
        </dgm:presLayoutVars>
      </dgm:prSet>
      <dgm:spPr/>
    </dgm:pt>
    <dgm:pt modelId="{281DB31F-70AF-4440-A077-B2AED0ECDCAB}" type="pres">
      <dgm:prSet presAssocID="{F73221A2-C9CD-45C5-B066-4185B53D378E}" presName="sibTrans" presStyleCnt="0"/>
      <dgm:spPr/>
    </dgm:pt>
    <dgm:pt modelId="{D486029A-137D-4303-8401-9949633FBB22}" type="pres">
      <dgm:prSet presAssocID="{AACEE678-EAAC-414A-B6F2-7AD2A398D092}" presName="compNode" presStyleCnt="0"/>
      <dgm:spPr/>
    </dgm:pt>
    <dgm:pt modelId="{16D47152-46E8-4469-A4DD-AB3993C5ED6F}" type="pres">
      <dgm:prSet presAssocID="{AACEE678-EAAC-414A-B6F2-7AD2A398D092}" presName="bgRect" presStyleLbl="bgShp" presStyleIdx="5" presStyleCnt="7"/>
      <dgm:spPr/>
    </dgm:pt>
    <dgm:pt modelId="{EA97B849-024A-4878-964D-6ADE32E40B9C}" type="pres">
      <dgm:prSet presAssocID="{AACEE678-EAAC-414A-B6F2-7AD2A398D092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D9953DE5-F735-49A5-B975-02C658C5EEC3}" type="pres">
      <dgm:prSet presAssocID="{AACEE678-EAAC-414A-B6F2-7AD2A398D092}" presName="spaceRect" presStyleCnt="0"/>
      <dgm:spPr/>
    </dgm:pt>
    <dgm:pt modelId="{F52F97D7-84B3-458F-8FB7-D604FF0EAE1B}" type="pres">
      <dgm:prSet presAssocID="{AACEE678-EAAC-414A-B6F2-7AD2A398D092}" presName="parTx" presStyleLbl="revTx" presStyleIdx="5" presStyleCnt="7">
        <dgm:presLayoutVars>
          <dgm:chMax val="0"/>
          <dgm:chPref val="0"/>
        </dgm:presLayoutVars>
      </dgm:prSet>
      <dgm:spPr/>
    </dgm:pt>
    <dgm:pt modelId="{BA7971EA-A65C-4A39-B589-0F785CED9230}" type="pres">
      <dgm:prSet presAssocID="{7E84F52D-F7D4-4C36-89F4-AB5FBE5B43BC}" presName="sibTrans" presStyleCnt="0"/>
      <dgm:spPr/>
    </dgm:pt>
    <dgm:pt modelId="{2525C4CA-2FBA-41C2-89D3-7C3EC6518799}" type="pres">
      <dgm:prSet presAssocID="{30281E92-ADB5-4B18-BC01-55DCF153FC94}" presName="compNode" presStyleCnt="0"/>
      <dgm:spPr/>
    </dgm:pt>
    <dgm:pt modelId="{E7FEA867-C4C8-4129-9522-85B5AA2217DE}" type="pres">
      <dgm:prSet presAssocID="{30281E92-ADB5-4B18-BC01-55DCF153FC94}" presName="bgRect" presStyleLbl="bgShp" presStyleIdx="6" presStyleCnt="7"/>
      <dgm:spPr/>
    </dgm:pt>
    <dgm:pt modelId="{5A46A48F-7911-485E-AB65-908C042E7764}" type="pres">
      <dgm:prSet presAssocID="{30281E92-ADB5-4B18-BC01-55DCF153FC94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6C9C740-C2DC-4BD9-9756-5D56BB0E66E0}" type="pres">
      <dgm:prSet presAssocID="{30281E92-ADB5-4B18-BC01-55DCF153FC94}" presName="spaceRect" presStyleCnt="0"/>
      <dgm:spPr/>
    </dgm:pt>
    <dgm:pt modelId="{3DE27AA1-36EB-45C9-B171-67703710BEE6}" type="pres">
      <dgm:prSet presAssocID="{30281E92-ADB5-4B18-BC01-55DCF153FC9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E45A905-4AE0-45E3-8B3D-9E35E76E1FFF}" srcId="{9FCE0406-D6F5-4799-AE65-5BC2627878B6}" destId="{F8754508-DA40-439E-966C-68E1612D9719}" srcOrd="2" destOrd="0" parTransId="{9C63FC26-27B4-45A7-A151-55F6F71215ED}" sibTransId="{A7DF41AA-349C-43CE-B0C3-9885A89C3A94}"/>
    <dgm:cxn modelId="{1A51C538-BCCB-4CAE-BA34-13FF2EF79DEB}" srcId="{9FCE0406-D6F5-4799-AE65-5BC2627878B6}" destId="{AACEE678-EAAC-414A-B6F2-7AD2A398D092}" srcOrd="5" destOrd="0" parTransId="{9A4D2381-1C8B-49F7-8A05-926DB67801CF}" sibTransId="{7E84F52D-F7D4-4C36-89F4-AB5FBE5B43BC}"/>
    <dgm:cxn modelId="{5FC8BB3A-2E7E-4010-9A48-CA0D20F9BE20}" type="presOf" srcId="{AACEE678-EAAC-414A-B6F2-7AD2A398D092}" destId="{F52F97D7-84B3-458F-8FB7-D604FF0EAE1B}" srcOrd="0" destOrd="0" presId="urn:microsoft.com/office/officeart/2018/2/layout/IconVerticalSolidList"/>
    <dgm:cxn modelId="{7D724D68-861F-4B24-85D9-D7AEFBF39397}" type="presOf" srcId="{E20879F5-344A-4507-A9F9-DBF8BD7979F6}" destId="{0C0AED7B-227F-4FB3-96CB-14164859DAAA}" srcOrd="0" destOrd="0" presId="urn:microsoft.com/office/officeart/2018/2/layout/IconVerticalSolidList"/>
    <dgm:cxn modelId="{34B6996C-B0F1-4436-A9C5-5EABE8750C79}" type="presOf" srcId="{33C93808-8D1B-4834-8A05-35A20D0E4A36}" destId="{3B1690F5-9A3D-4EBF-AF1D-5561FEF0F63D}" srcOrd="0" destOrd="0" presId="urn:microsoft.com/office/officeart/2018/2/layout/IconVerticalSolidList"/>
    <dgm:cxn modelId="{53057671-CC8B-4C23-8D0D-52623C3187CD}" type="presOf" srcId="{9FCE0406-D6F5-4799-AE65-5BC2627878B6}" destId="{E5962BC1-A14F-4CE6-838E-EF435ECB821A}" srcOrd="0" destOrd="0" presId="urn:microsoft.com/office/officeart/2018/2/layout/IconVerticalSolidList"/>
    <dgm:cxn modelId="{C0B1FF98-3F19-4830-8569-4B8E5FF744BB}" type="presOf" srcId="{30281E92-ADB5-4B18-BC01-55DCF153FC94}" destId="{3DE27AA1-36EB-45C9-B171-67703710BEE6}" srcOrd="0" destOrd="0" presId="urn:microsoft.com/office/officeart/2018/2/layout/IconVerticalSolidList"/>
    <dgm:cxn modelId="{3BAA73A7-7304-43D8-941C-34891A4BFC0D}" type="presOf" srcId="{AA86F24D-0D41-4CC7-B6F6-0410E4021AEB}" destId="{A3F176AB-CFFE-43EF-9E4F-78DA8F0E632D}" srcOrd="0" destOrd="0" presId="urn:microsoft.com/office/officeart/2018/2/layout/IconVerticalSolidList"/>
    <dgm:cxn modelId="{487D42CB-B9D5-43B7-9EA6-9BAEC7695B9C}" srcId="{9FCE0406-D6F5-4799-AE65-5BC2627878B6}" destId="{30281E92-ADB5-4B18-BC01-55DCF153FC94}" srcOrd="6" destOrd="0" parTransId="{2F57C49D-2428-4FAD-9EB1-39A6ED4EAD25}" sibTransId="{8D46BAB5-55CD-4361-A49B-AE13671ABA44}"/>
    <dgm:cxn modelId="{1D2F38D3-2E64-4A3C-A3C9-9F7BF5C7EF2E}" srcId="{9FCE0406-D6F5-4799-AE65-5BC2627878B6}" destId="{AA86F24D-0D41-4CC7-B6F6-0410E4021AEB}" srcOrd="4" destOrd="0" parTransId="{375CF05B-D49C-4B06-BFC0-0053E1647A3C}" sibTransId="{F73221A2-C9CD-45C5-B066-4185B53D378E}"/>
    <dgm:cxn modelId="{9C66CAD6-0837-40AA-9715-C0BAE9AF04A2}" type="presOf" srcId="{3F518468-ACC7-4FC2-8CB3-B2ECE0624C52}" destId="{08294A01-CD81-4E15-BB73-57D96710E243}" srcOrd="0" destOrd="0" presId="urn:microsoft.com/office/officeart/2018/2/layout/IconVerticalSolidList"/>
    <dgm:cxn modelId="{BE8A94E2-1425-4619-8845-A24DABF2E741}" srcId="{9FCE0406-D6F5-4799-AE65-5BC2627878B6}" destId="{3F518468-ACC7-4FC2-8CB3-B2ECE0624C52}" srcOrd="3" destOrd="0" parTransId="{A19A0700-B962-488F-82F3-69760444C1E9}" sibTransId="{9C83CF77-EF47-4E19-BD94-129E057C0DE9}"/>
    <dgm:cxn modelId="{CF640EE4-6DB9-4C49-A948-F475904DE620}" srcId="{9FCE0406-D6F5-4799-AE65-5BC2627878B6}" destId="{E20879F5-344A-4507-A9F9-DBF8BD7979F6}" srcOrd="0" destOrd="0" parTransId="{C1F783C4-D6F5-4B5F-B27E-C710108214E2}" sibTransId="{B8462F39-28B6-4EB1-85BC-9EB0FABE6868}"/>
    <dgm:cxn modelId="{0B8AB4E9-8A1D-4A31-9E7D-F9D5B0286638}" srcId="{9FCE0406-D6F5-4799-AE65-5BC2627878B6}" destId="{33C93808-8D1B-4834-8A05-35A20D0E4A36}" srcOrd="1" destOrd="0" parTransId="{1BE5B52A-4496-4823-A24E-9A4031D9EC5E}" sibTransId="{0F7BC8E3-0252-4258-9139-22ECA9ABFC04}"/>
    <dgm:cxn modelId="{6F5EE4EF-2F44-432E-92E3-C4CF44219A6A}" type="presOf" srcId="{F8754508-DA40-439E-966C-68E1612D9719}" destId="{DB169320-B545-40BE-AADE-B546A2614A26}" srcOrd="0" destOrd="0" presId="urn:microsoft.com/office/officeart/2018/2/layout/IconVerticalSolidList"/>
    <dgm:cxn modelId="{35EDE833-A84F-49DE-9CE6-74BE1DF586D1}" type="presParOf" srcId="{E5962BC1-A14F-4CE6-838E-EF435ECB821A}" destId="{E329D836-470D-41FA-A299-DB9CC28E821E}" srcOrd="0" destOrd="0" presId="urn:microsoft.com/office/officeart/2018/2/layout/IconVerticalSolidList"/>
    <dgm:cxn modelId="{F72E42A9-A856-4BC7-B6ED-3298114FAC7A}" type="presParOf" srcId="{E329D836-470D-41FA-A299-DB9CC28E821E}" destId="{D9065329-95F0-48E6-AD27-3C545595A0E6}" srcOrd="0" destOrd="0" presId="urn:microsoft.com/office/officeart/2018/2/layout/IconVerticalSolidList"/>
    <dgm:cxn modelId="{34BE52D3-FD37-44B9-86F5-5C14F0816F90}" type="presParOf" srcId="{E329D836-470D-41FA-A299-DB9CC28E821E}" destId="{72014CC1-2071-45EB-96DB-359D4F7D41C8}" srcOrd="1" destOrd="0" presId="urn:microsoft.com/office/officeart/2018/2/layout/IconVerticalSolidList"/>
    <dgm:cxn modelId="{8CAEA402-FD9E-4289-A332-7F8F04C68152}" type="presParOf" srcId="{E329D836-470D-41FA-A299-DB9CC28E821E}" destId="{7AD450C5-5521-4948-A895-D6CB70A0DD0F}" srcOrd="2" destOrd="0" presId="urn:microsoft.com/office/officeart/2018/2/layout/IconVerticalSolidList"/>
    <dgm:cxn modelId="{A3E04744-BE00-4923-83E8-CB89FCD4B1C0}" type="presParOf" srcId="{E329D836-470D-41FA-A299-DB9CC28E821E}" destId="{0C0AED7B-227F-4FB3-96CB-14164859DAAA}" srcOrd="3" destOrd="0" presId="urn:microsoft.com/office/officeart/2018/2/layout/IconVerticalSolidList"/>
    <dgm:cxn modelId="{D6225D28-C8E2-4F73-9D31-6C00F5EF90B3}" type="presParOf" srcId="{E5962BC1-A14F-4CE6-838E-EF435ECB821A}" destId="{BD34A7EE-8986-4392-9683-8FA1022A5861}" srcOrd="1" destOrd="0" presId="urn:microsoft.com/office/officeart/2018/2/layout/IconVerticalSolidList"/>
    <dgm:cxn modelId="{9F41E691-2FE5-4186-BB8A-9E80A1A0E512}" type="presParOf" srcId="{E5962BC1-A14F-4CE6-838E-EF435ECB821A}" destId="{0BC49DD3-070B-44E0-82B6-A2D09518E6B1}" srcOrd="2" destOrd="0" presId="urn:microsoft.com/office/officeart/2018/2/layout/IconVerticalSolidList"/>
    <dgm:cxn modelId="{21236832-732E-407D-95A1-B24D07F85A86}" type="presParOf" srcId="{0BC49DD3-070B-44E0-82B6-A2D09518E6B1}" destId="{234F8D9A-0112-4D91-A6F7-264AA469E11F}" srcOrd="0" destOrd="0" presId="urn:microsoft.com/office/officeart/2018/2/layout/IconVerticalSolidList"/>
    <dgm:cxn modelId="{53C35A3B-02FA-4885-AEE0-0D7BD7106B2D}" type="presParOf" srcId="{0BC49DD3-070B-44E0-82B6-A2D09518E6B1}" destId="{0858FBD0-57E2-4FC0-A249-7EF7D261266C}" srcOrd="1" destOrd="0" presId="urn:microsoft.com/office/officeart/2018/2/layout/IconVerticalSolidList"/>
    <dgm:cxn modelId="{A388D947-6EE4-44FB-BA47-64A5A38B1DEC}" type="presParOf" srcId="{0BC49DD3-070B-44E0-82B6-A2D09518E6B1}" destId="{85A82231-E0FD-47D8-956E-8A8826433E1C}" srcOrd="2" destOrd="0" presId="urn:microsoft.com/office/officeart/2018/2/layout/IconVerticalSolidList"/>
    <dgm:cxn modelId="{2CEAA5C2-77DE-43DB-9CE1-7CF91980E72D}" type="presParOf" srcId="{0BC49DD3-070B-44E0-82B6-A2D09518E6B1}" destId="{3B1690F5-9A3D-4EBF-AF1D-5561FEF0F63D}" srcOrd="3" destOrd="0" presId="urn:microsoft.com/office/officeart/2018/2/layout/IconVerticalSolidList"/>
    <dgm:cxn modelId="{8614148D-BDEB-4217-A6A4-F779F2118498}" type="presParOf" srcId="{E5962BC1-A14F-4CE6-838E-EF435ECB821A}" destId="{FCCCF374-BED1-4189-AE8B-2AF8B944ED5C}" srcOrd="3" destOrd="0" presId="urn:microsoft.com/office/officeart/2018/2/layout/IconVerticalSolidList"/>
    <dgm:cxn modelId="{7EEB32B0-2AC1-4B3A-85EF-68CA2B9CF488}" type="presParOf" srcId="{E5962BC1-A14F-4CE6-838E-EF435ECB821A}" destId="{A745010B-F8C8-485C-BA4C-6333DE1A57A0}" srcOrd="4" destOrd="0" presId="urn:microsoft.com/office/officeart/2018/2/layout/IconVerticalSolidList"/>
    <dgm:cxn modelId="{9C8554EA-7078-4A95-8337-C2D3D05D11E4}" type="presParOf" srcId="{A745010B-F8C8-485C-BA4C-6333DE1A57A0}" destId="{F8203BE5-2D35-48CE-B983-62214E021916}" srcOrd="0" destOrd="0" presId="urn:microsoft.com/office/officeart/2018/2/layout/IconVerticalSolidList"/>
    <dgm:cxn modelId="{083E8558-1FD1-4AD0-9187-C6C66FDFFD0B}" type="presParOf" srcId="{A745010B-F8C8-485C-BA4C-6333DE1A57A0}" destId="{7A0DFB77-63C1-4988-A075-78E3F9DAE062}" srcOrd="1" destOrd="0" presId="urn:microsoft.com/office/officeart/2018/2/layout/IconVerticalSolidList"/>
    <dgm:cxn modelId="{A2EFBF79-FEC0-4FB0-8CF8-70A6C7A20B51}" type="presParOf" srcId="{A745010B-F8C8-485C-BA4C-6333DE1A57A0}" destId="{DE3EAA4C-4C8C-41C3-844D-8D8D4ACAA93A}" srcOrd="2" destOrd="0" presId="urn:microsoft.com/office/officeart/2018/2/layout/IconVerticalSolidList"/>
    <dgm:cxn modelId="{F2898AAE-8FA4-4850-B885-9CE3417F5A77}" type="presParOf" srcId="{A745010B-F8C8-485C-BA4C-6333DE1A57A0}" destId="{DB169320-B545-40BE-AADE-B546A2614A26}" srcOrd="3" destOrd="0" presId="urn:microsoft.com/office/officeart/2018/2/layout/IconVerticalSolidList"/>
    <dgm:cxn modelId="{86B39617-79E9-47CA-9A0E-6AECB5D15E7F}" type="presParOf" srcId="{E5962BC1-A14F-4CE6-838E-EF435ECB821A}" destId="{CC5FA376-1F3C-4297-8FAA-DEBEB028938D}" srcOrd="5" destOrd="0" presId="urn:microsoft.com/office/officeart/2018/2/layout/IconVerticalSolidList"/>
    <dgm:cxn modelId="{37518512-736A-488D-8AB8-C231CAC42B5D}" type="presParOf" srcId="{E5962BC1-A14F-4CE6-838E-EF435ECB821A}" destId="{1E8BB552-DC37-4C71-BE0C-068FD47D3E3A}" srcOrd="6" destOrd="0" presId="urn:microsoft.com/office/officeart/2018/2/layout/IconVerticalSolidList"/>
    <dgm:cxn modelId="{E7250559-067C-415D-B661-B89DF5F33BB5}" type="presParOf" srcId="{1E8BB552-DC37-4C71-BE0C-068FD47D3E3A}" destId="{176A75BE-659B-4E7F-BDE7-A6FEDF148C20}" srcOrd="0" destOrd="0" presId="urn:microsoft.com/office/officeart/2018/2/layout/IconVerticalSolidList"/>
    <dgm:cxn modelId="{4D9162AF-4D16-4CF7-A763-58E3F66B2DA0}" type="presParOf" srcId="{1E8BB552-DC37-4C71-BE0C-068FD47D3E3A}" destId="{75ACE9D7-DD7F-448A-A90A-35E4A3BE5BB2}" srcOrd="1" destOrd="0" presId="urn:microsoft.com/office/officeart/2018/2/layout/IconVerticalSolidList"/>
    <dgm:cxn modelId="{F168C360-CF1E-4BE6-B14F-EBC961C64103}" type="presParOf" srcId="{1E8BB552-DC37-4C71-BE0C-068FD47D3E3A}" destId="{020F7A58-0380-4EF8-A54A-BD830B904A5C}" srcOrd="2" destOrd="0" presId="urn:microsoft.com/office/officeart/2018/2/layout/IconVerticalSolidList"/>
    <dgm:cxn modelId="{EE3B5CAC-753B-431B-BE07-D95038DCA950}" type="presParOf" srcId="{1E8BB552-DC37-4C71-BE0C-068FD47D3E3A}" destId="{08294A01-CD81-4E15-BB73-57D96710E243}" srcOrd="3" destOrd="0" presId="urn:microsoft.com/office/officeart/2018/2/layout/IconVerticalSolidList"/>
    <dgm:cxn modelId="{E6B2821C-9A00-4936-96ED-214365E85681}" type="presParOf" srcId="{E5962BC1-A14F-4CE6-838E-EF435ECB821A}" destId="{D90FE69D-1BE6-45C8-9688-ADDF26E29EF7}" srcOrd="7" destOrd="0" presId="urn:microsoft.com/office/officeart/2018/2/layout/IconVerticalSolidList"/>
    <dgm:cxn modelId="{AFA8ADC9-F36C-4D49-A45E-E99C0E610AC2}" type="presParOf" srcId="{E5962BC1-A14F-4CE6-838E-EF435ECB821A}" destId="{5DF2CA3F-7D50-4A54-80AA-3C391164AD0D}" srcOrd="8" destOrd="0" presId="urn:microsoft.com/office/officeart/2018/2/layout/IconVerticalSolidList"/>
    <dgm:cxn modelId="{6506326C-8209-45D5-AAE5-263155602455}" type="presParOf" srcId="{5DF2CA3F-7D50-4A54-80AA-3C391164AD0D}" destId="{F9325C41-5D22-422C-A7FD-BE9D7A353EFC}" srcOrd="0" destOrd="0" presId="urn:microsoft.com/office/officeart/2018/2/layout/IconVerticalSolidList"/>
    <dgm:cxn modelId="{8D3CEBE6-5851-4E66-ACC0-C9ADC6465471}" type="presParOf" srcId="{5DF2CA3F-7D50-4A54-80AA-3C391164AD0D}" destId="{A962EE4D-22F7-4935-851F-58CC8A869582}" srcOrd="1" destOrd="0" presId="urn:microsoft.com/office/officeart/2018/2/layout/IconVerticalSolidList"/>
    <dgm:cxn modelId="{B1CD0D93-1545-4A5B-AC8E-F6A55D60E437}" type="presParOf" srcId="{5DF2CA3F-7D50-4A54-80AA-3C391164AD0D}" destId="{B9497143-BF91-4FD5-BC7E-78C508FE8041}" srcOrd="2" destOrd="0" presId="urn:microsoft.com/office/officeart/2018/2/layout/IconVerticalSolidList"/>
    <dgm:cxn modelId="{4B900338-E267-48B5-A5CD-F97D7E671DB6}" type="presParOf" srcId="{5DF2CA3F-7D50-4A54-80AA-3C391164AD0D}" destId="{A3F176AB-CFFE-43EF-9E4F-78DA8F0E632D}" srcOrd="3" destOrd="0" presId="urn:microsoft.com/office/officeart/2018/2/layout/IconVerticalSolidList"/>
    <dgm:cxn modelId="{E9566064-5091-47E2-AC8F-F66B616BEE3E}" type="presParOf" srcId="{E5962BC1-A14F-4CE6-838E-EF435ECB821A}" destId="{281DB31F-70AF-4440-A077-B2AED0ECDCAB}" srcOrd="9" destOrd="0" presId="urn:microsoft.com/office/officeart/2018/2/layout/IconVerticalSolidList"/>
    <dgm:cxn modelId="{40657454-AB9F-4EFC-A07B-649AE965F9DE}" type="presParOf" srcId="{E5962BC1-A14F-4CE6-838E-EF435ECB821A}" destId="{D486029A-137D-4303-8401-9949633FBB22}" srcOrd="10" destOrd="0" presId="urn:microsoft.com/office/officeart/2018/2/layout/IconVerticalSolidList"/>
    <dgm:cxn modelId="{847EE74A-028C-4898-ACED-3D3C8E68F8B8}" type="presParOf" srcId="{D486029A-137D-4303-8401-9949633FBB22}" destId="{16D47152-46E8-4469-A4DD-AB3993C5ED6F}" srcOrd="0" destOrd="0" presId="urn:microsoft.com/office/officeart/2018/2/layout/IconVerticalSolidList"/>
    <dgm:cxn modelId="{F1304B2A-22AD-4B72-8D94-97D6132A60A8}" type="presParOf" srcId="{D486029A-137D-4303-8401-9949633FBB22}" destId="{EA97B849-024A-4878-964D-6ADE32E40B9C}" srcOrd="1" destOrd="0" presId="urn:microsoft.com/office/officeart/2018/2/layout/IconVerticalSolidList"/>
    <dgm:cxn modelId="{06811D05-C96B-4360-83C6-883F8BAE43ED}" type="presParOf" srcId="{D486029A-137D-4303-8401-9949633FBB22}" destId="{D9953DE5-F735-49A5-B975-02C658C5EEC3}" srcOrd="2" destOrd="0" presId="urn:microsoft.com/office/officeart/2018/2/layout/IconVerticalSolidList"/>
    <dgm:cxn modelId="{8B2C92BA-1792-4DE6-85F1-59A3B40F213A}" type="presParOf" srcId="{D486029A-137D-4303-8401-9949633FBB22}" destId="{F52F97D7-84B3-458F-8FB7-D604FF0EAE1B}" srcOrd="3" destOrd="0" presId="urn:microsoft.com/office/officeart/2018/2/layout/IconVerticalSolidList"/>
    <dgm:cxn modelId="{BC5175E2-6345-4C94-9C33-0408FA8AE976}" type="presParOf" srcId="{E5962BC1-A14F-4CE6-838E-EF435ECB821A}" destId="{BA7971EA-A65C-4A39-B589-0F785CED9230}" srcOrd="11" destOrd="0" presId="urn:microsoft.com/office/officeart/2018/2/layout/IconVerticalSolidList"/>
    <dgm:cxn modelId="{EA32E6A1-FAA9-4022-A175-F1C63ADB5542}" type="presParOf" srcId="{E5962BC1-A14F-4CE6-838E-EF435ECB821A}" destId="{2525C4CA-2FBA-41C2-89D3-7C3EC6518799}" srcOrd="12" destOrd="0" presId="urn:microsoft.com/office/officeart/2018/2/layout/IconVerticalSolidList"/>
    <dgm:cxn modelId="{06A2112C-2BBE-4F67-81AA-0FFBC9AC6E28}" type="presParOf" srcId="{2525C4CA-2FBA-41C2-89D3-7C3EC6518799}" destId="{E7FEA867-C4C8-4129-9522-85B5AA2217DE}" srcOrd="0" destOrd="0" presId="urn:microsoft.com/office/officeart/2018/2/layout/IconVerticalSolidList"/>
    <dgm:cxn modelId="{A21CE0D5-C5C0-4E5E-9D6B-E3E355B814D0}" type="presParOf" srcId="{2525C4CA-2FBA-41C2-89D3-7C3EC6518799}" destId="{5A46A48F-7911-485E-AB65-908C042E7764}" srcOrd="1" destOrd="0" presId="urn:microsoft.com/office/officeart/2018/2/layout/IconVerticalSolidList"/>
    <dgm:cxn modelId="{44B66CAC-5FE7-44A4-91F2-2182DBED5584}" type="presParOf" srcId="{2525C4CA-2FBA-41C2-89D3-7C3EC6518799}" destId="{D6C9C740-C2DC-4BD9-9756-5D56BB0E66E0}" srcOrd="2" destOrd="0" presId="urn:microsoft.com/office/officeart/2018/2/layout/IconVerticalSolidList"/>
    <dgm:cxn modelId="{F6EA7069-EB59-4E82-BE05-C9EA9DEE877E}" type="presParOf" srcId="{2525C4CA-2FBA-41C2-89D3-7C3EC6518799}" destId="{3DE27AA1-36EB-45C9-B171-67703710BE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9E751C-9CC7-4DE5-B617-26BE49E0B2F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3FC1EEC-017B-4964-8F6B-633B519B40F6}">
      <dgm:prSet/>
      <dgm:spPr/>
      <dgm:t>
        <a:bodyPr/>
        <a:lstStyle/>
        <a:p>
          <a:r>
            <a:rPr lang="en-US" dirty="0"/>
            <a:t>List only income you can count on.  Use lowest estimate of commissions, tips, extra income.</a:t>
          </a:r>
        </a:p>
      </dgm:t>
    </dgm:pt>
    <dgm:pt modelId="{492FDE97-B2FA-41EF-B4E1-5E5ED3C17147}" type="parTrans" cxnId="{9EC08473-EA88-4FDA-9C80-9F90F10D8AF1}">
      <dgm:prSet/>
      <dgm:spPr/>
      <dgm:t>
        <a:bodyPr/>
        <a:lstStyle/>
        <a:p>
          <a:endParaRPr lang="en-US"/>
        </a:p>
      </dgm:t>
    </dgm:pt>
    <dgm:pt modelId="{08AF4D44-3432-422A-B42E-554E3916F53F}" type="sibTrans" cxnId="{9EC08473-EA88-4FDA-9C80-9F90F10D8AF1}">
      <dgm:prSet/>
      <dgm:spPr/>
      <dgm:t>
        <a:bodyPr/>
        <a:lstStyle/>
        <a:p>
          <a:endParaRPr lang="en-US"/>
        </a:p>
      </dgm:t>
    </dgm:pt>
    <dgm:pt modelId="{E83F83BF-29E7-452B-8604-B55C1644B356}">
      <dgm:prSet/>
      <dgm:spPr/>
      <dgm:t>
        <a:bodyPr/>
        <a:lstStyle/>
        <a:p>
          <a:r>
            <a:rPr lang="en-US"/>
            <a:t>Use “extra”  income for savings or toward special needs or large purchases.</a:t>
          </a:r>
        </a:p>
      </dgm:t>
    </dgm:pt>
    <dgm:pt modelId="{B134210B-A4D8-4874-AEA4-80E9D62A1453}" type="parTrans" cxnId="{34457868-AF23-41CE-B674-6FB4CCE68345}">
      <dgm:prSet/>
      <dgm:spPr/>
      <dgm:t>
        <a:bodyPr/>
        <a:lstStyle/>
        <a:p>
          <a:endParaRPr lang="en-US"/>
        </a:p>
      </dgm:t>
    </dgm:pt>
    <dgm:pt modelId="{2BBBFA19-3837-4942-9A87-345B9AE8B882}" type="sibTrans" cxnId="{34457868-AF23-41CE-B674-6FB4CCE68345}">
      <dgm:prSet/>
      <dgm:spPr/>
      <dgm:t>
        <a:bodyPr/>
        <a:lstStyle/>
        <a:p>
          <a:endParaRPr lang="en-US"/>
        </a:p>
      </dgm:t>
    </dgm:pt>
    <dgm:pt modelId="{70F2B719-6A5A-4F6D-A469-7229A83FB13A}">
      <dgm:prSet/>
      <dgm:spPr/>
      <dgm:t>
        <a:bodyPr/>
        <a:lstStyle/>
        <a:p>
          <a:r>
            <a:rPr lang="en-US"/>
            <a:t>List all household and family expenses</a:t>
          </a:r>
        </a:p>
      </dgm:t>
    </dgm:pt>
    <dgm:pt modelId="{B0B25405-9286-4CAE-9122-A20A0D33A459}" type="parTrans" cxnId="{218783C9-3FDE-4824-847D-EB64D80F945C}">
      <dgm:prSet/>
      <dgm:spPr/>
      <dgm:t>
        <a:bodyPr/>
        <a:lstStyle/>
        <a:p>
          <a:endParaRPr lang="en-US"/>
        </a:p>
      </dgm:t>
    </dgm:pt>
    <dgm:pt modelId="{8B882076-9FF6-4010-8CE7-403CCEDE3675}" type="sibTrans" cxnId="{218783C9-3FDE-4824-847D-EB64D80F945C}">
      <dgm:prSet/>
      <dgm:spPr/>
      <dgm:t>
        <a:bodyPr/>
        <a:lstStyle/>
        <a:p>
          <a:endParaRPr lang="en-US"/>
        </a:p>
      </dgm:t>
    </dgm:pt>
    <dgm:pt modelId="{C97576D2-E37A-47BF-ADE2-FC4AAD6C4C89}">
      <dgm:prSet/>
      <dgm:spPr/>
      <dgm:t>
        <a:bodyPr/>
        <a:lstStyle/>
        <a:p>
          <a:r>
            <a:rPr lang="en-US"/>
            <a:t>Include gambling debt and other debt repayment as an expense</a:t>
          </a:r>
        </a:p>
      </dgm:t>
    </dgm:pt>
    <dgm:pt modelId="{FECCB1D8-7529-4184-BE20-FC9AF1409763}" type="parTrans" cxnId="{3BE40420-EBBB-438D-B56A-F324C131F6B0}">
      <dgm:prSet/>
      <dgm:spPr/>
      <dgm:t>
        <a:bodyPr/>
        <a:lstStyle/>
        <a:p>
          <a:endParaRPr lang="en-US"/>
        </a:p>
      </dgm:t>
    </dgm:pt>
    <dgm:pt modelId="{C0A71805-8621-459C-A0E4-5D50789D1C19}" type="sibTrans" cxnId="{3BE40420-EBBB-438D-B56A-F324C131F6B0}">
      <dgm:prSet/>
      <dgm:spPr/>
      <dgm:t>
        <a:bodyPr/>
        <a:lstStyle/>
        <a:p>
          <a:endParaRPr lang="en-US"/>
        </a:p>
      </dgm:t>
    </dgm:pt>
    <dgm:pt modelId="{6209046A-CE08-4B76-8638-60A5CAFD6741}">
      <dgm:prSet/>
      <dgm:spPr/>
      <dgm:t>
        <a:bodyPr/>
        <a:lstStyle/>
        <a:p>
          <a:r>
            <a:rPr lang="en-US"/>
            <a:t>Include money for savings as a basic expense</a:t>
          </a:r>
        </a:p>
      </dgm:t>
    </dgm:pt>
    <dgm:pt modelId="{F3C50A4E-B4EB-483A-BB15-10300C9C72FB}" type="parTrans" cxnId="{C928D367-360A-4F00-9529-70241552D52A}">
      <dgm:prSet/>
      <dgm:spPr/>
      <dgm:t>
        <a:bodyPr/>
        <a:lstStyle/>
        <a:p>
          <a:endParaRPr lang="en-US"/>
        </a:p>
      </dgm:t>
    </dgm:pt>
    <dgm:pt modelId="{A5FA74E8-7E8A-4A6B-B61B-42B476772FB0}" type="sibTrans" cxnId="{C928D367-360A-4F00-9529-70241552D52A}">
      <dgm:prSet/>
      <dgm:spPr/>
      <dgm:t>
        <a:bodyPr/>
        <a:lstStyle/>
        <a:p>
          <a:endParaRPr lang="en-US"/>
        </a:p>
      </dgm:t>
    </dgm:pt>
    <dgm:pt modelId="{44C61724-727A-4A67-8B48-0E8B05FAA44C}">
      <dgm:prSet/>
      <dgm:spPr/>
      <dgm:t>
        <a:bodyPr/>
        <a:lstStyle/>
        <a:p>
          <a:r>
            <a:rPr lang="en-US"/>
            <a:t>Include money for recreation and fun as a basic expense</a:t>
          </a:r>
        </a:p>
      </dgm:t>
    </dgm:pt>
    <dgm:pt modelId="{1C07CC7E-6F5B-4748-989E-93F4F9C32CA0}" type="parTrans" cxnId="{44F485F8-0198-4E05-AA3A-742A491E8FB7}">
      <dgm:prSet/>
      <dgm:spPr/>
      <dgm:t>
        <a:bodyPr/>
        <a:lstStyle/>
        <a:p>
          <a:endParaRPr lang="en-US"/>
        </a:p>
      </dgm:t>
    </dgm:pt>
    <dgm:pt modelId="{79FDAF3A-BC2E-435F-B78D-253E39F8E615}" type="sibTrans" cxnId="{44F485F8-0198-4E05-AA3A-742A491E8FB7}">
      <dgm:prSet/>
      <dgm:spPr/>
      <dgm:t>
        <a:bodyPr/>
        <a:lstStyle/>
        <a:p>
          <a:endParaRPr lang="en-US"/>
        </a:p>
      </dgm:t>
    </dgm:pt>
    <dgm:pt modelId="{D2B639D0-78FE-4079-87BA-39225C5C1463}">
      <dgm:prSet/>
      <dgm:spPr/>
      <dgm:t>
        <a:bodyPr/>
        <a:lstStyle/>
        <a:p>
          <a:r>
            <a:rPr lang="en-US"/>
            <a:t>Include GA donation and treatment cost as basic expense</a:t>
          </a:r>
        </a:p>
      </dgm:t>
    </dgm:pt>
    <dgm:pt modelId="{49A301E1-BA5A-41C7-B699-41660357074D}" type="parTrans" cxnId="{8737316A-3C52-4677-80A1-4F9903382134}">
      <dgm:prSet/>
      <dgm:spPr/>
      <dgm:t>
        <a:bodyPr/>
        <a:lstStyle/>
        <a:p>
          <a:endParaRPr lang="en-US"/>
        </a:p>
      </dgm:t>
    </dgm:pt>
    <dgm:pt modelId="{AA6B0A26-B724-4368-9C64-301399D555AA}" type="sibTrans" cxnId="{8737316A-3C52-4677-80A1-4F9903382134}">
      <dgm:prSet/>
      <dgm:spPr/>
      <dgm:t>
        <a:bodyPr/>
        <a:lstStyle/>
        <a:p>
          <a:endParaRPr lang="en-US"/>
        </a:p>
      </dgm:t>
    </dgm:pt>
    <dgm:pt modelId="{711BE1BB-259F-4A51-A349-FF820A30F6F3}">
      <dgm:prSet/>
      <dgm:spPr/>
      <dgm:t>
        <a:bodyPr/>
        <a:lstStyle/>
        <a:p>
          <a:r>
            <a:rPr lang="en-US"/>
            <a:t>For expenses that occur less than monthly calculate average monthly allocation</a:t>
          </a:r>
        </a:p>
      </dgm:t>
    </dgm:pt>
    <dgm:pt modelId="{6E0674D2-5E92-4B38-B285-40DC61D90434}" type="parTrans" cxnId="{968CEF65-1085-4931-A4DA-5A7139F839DE}">
      <dgm:prSet/>
      <dgm:spPr/>
      <dgm:t>
        <a:bodyPr/>
        <a:lstStyle/>
        <a:p>
          <a:endParaRPr lang="en-US"/>
        </a:p>
      </dgm:t>
    </dgm:pt>
    <dgm:pt modelId="{42AFCABE-FA74-432D-90F9-6DCD0C0AC99F}" type="sibTrans" cxnId="{968CEF65-1085-4931-A4DA-5A7139F839DE}">
      <dgm:prSet/>
      <dgm:spPr/>
      <dgm:t>
        <a:bodyPr/>
        <a:lstStyle/>
        <a:p>
          <a:endParaRPr lang="en-US"/>
        </a:p>
      </dgm:t>
    </dgm:pt>
    <dgm:pt modelId="{71317466-E581-450B-9D93-3FB5049FFFAD}" type="pres">
      <dgm:prSet presAssocID="{359E751C-9CC7-4DE5-B617-26BE49E0B2F7}" presName="vert0" presStyleCnt="0">
        <dgm:presLayoutVars>
          <dgm:dir/>
          <dgm:animOne val="branch"/>
          <dgm:animLvl val="lvl"/>
        </dgm:presLayoutVars>
      </dgm:prSet>
      <dgm:spPr/>
    </dgm:pt>
    <dgm:pt modelId="{54246F6B-A4B8-4686-9FED-407167F29B2C}" type="pres">
      <dgm:prSet presAssocID="{E3FC1EEC-017B-4964-8F6B-633B519B40F6}" presName="thickLine" presStyleLbl="alignNode1" presStyleIdx="0" presStyleCnt="8"/>
      <dgm:spPr/>
    </dgm:pt>
    <dgm:pt modelId="{E50BD136-65CC-4CA6-BDF6-987198974A38}" type="pres">
      <dgm:prSet presAssocID="{E3FC1EEC-017B-4964-8F6B-633B519B40F6}" presName="horz1" presStyleCnt="0"/>
      <dgm:spPr/>
    </dgm:pt>
    <dgm:pt modelId="{0C1179CF-18B6-495C-B514-F496C91ADCA7}" type="pres">
      <dgm:prSet presAssocID="{E3FC1EEC-017B-4964-8F6B-633B519B40F6}" presName="tx1" presStyleLbl="revTx" presStyleIdx="0" presStyleCnt="8" custLinFactNeighborX="802" custLinFactNeighborY="6006"/>
      <dgm:spPr/>
    </dgm:pt>
    <dgm:pt modelId="{E902B97F-53D8-42C2-8B88-73BB13138C8B}" type="pres">
      <dgm:prSet presAssocID="{E3FC1EEC-017B-4964-8F6B-633B519B40F6}" presName="vert1" presStyleCnt="0"/>
      <dgm:spPr/>
    </dgm:pt>
    <dgm:pt modelId="{7C60C8E3-0CA0-443E-8A46-A3AB62571178}" type="pres">
      <dgm:prSet presAssocID="{E83F83BF-29E7-452B-8604-B55C1644B356}" presName="thickLine" presStyleLbl="alignNode1" presStyleIdx="1" presStyleCnt="8"/>
      <dgm:spPr/>
    </dgm:pt>
    <dgm:pt modelId="{44CC9656-4254-4840-9656-8955EBFB8DE3}" type="pres">
      <dgm:prSet presAssocID="{E83F83BF-29E7-452B-8604-B55C1644B356}" presName="horz1" presStyleCnt="0"/>
      <dgm:spPr/>
    </dgm:pt>
    <dgm:pt modelId="{443DE2B8-37AB-419D-8460-56D626D8DAA8}" type="pres">
      <dgm:prSet presAssocID="{E83F83BF-29E7-452B-8604-B55C1644B356}" presName="tx1" presStyleLbl="revTx" presStyleIdx="1" presStyleCnt="8"/>
      <dgm:spPr/>
    </dgm:pt>
    <dgm:pt modelId="{091A55DC-A827-4DCB-82FB-5A3C6F109FFE}" type="pres">
      <dgm:prSet presAssocID="{E83F83BF-29E7-452B-8604-B55C1644B356}" presName="vert1" presStyleCnt="0"/>
      <dgm:spPr/>
    </dgm:pt>
    <dgm:pt modelId="{A1D90999-8284-40C5-AEB1-E314B1B27F13}" type="pres">
      <dgm:prSet presAssocID="{70F2B719-6A5A-4F6D-A469-7229A83FB13A}" presName="thickLine" presStyleLbl="alignNode1" presStyleIdx="2" presStyleCnt="8"/>
      <dgm:spPr/>
    </dgm:pt>
    <dgm:pt modelId="{38D8F63C-8BB1-470D-8D89-6E734B113812}" type="pres">
      <dgm:prSet presAssocID="{70F2B719-6A5A-4F6D-A469-7229A83FB13A}" presName="horz1" presStyleCnt="0"/>
      <dgm:spPr/>
    </dgm:pt>
    <dgm:pt modelId="{FA2D5D7C-8119-430D-8E39-02516B321102}" type="pres">
      <dgm:prSet presAssocID="{70F2B719-6A5A-4F6D-A469-7229A83FB13A}" presName="tx1" presStyleLbl="revTx" presStyleIdx="2" presStyleCnt="8"/>
      <dgm:spPr/>
    </dgm:pt>
    <dgm:pt modelId="{626303F2-8BD1-45B2-A896-AB0D03C9EB0F}" type="pres">
      <dgm:prSet presAssocID="{70F2B719-6A5A-4F6D-A469-7229A83FB13A}" presName="vert1" presStyleCnt="0"/>
      <dgm:spPr/>
    </dgm:pt>
    <dgm:pt modelId="{DD9B2206-4DD4-4434-8A93-5C6515336712}" type="pres">
      <dgm:prSet presAssocID="{C97576D2-E37A-47BF-ADE2-FC4AAD6C4C89}" presName="thickLine" presStyleLbl="alignNode1" presStyleIdx="3" presStyleCnt="8"/>
      <dgm:spPr/>
    </dgm:pt>
    <dgm:pt modelId="{CF28BCB9-57A0-4D86-8C2B-BFF3CA69C967}" type="pres">
      <dgm:prSet presAssocID="{C97576D2-E37A-47BF-ADE2-FC4AAD6C4C89}" presName="horz1" presStyleCnt="0"/>
      <dgm:spPr/>
    </dgm:pt>
    <dgm:pt modelId="{820194DE-84B0-41EA-B090-6C321694C124}" type="pres">
      <dgm:prSet presAssocID="{C97576D2-E37A-47BF-ADE2-FC4AAD6C4C89}" presName="tx1" presStyleLbl="revTx" presStyleIdx="3" presStyleCnt="8"/>
      <dgm:spPr/>
    </dgm:pt>
    <dgm:pt modelId="{33695E1D-1B50-4E97-930C-C889958E0BE7}" type="pres">
      <dgm:prSet presAssocID="{C97576D2-E37A-47BF-ADE2-FC4AAD6C4C89}" presName="vert1" presStyleCnt="0"/>
      <dgm:spPr/>
    </dgm:pt>
    <dgm:pt modelId="{D4282664-CB43-4465-B279-D7292CBA0178}" type="pres">
      <dgm:prSet presAssocID="{6209046A-CE08-4B76-8638-60A5CAFD6741}" presName="thickLine" presStyleLbl="alignNode1" presStyleIdx="4" presStyleCnt="8"/>
      <dgm:spPr/>
    </dgm:pt>
    <dgm:pt modelId="{826D2C3B-8FB0-4CE9-8951-992A70F701EA}" type="pres">
      <dgm:prSet presAssocID="{6209046A-CE08-4B76-8638-60A5CAFD6741}" presName="horz1" presStyleCnt="0"/>
      <dgm:spPr/>
    </dgm:pt>
    <dgm:pt modelId="{C4024210-A221-4F14-B40F-72E5EC0A2B20}" type="pres">
      <dgm:prSet presAssocID="{6209046A-CE08-4B76-8638-60A5CAFD6741}" presName="tx1" presStyleLbl="revTx" presStyleIdx="4" presStyleCnt="8"/>
      <dgm:spPr/>
    </dgm:pt>
    <dgm:pt modelId="{7482FA44-7F9E-4FF8-8217-FC8EE8DBED11}" type="pres">
      <dgm:prSet presAssocID="{6209046A-CE08-4B76-8638-60A5CAFD6741}" presName="vert1" presStyleCnt="0"/>
      <dgm:spPr/>
    </dgm:pt>
    <dgm:pt modelId="{D14BD17D-D0F3-4DAA-AB8F-9721820ACCAA}" type="pres">
      <dgm:prSet presAssocID="{44C61724-727A-4A67-8B48-0E8B05FAA44C}" presName="thickLine" presStyleLbl="alignNode1" presStyleIdx="5" presStyleCnt="8"/>
      <dgm:spPr/>
    </dgm:pt>
    <dgm:pt modelId="{0B5BA050-FE95-4439-8903-4A45AC1FEB09}" type="pres">
      <dgm:prSet presAssocID="{44C61724-727A-4A67-8B48-0E8B05FAA44C}" presName="horz1" presStyleCnt="0"/>
      <dgm:spPr/>
    </dgm:pt>
    <dgm:pt modelId="{2CACA653-3BA0-4EAC-81BE-EEBD19CDA01C}" type="pres">
      <dgm:prSet presAssocID="{44C61724-727A-4A67-8B48-0E8B05FAA44C}" presName="tx1" presStyleLbl="revTx" presStyleIdx="5" presStyleCnt="8"/>
      <dgm:spPr/>
    </dgm:pt>
    <dgm:pt modelId="{11EC7F00-5BF2-4E61-A802-B559C19A9BCA}" type="pres">
      <dgm:prSet presAssocID="{44C61724-727A-4A67-8B48-0E8B05FAA44C}" presName="vert1" presStyleCnt="0"/>
      <dgm:spPr/>
    </dgm:pt>
    <dgm:pt modelId="{3F3A7033-770C-430E-AE34-7A65E3ABB132}" type="pres">
      <dgm:prSet presAssocID="{D2B639D0-78FE-4079-87BA-39225C5C1463}" presName="thickLine" presStyleLbl="alignNode1" presStyleIdx="6" presStyleCnt="8"/>
      <dgm:spPr/>
    </dgm:pt>
    <dgm:pt modelId="{F67B0E44-71DA-4E4A-99AE-62706BEFB4FF}" type="pres">
      <dgm:prSet presAssocID="{D2B639D0-78FE-4079-87BA-39225C5C1463}" presName="horz1" presStyleCnt="0"/>
      <dgm:spPr/>
    </dgm:pt>
    <dgm:pt modelId="{D09A8DCA-B26D-4151-AE8E-81D456ADBA44}" type="pres">
      <dgm:prSet presAssocID="{D2B639D0-78FE-4079-87BA-39225C5C1463}" presName="tx1" presStyleLbl="revTx" presStyleIdx="6" presStyleCnt="8"/>
      <dgm:spPr/>
    </dgm:pt>
    <dgm:pt modelId="{7A76ABA9-F714-4C17-B80C-822ECB8B49C3}" type="pres">
      <dgm:prSet presAssocID="{D2B639D0-78FE-4079-87BA-39225C5C1463}" presName="vert1" presStyleCnt="0"/>
      <dgm:spPr/>
    </dgm:pt>
    <dgm:pt modelId="{B66A4E17-BF19-471E-A42C-1DB60E98C90F}" type="pres">
      <dgm:prSet presAssocID="{711BE1BB-259F-4A51-A349-FF820A30F6F3}" presName="thickLine" presStyleLbl="alignNode1" presStyleIdx="7" presStyleCnt="8"/>
      <dgm:spPr/>
    </dgm:pt>
    <dgm:pt modelId="{124E5EFB-42BA-4551-B0D6-83F13CF50802}" type="pres">
      <dgm:prSet presAssocID="{711BE1BB-259F-4A51-A349-FF820A30F6F3}" presName="horz1" presStyleCnt="0"/>
      <dgm:spPr/>
    </dgm:pt>
    <dgm:pt modelId="{7DBF6E8D-F2CD-4F42-8E10-8B2D20363B5A}" type="pres">
      <dgm:prSet presAssocID="{711BE1BB-259F-4A51-A349-FF820A30F6F3}" presName="tx1" presStyleLbl="revTx" presStyleIdx="7" presStyleCnt="8"/>
      <dgm:spPr/>
    </dgm:pt>
    <dgm:pt modelId="{5CDE232C-5CB5-46A2-813F-4BAA4DED2FD9}" type="pres">
      <dgm:prSet presAssocID="{711BE1BB-259F-4A51-A349-FF820A30F6F3}" presName="vert1" presStyleCnt="0"/>
      <dgm:spPr/>
    </dgm:pt>
  </dgm:ptLst>
  <dgm:cxnLst>
    <dgm:cxn modelId="{3BE40420-EBBB-438D-B56A-F324C131F6B0}" srcId="{359E751C-9CC7-4DE5-B617-26BE49E0B2F7}" destId="{C97576D2-E37A-47BF-ADE2-FC4AAD6C4C89}" srcOrd="3" destOrd="0" parTransId="{FECCB1D8-7529-4184-BE20-FC9AF1409763}" sibTransId="{C0A71805-8621-459C-A0E4-5D50789D1C19}"/>
    <dgm:cxn modelId="{FFC24C32-6575-490A-914D-4DD781DF5A63}" type="presOf" srcId="{44C61724-727A-4A67-8B48-0E8B05FAA44C}" destId="{2CACA653-3BA0-4EAC-81BE-EEBD19CDA01C}" srcOrd="0" destOrd="0" presId="urn:microsoft.com/office/officeart/2008/layout/LinedList"/>
    <dgm:cxn modelId="{F3F83B33-C5E8-4162-9A4B-66590270D29A}" type="presOf" srcId="{70F2B719-6A5A-4F6D-A469-7229A83FB13A}" destId="{FA2D5D7C-8119-430D-8E39-02516B321102}" srcOrd="0" destOrd="0" presId="urn:microsoft.com/office/officeart/2008/layout/LinedList"/>
    <dgm:cxn modelId="{0CD32838-F385-49B3-8B84-40ECE01164E2}" type="presOf" srcId="{711BE1BB-259F-4A51-A349-FF820A30F6F3}" destId="{7DBF6E8D-F2CD-4F42-8E10-8B2D20363B5A}" srcOrd="0" destOrd="0" presId="urn:microsoft.com/office/officeart/2008/layout/LinedList"/>
    <dgm:cxn modelId="{F61C593E-AB03-4789-B151-302DFB77732C}" type="presOf" srcId="{E3FC1EEC-017B-4964-8F6B-633B519B40F6}" destId="{0C1179CF-18B6-495C-B514-F496C91ADCA7}" srcOrd="0" destOrd="0" presId="urn:microsoft.com/office/officeart/2008/layout/LinedList"/>
    <dgm:cxn modelId="{968CEF65-1085-4931-A4DA-5A7139F839DE}" srcId="{359E751C-9CC7-4DE5-B617-26BE49E0B2F7}" destId="{711BE1BB-259F-4A51-A349-FF820A30F6F3}" srcOrd="7" destOrd="0" parTransId="{6E0674D2-5E92-4B38-B285-40DC61D90434}" sibTransId="{42AFCABE-FA74-432D-90F9-6DCD0C0AC99F}"/>
    <dgm:cxn modelId="{C928D367-360A-4F00-9529-70241552D52A}" srcId="{359E751C-9CC7-4DE5-B617-26BE49E0B2F7}" destId="{6209046A-CE08-4B76-8638-60A5CAFD6741}" srcOrd="4" destOrd="0" parTransId="{F3C50A4E-B4EB-483A-BB15-10300C9C72FB}" sibTransId="{A5FA74E8-7E8A-4A6B-B61B-42B476772FB0}"/>
    <dgm:cxn modelId="{34457868-AF23-41CE-B674-6FB4CCE68345}" srcId="{359E751C-9CC7-4DE5-B617-26BE49E0B2F7}" destId="{E83F83BF-29E7-452B-8604-B55C1644B356}" srcOrd="1" destOrd="0" parTransId="{B134210B-A4D8-4874-AEA4-80E9D62A1453}" sibTransId="{2BBBFA19-3837-4942-9A87-345B9AE8B882}"/>
    <dgm:cxn modelId="{88F14A49-40C7-493A-BC68-46B8B5EB77CB}" type="presOf" srcId="{359E751C-9CC7-4DE5-B617-26BE49E0B2F7}" destId="{71317466-E581-450B-9D93-3FB5049FFFAD}" srcOrd="0" destOrd="0" presId="urn:microsoft.com/office/officeart/2008/layout/LinedList"/>
    <dgm:cxn modelId="{8737316A-3C52-4677-80A1-4F9903382134}" srcId="{359E751C-9CC7-4DE5-B617-26BE49E0B2F7}" destId="{D2B639D0-78FE-4079-87BA-39225C5C1463}" srcOrd="6" destOrd="0" parTransId="{49A301E1-BA5A-41C7-B699-41660357074D}" sibTransId="{AA6B0A26-B724-4368-9C64-301399D555AA}"/>
    <dgm:cxn modelId="{8F20186B-03FA-4CFC-9C86-FDE497C985EB}" type="presOf" srcId="{E83F83BF-29E7-452B-8604-B55C1644B356}" destId="{443DE2B8-37AB-419D-8460-56D626D8DAA8}" srcOrd="0" destOrd="0" presId="urn:microsoft.com/office/officeart/2008/layout/LinedList"/>
    <dgm:cxn modelId="{9EC08473-EA88-4FDA-9C80-9F90F10D8AF1}" srcId="{359E751C-9CC7-4DE5-B617-26BE49E0B2F7}" destId="{E3FC1EEC-017B-4964-8F6B-633B519B40F6}" srcOrd="0" destOrd="0" parTransId="{492FDE97-B2FA-41EF-B4E1-5E5ED3C17147}" sibTransId="{08AF4D44-3432-422A-B42E-554E3916F53F}"/>
    <dgm:cxn modelId="{7D8BC274-9EE6-4B38-A975-DF376A4C6B8A}" type="presOf" srcId="{D2B639D0-78FE-4079-87BA-39225C5C1463}" destId="{D09A8DCA-B26D-4151-AE8E-81D456ADBA44}" srcOrd="0" destOrd="0" presId="urn:microsoft.com/office/officeart/2008/layout/LinedList"/>
    <dgm:cxn modelId="{218783C9-3FDE-4824-847D-EB64D80F945C}" srcId="{359E751C-9CC7-4DE5-B617-26BE49E0B2F7}" destId="{70F2B719-6A5A-4F6D-A469-7229A83FB13A}" srcOrd="2" destOrd="0" parTransId="{B0B25405-9286-4CAE-9122-A20A0D33A459}" sibTransId="{8B882076-9FF6-4010-8CE7-403CCEDE3675}"/>
    <dgm:cxn modelId="{171C42D9-D6E1-4B26-9304-9ABAB03DFB19}" type="presOf" srcId="{C97576D2-E37A-47BF-ADE2-FC4AAD6C4C89}" destId="{820194DE-84B0-41EA-B090-6C321694C124}" srcOrd="0" destOrd="0" presId="urn:microsoft.com/office/officeart/2008/layout/LinedList"/>
    <dgm:cxn modelId="{44F485F8-0198-4E05-AA3A-742A491E8FB7}" srcId="{359E751C-9CC7-4DE5-B617-26BE49E0B2F7}" destId="{44C61724-727A-4A67-8B48-0E8B05FAA44C}" srcOrd="5" destOrd="0" parTransId="{1C07CC7E-6F5B-4748-989E-93F4F9C32CA0}" sibTransId="{79FDAF3A-BC2E-435F-B78D-253E39F8E615}"/>
    <dgm:cxn modelId="{90F728FB-DAD7-4684-B8C4-988691154F0C}" type="presOf" srcId="{6209046A-CE08-4B76-8638-60A5CAFD6741}" destId="{C4024210-A221-4F14-B40F-72E5EC0A2B20}" srcOrd="0" destOrd="0" presId="urn:microsoft.com/office/officeart/2008/layout/LinedList"/>
    <dgm:cxn modelId="{DC60BB0D-E24B-4824-80C6-921EB433994C}" type="presParOf" srcId="{71317466-E581-450B-9D93-3FB5049FFFAD}" destId="{54246F6B-A4B8-4686-9FED-407167F29B2C}" srcOrd="0" destOrd="0" presId="urn:microsoft.com/office/officeart/2008/layout/LinedList"/>
    <dgm:cxn modelId="{B2A65C46-8B13-45E8-A993-EA322B4460DD}" type="presParOf" srcId="{71317466-E581-450B-9D93-3FB5049FFFAD}" destId="{E50BD136-65CC-4CA6-BDF6-987198974A38}" srcOrd="1" destOrd="0" presId="urn:microsoft.com/office/officeart/2008/layout/LinedList"/>
    <dgm:cxn modelId="{B93BE4B9-74F9-48E4-BB2D-6131F05B02EB}" type="presParOf" srcId="{E50BD136-65CC-4CA6-BDF6-987198974A38}" destId="{0C1179CF-18B6-495C-B514-F496C91ADCA7}" srcOrd="0" destOrd="0" presId="urn:microsoft.com/office/officeart/2008/layout/LinedList"/>
    <dgm:cxn modelId="{61FE0BD3-C252-4BEF-8CBE-2B4296CE60CC}" type="presParOf" srcId="{E50BD136-65CC-4CA6-BDF6-987198974A38}" destId="{E902B97F-53D8-42C2-8B88-73BB13138C8B}" srcOrd="1" destOrd="0" presId="urn:microsoft.com/office/officeart/2008/layout/LinedList"/>
    <dgm:cxn modelId="{47EF01AC-FCBB-4225-BA4A-E4BB7CE073D9}" type="presParOf" srcId="{71317466-E581-450B-9D93-3FB5049FFFAD}" destId="{7C60C8E3-0CA0-443E-8A46-A3AB62571178}" srcOrd="2" destOrd="0" presId="urn:microsoft.com/office/officeart/2008/layout/LinedList"/>
    <dgm:cxn modelId="{11832587-8A7D-4A9F-9330-0CD84D2393EF}" type="presParOf" srcId="{71317466-E581-450B-9D93-3FB5049FFFAD}" destId="{44CC9656-4254-4840-9656-8955EBFB8DE3}" srcOrd="3" destOrd="0" presId="urn:microsoft.com/office/officeart/2008/layout/LinedList"/>
    <dgm:cxn modelId="{39AEF56A-758A-4866-9775-435FB3FADEC1}" type="presParOf" srcId="{44CC9656-4254-4840-9656-8955EBFB8DE3}" destId="{443DE2B8-37AB-419D-8460-56D626D8DAA8}" srcOrd="0" destOrd="0" presId="urn:microsoft.com/office/officeart/2008/layout/LinedList"/>
    <dgm:cxn modelId="{59FD1C5A-D380-477A-90EB-77EFD2454BCF}" type="presParOf" srcId="{44CC9656-4254-4840-9656-8955EBFB8DE3}" destId="{091A55DC-A827-4DCB-82FB-5A3C6F109FFE}" srcOrd="1" destOrd="0" presId="urn:microsoft.com/office/officeart/2008/layout/LinedList"/>
    <dgm:cxn modelId="{EF38BF51-0AE2-45F1-8CD6-5F5722748D0D}" type="presParOf" srcId="{71317466-E581-450B-9D93-3FB5049FFFAD}" destId="{A1D90999-8284-40C5-AEB1-E314B1B27F13}" srcOrd="4" destOrd="0" presId="urn:microsoft.com/office/officeart/2008/layout/LinedList"/>
    <dgm:cxn modelId="{A341E208-09F1-45E2-9355-F24606E62C90}" type="presParOf" srcId="{71317466-E581-450B-9D93-3FB5049FFFAD}" destId="{38D8F63C-8BB1-470D-8D89-6E734B113812}" srcOrd="5" destOrd="0" presId="urn:microsoft.com/office/officeart/2008/layout/LinedList"/>
    <dgm:cxn modelId="{833D3107-5E38-4DA4-B5ED-81002DDA2903}" type="presParOf" srcId="{38D8F63C-8BB1-470D-8D89-6E734B113812}" destId="{FA2D5D7C-8119-430D-8E39-02516B321102}" srcOrd="0" destOrd="0" presId="urn:microsoft.com/office/officeart/2008/layout/LinedList"/>
    <dgm:cxn modelId="{A06F1B5D-3560-48BC-9224-6FC2534738E4}" type="presParOf" srcId="{38D8F63C-8BB1-470D-8D89-6E734B113812}" destId="{626303F2-8BD1-45B2-A896-AB0D03C9EB0F}" srcOrd="1" destOrd="0" presId="urn:microsoft.com/office/officeart/2008/layout/LinedList"/>
    <dgm:cxn modelId="{3D4945B0-684F-4342-BC6F-0EF1B189413F}" type="presParOf" srcId="{71317466-E581-450B-9D93-3FB5049FFFAD}" destId="{DD9B2206-4DD4-4434-8A93-5C6515336712}" srcOrd="6" destOrd="0" presId="urn:microsoft.com/office/officeart/2008/layout/LinedList"/>
    <dgm:cxn modelId="{63A38222-9C6C-49F9-9007-19A0A4D2B9E9}" type="presParOf" srcId="{71317466-E581-450B-9D93-3FB5049FFFAD}" destId="{CF28BCB9-57A0-4D86-8C2B-BFF3CA69C967}" srcOrd="7" destOrd="0" presId="urn:microsoft.com/office/officeart/2008/layout/LinedList"/>
    <dgm:cxn modelId="{A9AC1199-296D-4745-B443-03D051BA1D12}" type="presParOf" srcId="{CF28BCB9-57A0-4D86-8C2B-BFF3CA69C967}" destId="{820194DE-84B0-41EA-B090-6C321694C124}" srcOrd="0" destOrd="0" presId="urn:microsoft.com/office/officeart/2008/layout/LinedList"/>
    <dgm:cxn modelId="{D7EE1E8D-360E-4CAB-95CB-8E6C01BD4DBE}" type="presParOf" srcId="{CF28BCB9-57A0-4D86-8C2B-BFF3CA69C967}" destId="{33695E1D-1B50-4E97-930C-C889958E0BE7}" srcOrd="1" destOrd="0" presId="urn:microsoft.com/office/officeart/2008/layout/LinedList"/>
    <dgm:cxn modelId="{D4ED0119-69D0-4151-951F-62CEDCCE9637}" type="presParOf" srcId="{71317466-E581-450B-9D93-3FB5049FFFAD}" destId="{D4282664-CB43-4465-B279-D7292CBA0178}" srcOrd="8" destOrd="0" presId="urn:microsoft.com/office/officeart/2008/layout/LinedList"/>
    <dgm:cxn modelId="{2AA3712F-2174-4D90-8046-F6435B895B10}" type="presParOf" srcId="{71317466-E581-450B-9D93-3FB5049FFFAD}" destId="{826D2C3B-8FB0-4CE9-8951-992A70F701EA}" srcOrd="9" destOrd="0" presId="urn:microsoft.com/office/officeart/2008/layout/LinedList"/>
    <dgm:cxn modelId="{F3C58EFD-1A46-489C-80FC-2268AE8074BD}" type="presParOf" srcId="{826D2C3B-8FB0-4CE9-8951-992A70F701EA}" destId="{C4024210-A221-4F14-B40F-72E5EC0A2B20}" srcOrd="0" destOrd="0" presId="urn:microsoft.com/office/officeart/2008/layout/LinedList"/>
    <dgm:cxn modelId="{6121B34E-5D3C-4D16-8DAB-54EE89D15994}" type="presParOf" srcId="{826D2C3B-8FB0-4CE9-8951-992A70F701EA}" destId="{7482FA44-7F9E-4FF8-8217-FC8EE8DBED11}" srcOrd="1" destOrd="0" presId="urn:microsoft.com/office/officeart/2008/layout/LinedList"/>
    <dgm:cxn modelId="{0069E06D-84FD-43D0-BE09-ECEC99185774}" type="presParOf" srcId="{71317466-E581-450B-9D93-3FB5049FFFAD}" destId="{D14BD17D-D0F3-4DAA-AB8F-9721820ACCAA}" srcOrd="10" destOrd="0" presId="urn:microsoft.com/office/officeart/2008/layout/LinedList"/>
    <dgm:cxn modelId="{1710EFC9-F85A-413D-9DA7-753576913382}" type="presParOf" srcId="{71317466-E581-450B-9D93-3FB5049FFFAD}" destId="{0B5BA050-FE95-4439-8903-4A45AC1FEB09}" srcOrd="11" destOrd="0" presId="urn:microsoft.com/office/officeart/2008/layout/LinedList"/>
    <dgm:cxn modelId="{A4453391-5892-411F-9A4A-663B5CABDD05}" type="presParOf" srcId="{0B5BA050-FE95-4439-8903-4A45AC1FEB09}" destId="{2CACA653-3BA0-4EAC-81BE-EEBD19CDA01C}" srcOrd="0" destOrd="0" presId="urn:microsoft.com/office/officeart/2008/layout/LinedList"/>
    <dgm:cxn modelId="{95F7BC48-FA86-42FA-BAC3-708F82B31904}" type="presParOf" srcId="{0B5BA050-FE95-4439-8903-4A45AC1FEB09}" destId="{11EC7F00-5BF2-4E61-A802-B559C19A9BCA}" srcOrd="1" destOrd="0" presId="urn:microsoft.com/office/officeart/2008/layout/LinedList"/>
    <dgm:cxn modelId="{0B3E12B7-3428-4844-B9AD-2BC13069F634}" type="presParOf" srcId="{71317466-E581-450B-9D93-3FB5049FFFAD}" destId="{3F3A7033-770C-430E-AE34-7A65E3ABB132}" srcOrd="12" destOrd="0" presId="urn:microsoft.com/office/officeart/2008/layout/LinedList"/>
    <dgm:cxn modelId="{6D5E3841-58FA-4E4F-B453-AB61B145DDDC}" type="presParOf" srcId="{71317466-E581-450B-9D93-3FB5049FFFAD}" destId="{F67B0E44-71DA-4E4A-99AE-62706BEFB4FF}" srcOrd="13" destOrd="0" presId="urn:microsoft.com/office/officeart/2008/layout/LinedList"/>
    <dgm:cxn modelId="{762553CC-6056-4FF9-B134-074A5580244B}" type="presParOf" srcId="{F67B0E44-71DA-4E4A-99AE-62706BEFB4FF}" destId="{D09A8DCA-B26D-4151-AE8E-81D456ADBA44}" srcOrd="0" destOrd="0" presId="urn:microsoft.com/office/officeart/2008/layout/LinedList"/>
    <dgm:cxn modelId="{E516BF05-E1DB-40A5-8100-5A66BDA95CEE}" type="presParOf" srcId="{F67B0E44-71DA-4E4A-99AE-62706BEFB4FF}" destId="{7A76ABA9-F714-4C17-B80C-822ECB8B49C3}" srcOrd="1" destOrd="0" presId="urn:microsoft.com/office/officeart/2008/layout/LinedList"/>
    <dgm:cxn modelId="{237624AD-D603-4223-B23F-25126D2E783E}" type="presParOf" srcId="{71317466-E581-450B-9D93-3FB5049FFFAD}" destId="{B66A4E17-BF19-471E-A42C-1DB60E98C90F}" srcOrd="14" destOrd="0" presId="urn:microsoft.com/office/officeart/2008/layout/LinedList"/>
    <dgm:cxn modelId="{883EF426-E468-4454-A069-1732EB188F06}" type="presParOf" srcId="{71317466-E581-450B-9D93-3FB5049FFFAD}" destId="{124E5EFB-42BA-4551-B0D6-83F13CF50802}" srcOrd="15" destOrd="0" presId="urn:microsoft.com/office/officeart/2008/layout/LinedList"/>
    <dgm:cxn modelId="{B02B9F91-34CD-49DF-BD23-3C4A137AE751}" type="presParOf" srcId="{124E5EFB-42BA-4551-B0D6-83F13CF50802}" destId="{7DBF6E8D-F2CD-4F42-8E10-8B2D20363B5A}" srcOrd="0" destOrd="0" presId="urn:microsoft.com/office/officeart/2008/layout/LinedList"/>
    <dgm:cxn modelId="{501B45D8-10B4-4F67-99B5-CD3F5C6E65F2}" type="presParOf" srcId="{124E5EFB-42BA-4551-B0D6-83F13CF50802}" destId="{5CDE232C-5CB5-46A2-813F-4BAA4DED2F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6D734E-D013-448C-9DA5-3BE3C00C577D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D6BC9B-9DCE-4BCD-AB95-B4FDC13BD72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Gambling Debt:  50,000</a:t>
          </a:r>
        </a:p>
      </dgm:t>
    </dgm:pt>
    <dgm:pt modelId="{B38A24C1-2120-497F-9BBC-A5F48D0F9C9C}" type="parTrans" cxnId="{F61C3A2E-B145-4E23-8B74-88676D22EBCE}">
      <dgm:prSet/>
      <dgm:spPr/>
      <dgm:t>
        <a:bodyPr/>
        <a:lstStyle/>
        <a:p>
          <a:endParaRPr lang="en-US"/>
        </a:p>
      </dgm:t>
    </dgm:pt>
    <dgm:pt modelId="{74D79AF5-E4CF-4F2D-9A21-8C06BD0A7E68}" type="sibTrans" cxnId="{F61C3A2E-B145-4E23-8B74-88676D22EBCE}">
      <dgm:prSet/>
      <dgm:spPr/>
      <dgm:t>
        <a:bodyPr/>
        <a:lstStyle/>
        <a:p>
          <a:endParaRPr lang="en-US"/>
        </a:p>
      </dgm:t>
    </dgm:pt>
    <dgm:pt modelId="{010C98EA-6DCD-4598-A542-2D3654FA47A5}">
      <dgm:prSet/>
      <dgm:spPr/>
      <dgm:t>
        <a:bodyPr/>
        <a:lstStyle/>
        <a:p>
          <a:r>
            <a:rPr lang="en-US" dirty="0"/>
            <a:t>Interest rate:  21%</a:t>
          </a:r>
        </a:p>
      </dgm:t>
    </dgm:pt>
    <dgm:pt modelId="{86879CC4-BBFA-492F-B6CE-40AAC1593BB3}" type="parTrans" cxnId="{6843E05C-369E-43C6-8053-0F21A606F09A}">
      <dgm:prSet/>
      <dgm:spPr/>
      <dgm:t>
        <a:bodyPr/>
        <a:lstStyle/>
        <a:p>
          <a:endParaRPr lang="en-US"/>
        </a:p>
      </dgm:t>
    </dgm:pt>
    <dgm:pt modelId="{2B75F4EC-8B80-4AE7-995A-24C941ED3048}" type="sibTrans" cxnId="{6843E05C-369E-43C6-8053-0F21A606F09A}">
      <dgm:prSet/>
      <dgm:spPr/>
      <dgm:t>
        <a:bodyPr/>
        <a:lstStyle/>
        <a:p>
          <a:endParaRPr lang="en-US"/>
        </a:p>
      </dgm:t>
    </dgm:pt>
    <dgm:pt modelId="{DDED40A8-F4F7-4519-8025-6F63D37E97A5}" type="pres">
      <dgm:prSet presAssocID="{E76D734E-D013-448C-9DA5-3BE3C00C577D}" presName="Name0" presStyleCnt="0">
        <dgm:presLayoutVars>
          <dgm:dir/>
          <dgm:resizeHandles val="exact"/>
        </dgm:presLayoutVars>
      </dgm:prSet>
      <dgm:spPr/>
    </dgm:pt>
    <dgm:pt modelId="{26208E29-46AE-479A-9A68-8098682F037F}" type="pres">
      <dgm:prSet presAssocID="{EFD6BC9B-9DCE-4BCD-AB95-B4FDC13BD729}" presName="node" presStyleLbl="node1" presStyleIdx="0" presStyleCnt="3" custLinFactNeighborX="-2550" custLinFactNeighborY="-50561">
        <dgm:presLayoutVars>
          <dgm:bulletEnabled val="1"/>
        </dgm:presLayoutVars>
      </dgm:prSet>
      <dgm:spPr/>
    </dgm:pt>
    <dgm:pt modelId="{4A6E3457-9523-4186-93FA-C7E87EC6E88A}" type="pres">
      <dgm:prSet presAssocID="{74D79AF5-E4CF-4F2D-9A21-8C06BD0A7E68}" presName="sibTransSpacerBeforeConnector" presStyleCnt="0"/>
      <dgm:spPr/>
    </dgm:pt>
    <dgm:pt modelId="{10FF75AE-27E5-4E41-BC8D-83A6652844C1}" type="pres">
      <dgm:prSet presAssocID="{74D79AF5-E4CF-4F2D-9A21-8C06BD0A7E68}" presName="sibTrans" presStyleLbl="node1" presStyleIdx="1" presStyleCnt="3" custLinFactY="-206605" custLinFactNeighborX="1" custLinFactNeighborY="-300000"/>
      <dgm:spPr/>
    </dgm:pt>
    <dgm:pt modelId="{1F145325-A883-461C-BB12-D8AEE0C94714}" type="pres">
      <dgm:prSet presAssocID="{74D79AF5-E4CF-4F2D-9A21-8C06BD0A7E68}" presName="sibTransSpacerAfterConnector" presStyleCnt="0"/>
      <dgm:spPr/>
    </dgm:pt>
    <dgm:pt modelId="{A938D348-83D9-43BF-A8D1-E472CDB85EF6}" type="pres">
      <dgm:prSet presAssocID="{010C98EA-6DCD-4598-A542-2D3654FA47A5}" presName="node" presStyleLbl="node1" presStyleIdx="2" presStyleCnt="3" custLinFactNeighborX="2551" custLinFactNeighborY="-53704">
        <dgm:presLayoutVars>
          <dgm:bulletEnabled val="1"/>
        </dgm:presLayoutVars>
      </dgm:prSet>
      <dgm:spPr/>
    </dgm:pt>
  </dgm:ptLst>
  <dgm:cxnLst>
    <dgm:cxn modelId="{F61C3A2E-B145-4E23-8B74-88676D22EBCE}" srcId="{E76D734E-D013-448C-9DA5-3BE3C00C577D}" destId="{EFD6BC9B-9DCE-4BCD-AB95-B4FDC13BD729}" srcOrd="0" destOrd="0" parTransId="{B38A24C1-2120-497F-9BBC-A5F48D0F9C9C}" sibTransId="{74D79AF5-E4CF-4F2D-9A21-8C06BD0A7E68}"/>
    <dgm:cxn modelId="{6843E05C-369E-43C6-8053-0F21A606F09A}" srcId="{E76D734E-D013-448C-9DA5-3BE3C00C577D}" destId="{010C98EA-6DCD-4598-A542-2D3654FA47A5}" srcOrd="1" destOrd="0" parTransId="{86879CC4-BBFA-492F-B6CE-40AAC1593BB3}" sibTransId="{2B75F4EC-8B80-4AE7-995A-24C941ED3048}"/>
    <dgm:cxn modelId="{1942A841-40EF-4C3A-BA64-961722B40DFC}" type="presOf" srcId="{EFD6BC9B-9DCE-4BCD-AB95-B4FDC13BD729}" destId="{26208E29-46AE-479A-9A68-8098682F037F}" srcOrd="0" destOrd="0" presId="urn:microsoft.com/office/officeart/2016/7/layout/BasicProcessNew"/>
    <dgm:cxn modelId="{EDF4654A-E714-47AD-9CBF-4571B8B7FDD7}" type="presOf" srcId="{74D79AF5-E4CF-4F2D-9A21-8C06BD0A7E68}" destId="{10FF75AE-27E5-4E41-BC8D-83A6652844C1}" srcOrd="0" destOrd="0" presId="urn:microsoft.com/office/officeart/2016/7/layout/BasicProcessNew"/>
    <dgm:cxn modelId="{039D04CA-E05D-40BF-9180-1B417D7486B5}" type="presOf" srcId="{010C98EA-6DCD-4598-A542-2D3654FA47A5}" destId="{A938D348-83D9-43BF-A8D1-E472CDB85EF6}" srcOrd="0" destOrd="0" presId="urn:microsoft.com/office/officeart/2016/7/layout/BasicProcessNew"/>
    <dgm:cxn modelId="{F69564F5-E423-49F8-AF70-549FA27A0222}" type="presOf" srcId="{E76D734E-D013-448C-9DA5-3BE3C00C577D}" destId="{DDED40A8-F4F7-4519-8025-6F63D37E97A5}" srcOrd="0" destOrd="0" presId="urn:microsoft.com/office/officeart/2016/7/layout/BasicProcessNew"/>
    <dgm:cxn modelId="{5379C51C-A55F-417C-96FD-F5CEFD179506}" type="presParOf" srcId="{DDED40A8-F4F7-4519-8025-6F63D37E97A5}" destId="{26208E29-46AE-479A-9A68-8098682F037F}" srcOrd="0" destOrd="0" presId="urn:microsoft.com/office/officeart/2016/7/layout/BasicProcessNew"/>
    <dgm:cxn modelId="{C1727AF6-63ED-4531-B658-06A0EB8DDA25}" type="presParOf" srcId="{DDED40A8-F4F7-4519-8025-6F63D37E97A5}" destId="{4A6E3457-9523-4186-93FA-C7E87EC6E88A}" srcOrd="1" destOrd="0" presId="urn:microsoft.com/office/officeart/2016/7/layout/BasicProcessNew"/>
    <dgm:cxn modelId="{DAE6DFD9-FE8A-47FE-ADE9-6608148BAFB5}" type="presParOf" srcId="{DDED40A8-F4F7-4519-8025-6F63D37E97A5}" destId="{10FF75AE-27E5-4E41-BC8D-83A6652844C1}" srcOrd="2" destOrd="0" presId="urn:microsoft.com/office/officeart/2016/7/layout/BasicProcessNew"/>
    <dgm:cxn modelId="{DBCFB8A1-61E3-4024-9E24-FA7D266B83A4}" type="presParOf" srcId="{DDED40A8-F4F7-4519-8025-6F63D37E97A5}" destId="{1F145325-A883-461C-BB12-D8AEE0C94714}" srcOrd="3" destOrd="0" presId="urn:microsoft.com/office/officeart/2016/7/layout/BasicProcessNew"/>
    <dgm:cxn modelId="{FC4C6736-89C6-4BD5-B6A4-C1B62B15D0F4}" type="presParOf" srcId="{DDED40A8-F4F7-4519-8025-6F63D37E97A5}" destId="{A938D348-83D9-43BF-A8D1-E472CDB85EF6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B57EA5-E0A0-4C9E-B4A8-27B284C7FDE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32F275-F2C4-4796-8387-CD23802C4A2D}">
      <dgm:prSet/>
      <dgm:spPr/>
      <dgm:t>
        <a:bodyPr/>
        <a:lstStyle/>
        <a:p>
          <a:r>
            <a:rPr lang="en-US"/>
            <a:t>Who is responsible?  Who sacrifices?</a:t>
          </a:r>
        </a:p>
      </dgm:t>
    </dgm:pt>
    <dgm:pt modelId="{241BDF2C-E5D6-4EF0-96FC-EFE64E143679}" type="parTrans" cxnId="{F1FE4D7B-5B75-4CDF-A1CC-8D79E6CD306B}">
      <dgm:prSet/>
      <dgm:spPr/>
      <dgm:t>
        <a:bodyPr/>
        <a:lstStyle/>
        <a:p>
          <a:endParaRPr lang="en-US"/>
        </a:p>
      </dgm:t>
    </dgm:pt>
    <dgm:pt modelId="{648B4039-426F-4D21-A3A4-91EBF149BE7D}" type="sibTrans" cxnId="{F1FE4D7B-5B75-4CDF-A1CC-8D79E6CD306B}">
      <dgm:prSet/>
      <dgm:spPr/>
      <dgm:t>
        <a:bodyPr/>
        <a:lstStyle/>
        <a:p>
          <a:endParaRPr lang="en-US"/>
        </a:p>
      </dgm:t>
    </dgm:pt>
    <dgm:pt modelId="{E4F1DBEF-22C1-4888-BFF9-79E16385309B}">
      <dgm:prSet/>
      <dgm:spPr/>
      <dgm:t>
        <a:bodyPr/>
        <a:lstStyle/>
        <a:p>
          <a:r>
            <a:rPr lang="en-US"/>
            <a:t>Work more, spend less or both?</a:t>
          </a:r>
        </a:p>
      </dgm:t>
    </dgm:pt>
    <dgm:pt modelId="{235A6D1D-49B2-407B-918D-74BF8BD1CAED}" type="parTrans" cxnId="{267F9967-07BB-4A88-89AF-A3FD0B9BEB0E}">
      <dgm:prSet/>
      <dgm:spPr/>
      <dgm:t>
        <a:bodyPr/>
        <a:lstStyle/>
        <a:p>
          <a:endParaRPr lang="en-US"/>
        </a:p>
      </dgm:t>
    </dgm:pt>
    <dgm:pt modelId="{AAF0B2A7-9089-4E8E-873E-0759CBA54792}" type="sibTrans" cxnId="{267F9967-07BB-4A88-89AF-A3FD0B9BEB0E}">
      <dgm:prSet/>
      <dgm:spPr/>
      <dgm:t>
        <a:bodyPr/>
        <a:lstStyle/>
        <a:p>
          <a:endParaRPr lang="en-US"/>
        </a:p>
      </dgm:t>
    </dgm:pt>
    <dgm:pt modelId="{606713E5-5CD2-4CB2-9498-5F47A18328AA}">
      <dgm:prSet/>
      <dgm:spPr/>
      <dgm:t>
        <a:bodyPr/>
        <a:lstStyle/>
        <a:p>
          <a:r>
            <a:rPr lang="en-US"/>
            <a:t>How to save money</a:t>
          </a:r>
        </a:p>
      </dgm:t>
    </dgm:pt>
    <dgm:pt modelId="{B987DBF7-F492-4D3A-84AD-F469F4300DFD}" type="parTrans" cxnId="{169DD181-7715-4BD2-82AB-16B3A2DDDBEA}">
      <dgm:prSet/>
      <dgm:spPr/>
      <dgm:t>
        <a:bodyPr/>
        <a:lstStyle/>
        <a:p>
          <a:endParaRPr lang="en-US"/>
        </a:p>
      </dgm:t>
    </dgm:pt>
    <dgm:pt modelId="{14AF77BA-396E-4E8F-8704-46294F69EEE1}" type="sibTrans" cxnId="{169DD181-7715-4BD2-82AB-16B3A2DDDBEA}">
      <dgm:prSet/>
      <dgm:spPr/>
      <dgm:t>
        <a:bodyPr/>
        <a:lstStyle/>
        <a:p>
          <a:endParaRPr lang="en-US"/>
        </a:p>
      </dgm:t>
    </dgm:pt>
    <dgm:pt modelId="{D4EAF981-EA51-4B7F-A3E7-24EEABFB7DD5}">
      <dgm:prSet/>
      <dgm:spPr/>
      <dgm:t>
        <a:bodyPr/>
        <a:lstStyle/>
        <a:p>
          <a:r>
            <a:rPr lang="en-US"/>
            <a:t>Make coupons your friend</a:t>
          </a:r>
        </a:p>
      </dgm:t>
    </dgm:pt>
    <dgm:pt modelId="{C03F0D2E-9D0C-4D57-9C64-5C7101D132AE}" type="parTrans" cxnId="{3F75D4CC-6730-489C-B3C8-36089DAB90C0}">
      <dgm:prSet/>
      <dgm:spPr/>
      <dgm:t>
        <a:bodyPr/>
        <a:lstStyle/>
        <a:p>
          <a:endParaRPr lang="en-US"/>
        </a:p>
      </dgm:t>
    </dgm:pt>
    <dgm:pt modelId="{19E48C27-5DDF-4B70-8E16-179E77CEF237}" type="sibTrans" cxnId="{3F75D4CC-6730-489C-B3C8-36089DAB90C0}">
      <dgm:prSet/>
      <dgm:spPr/>
      <dgm:t>
        <a:bodyPr/>
        <a:lstStyle/>
        <a:p>
          <a:endParaRPr lang="en-US"/>
        </a:p>
      </dgm:t>
    </dgm:pt>
    <dgm:pt modelId="{5612F624-26CC-4397-BDE2-C7E0FF996780}">
      <dgm:prSet/>
      <dgm:spPr/>
      <dgm:t>
        <a:bodyPr/>
        <a:lstStyle/>
        <a:p>
          <a:r>
            <a:rPr lang="en-US"/>
            <a:t>Avoid Rent-A-Center expenses</a:t>
          </a:r>
        </a:p>
      </dgm:t>
    </dgm:pt>
    <dgm:pt modelId="{92BCED16-90E8-4B05-9222-5A361AA9A701}" type="parTrans" cxnId="{7F3EC64A-556B-4C23-A446-5C5AF34F6878}">
      <dgm:prSet/>
      <dgm:spPr/>
      <dgm:t>
        <a:bodyPr/>
        <a:lstStyle/>
        <a:p>
          <a:endParaRPr lang="en-US"/>
        </a:p>
      </dgm:t>
    </dgm:pt>
    <dgm:pt modelId="{08715BC9-51E4-40EC-B83A-57781DD5541B}" type="sibTrans" cxnId="{7F3EC64A-556B-4C23-A446-5C5AF34F6878}">
      <dgm:prSet/>
      <dgm:spPr/>
      <dgm:t>
        <a:bodyPr/>
        <a:lstStyle/>
        <a:p>
          <a:endParaRPr lang="en-US"/>
        </a:p>
      </dgm:t>
    </dgm:pt>
    <dgm:pt modelId="{DDBB69A4-C665-4530-B6FD-AC62D250E49B}">
      <dgm:prSet/>
      <dgm:spPr/>
      <dgm:t>
        <a:bodyPr/>
        <a:lstStyle/>
        <a:p>
          <a:r>
            <a:rPr lang="en-US"/>
            <a:t>Used cars</a:t>
          </a:r>
        </a:p>
      </dgm:t>
    </dgm:pt>
    <dgm:pt modelId="{148BD9CD-3C3F-4129-A6A2-61A1085B1EAA}" type="parTrans" cxnId="{D321A61A-5FF1-467C-ABE5-6ADC0BE8D673}">
      <dgm:prSet/>
      <dgm:spPr/>
      <dgm:t>
        <a:bodyPr/>
        <a:lstStyle/>
        <a:p>
          <a:endParaRPr lang="en-US"/>
        </a:p>
      </dgm:t>
    </dgm:pt>
    <dgm:pt modelId="{7D2ED009-FF66-42A4-9E1B-8E5892E8148E}" type="sibTrans" cxnId="{D321A61A-5FF1-467C-ABE5-6ADC0BE8D673}">
      <dgm:prSet/>
      <dgm:spPr/>
      <dgm:t>
        <a:bodyPr/>
        <a:lstStyle/>
        <a:p>
          <a:endParaRPr lang="en-US"/>
        </a:p>
      </dgm:t>
    </dgm:pt>
    <dgm:pt modelId="{5CB41C49-9539-4C10-AAF8-D11722DC6D60}">
      <dgm:prSet/>
      <dgm:spPr/>
      <dgm:t>
        <a:bodyPr/>
        <a:lstStyle/>
        <a:p>
          <a:r>
            <a:rPr lang="en-US"/>
            <a:t>How to eat healthy on a budget</a:t>
          </a:r>
        </a:p>
      </dgm:t>
    </dgm:pt>
    <dgm:pt modelId="{4942BACA-4619-4101-889E-0AFE9AF60F33}" type="parTrans" cxnId="{38B9006B-CEBC-42B0-930D-DC6F73514724}">
      <dgm:prSet/>
      <dgm:spPr/>
      <dgm:t>
        <a:bodyPr/>
        <a:lstStyle/>
        <a:p>
          <a:endParaRPr lang="en-US"/>
        </a:p>
      </dgm:t>
    </dgm:pt>
    <dgm:pt modelId="{8E8510F0-2AD0-4BF5-8662-859047693DAC}" type="sibTrans" cxnId="{38B9006B-CEBC-42B0-930D-DC6F73514724}">
      <dgm:prSet/>
      <dgm:spPr/>
      <dgm:t>
        <a:bodyPr/>
        <a:lstStyle/>
        <a:p>
          <a:endParaRPr lang="en-US"/>
        </a:p>
      </dgm:t>
    </dgm:pt>
    <dgm:pt modelId="{57136932-3E2F-4A92-A8D5-472EBC21316C}">
      <dgm:prSet/>
      <dgm:spPr/>
      <dgm:t>
        <a:bodyPr/>
        <a:lstStyle/>
        <a:p>
          <a:r>
            <a:rPr lang="en-US"/>
            <a:t>Bargain shop</a:t>
          </a:r>
        </a:p>
      </dgm:t>
    </dgm:pt>
    <dgm:pt modelId="{2D17455C-410E-42DC-AB32-81FC7310A868}" type="parTrans" cxnId="{A5C833D4-C3F8-4359-B6B4-964E69A8B8E2}">
      <dgm:prSet/>
      <dgm:spPr/>
      <dgm:t>
        <a:bodyPr/>
        <a:lstStyle/>
        <a:p>
          <a:endParaRPr lang="en-US"/>
        </a:p>
      </dgm:t>
    </dgm:pt>
    <dgm:pt modelId="{BB08FF4E-45A8-468C-857A-83E80E35A29D}" type="sibTrans" cxnId="{A5C833D4-C3F8-4359-B6B4-964E69A8B8E2}">
      <dgm:prSet/>
      <dgm:spPr/>
      <dgm:t>
        <a:bodyPr/>
        <a:lstStyle/>
        <a:p>
          <a:endParaRPr lang="en-US"/>
        </a:p>
      </dgm:t>
    </dgm:pt>
    <dgm:pt modelId="{6C36C640-C500-43BF-BA14-062AABB0DCFF}" type="pres">
      <dgm:prSet presAssocID="{2CB57EA5-E0A0-4C9E-B4A8-27B284C7FDE7}" presName="linear" presStyleCnt="0">
        <dgm:presLayoutVars>
          <dgm:dir/>
          <dgm:animLvl val="lvl"/>
          <dgm:resizeHandles val="exact"/>
        </dgm:presLayoutVars>
      </dgm:prSet>
      <dgm:spPr/>
    </dgm:pt>
    <dgm:pt modelId="{FBFA92E3-19D2-4AB7-94E9-8AC3D484AE2D}" type="pres">
      <dgm:prSet presAssocID="{3232F275-F2C4-4796-8387-CD23802C4A2D}" presName="parentLin" presStyleCnt="0"/>
      <dgm:spPr/>
    </dgm:pt>
    <dgm:pt modelId="{E9CC7959-B34E-4ADB-B227-D7768BFCF349}" type="pres">
      <dgm:prSet presAssocID="{3232F275-F2C4-4796-8387-CD23802C4A2D}" presName="parentLeftMargin" presStyleLbl="node1" presStyleIdx="0" presStyleCnt="3"/>
      <dgm:spPr/>
    </dgm:pt>
    <dgm:pt modelId="{B6B36E69-1408-462B-8FB1-D0AE211CB06F}" type="pres">
      <dgm:prSet presAssocID="{3232F275-F2C4-4796-8387-CD23802C4A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7D6D1-AFA9-4A89-A173-C74D28D9808F}" type="pres">
      <dgm:prSet presAssocID="{3232F275-F2C4-4796-8387-CD23802C4A2D}" presName="negativeSpace" presStyleCnt="0"/>
      <dgm:spPr/>
    </dgm:pt>
    <dgm:pt modelId="{65DE11B6-1FC5-4ED4-8D32-043F56F60270}" type="pres">
      <dgm:prSet presAssocID="{3232F275-F2C4-4796-8387-CD23802C4A2D}" presName="childText" presStyleLbl="conFgAcc1" presStyleIdx="0" presStyleCnt="3">
        <dgm:presLayoutVars>
          <dgm:bulletEnabled val="1"/>
        </dgm:presLayoutVars>
      </dgm:prSet>
      <dgm:spPr/>
    </dgm:pt>
    <dgm:pt modelId="{889BBFA4-E13B-45E6-844F-E0EE3C66F5BD}" type="pres">
      <dgm:prSet presAssocID="{648B4039-426F-4D21-A3A4-91EBF149BE7D}" presName="spaceBetweenRectangles" presStyleCnt="0"/>
      <dgm:spPr/>
    </dgm:pt>
    <dgm:pt modelId="{98D81D5D-9842-4268-834E-B4CBC97D78B8}" type="pres">
      <dgm:prSet presAssocID="{E4F1DBEF-22C1-4888-BFF9-79E16385309B}" presName="parentLin" presStyleCnt="0"/>
      <dgm:spPr/>
    </dgm:pt>
    <dgm:pt modelId="{59C83EA7-A7E1-4565-B58C-89E8946C0279}" type="pres">
      <dgm:prSet presAssocID="{E4F1DBEF-22C1-4888-BFF9-79E16385309B}" presName="parentLeftMargin" presStyleLbl="node1" presStyleIdx="0" presStyleCnt="3"/>
      <dgm:spPr/>
    </dgm:pt>
    <dgm:pt modelId="{02DC1867-B07C-4731-B01F-4DAEECF514FE}" type="pres">
      <dgm:prSet presAssocID="{E4F1DBEF-22C1-4888-BFF9-79E16385309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6D0C2D-9C48-403A-8719-0833CA03771B}" type="pres">
      <dgm:prSet presAssocID="{E4F1DBEF-22C1-4888-BFF9-79E16385309B}" presName="negativeSpace" presStyleCnt="0"/>
      <dgm:spPr/>
    </dgm:pt>
    <dgm:pt modelId="{04684061-DC2B-4534-81D4-EE80F8C2D657}" type="pres">
      <dgm:prSet presAssocID="{E4F1DBEF-22C1-4888-BFF9-79E16385309B}" presName="childText" presStyleLbl="conFgAcc1" presStyleIdx="1" presStyleCnt="3">
        <dgm:presLayoutVars>
          <dgm:bulletEnabled val="1"/>
        </dgm:presLayoutVars>
      </dgm:prSet>
      <dgm:spPr/>
    </dgm:pt>
    <dgm:pt modelId="{EABAFC41-7421-44D6-BC5A-43C4C99BE0F5}" type="pres">
      <dgm:prSet presAssocID="{AAF0B2A7-9089-4E8E-873E-0759CBA54792}" presName="spaceBetweenRectangles" presStyleCnt="0"/>
      <dgm:spPr/>
    </dgm:pt>
    <dgm:pt modelId="{272A1CDB-22FA-4E3E-BFD7-62CF8342DFC8}" type="pres">
      <dgm:prSet presAssocID="{606713E5-5CD2-4CB2-9498-5F47A18328AA}" presName="parentLin" presStyleCnt="0"/>
      <dgm:spPr/>
    </dgm:pt>
    <dgm:pt modelId="{99542B00-6838-4F9A-B889-E13CDA1FA9A3}" type="pres">
      <dgm:prSet presAssocID="{606713E5-5CD2-4CB2-9498-5F47A18328AA}" presName="parentLeftMargin" presStyleLbl="node1" presStyleIdx="1" presStyleCnt="3"/>
      <dgm:spPr/>
    </dgm:pt>
    <dgm:pt modelId="{1E6C7958-D1A1-4DB2-9C3A-6BA0AC3A7B98}" type="pres">
      <dgm:prSet presAssocID="{606713E5-5CD2-4CB2-9498-5F47A18328A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FF5051-A5E6-4D49-B419-42FC572A7256}" type="pres">
      <dgm:prSet presAssocID="{606713E5-5CD2-4CB2-9498-5F47A18328AA}" presName="negativeSpace" presStyleCnt="0"/>
      <dgm:spPr/>
    </dgm:pt>
    <dgm:pt modelId="{7B05544C-C284-49A5-908E-2BD5BA0BE30F}" type="pres">
      <dgm:prSet presAssocID="{606713E5-5CD2-4CB2-9498-5F47A18328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022D10-2210-4F47-B482-BC36B1460D73}" type="presOf" srcId="{DDBB69A4-C665-4530-B6FD-AC62D250E49B}" destId="{7B05544C-C284-49A5-908E-2BD5BA0BE30F}" srcOrd="0" destOrd="2" presId="urn:microsoft.com/office/officeart/2005/8/layout/list1"/>
    <dgm:cxn modelId="{606F5518-4873-4E36-A303-4BB7D336F5CF}" type="presOf" srcId="{E4F1DBEF-22C1-4888-BFF9-79E16385309B}" destId="{02DC1867-B07C-4731-B01F-4DAEECF514FE}" srcOrd="1" destOrd="0" presId="urn:microsoft.com/office/officeart/2005/8/layout/list1"/>
    <dgm:cxn modelId="{D321A61A-5FF1-467C-ABE5-6ADC0BE8D673}" srcId="{606713E5-5CD2-4CB2-9498-5F47A18328AA}" destId="{DDBB69A4-C665-4530-B6FD-AC62D250E49B}" srcOrd="2" destOrd="0" parTransId="{148BD9CD-3C3F-4129-A6A2-61A1085B1EAA}" sibTransId="{7D2ED009-FF66-42A4-9E1B-8E5892E8148E}"/>
    <dgm:cxn modelId="{076C0225-20DB-4366-A2CD-5C09CE26395C}" type="presOf" srcId="{2CB57EA5-E0A0-4C9E-B4A8-27B284C7FDE7}" destId="{6C36C640-C500-43BF-BA14-062AABB0DCFF}" srcOrd="0" destOrd="0" presId="urn:microsoft.com/office/officeart/2005/8/layout/list1"/>
    <dgm:cxn modelId="{AB47C328-924B-4B5B-A929-DF272537374E}" type="presOf" srcId="{D4EAF981-EA51-4B7F-A3E7-24EEABFB7DD5}" destId="{7B05544C-C284-49A5-908E-2BD5BA0BE30F}" srcOrd="0" destOrd="0" presId="urn:microsoft.com/office/officeart/2005/8/layout/list1"/>
    <dgm:cxn modelId="{8170E02B-FF8B-478A-B53A-C122DCBBC8D3}" type="presOf" srcId="{5CB41C49-9539-4C10-AAF8-D11722DC6D60}" destId="{7B05544C-C284-49A5-908E-2BD5BA0BE30F}" srcOrd="0" destOrd="3" presId="urn:microsoft.com/office/officeart/2005/8/layout/list1"/>
    <dgm:cxn modelId="{ED8BAE5F-0613-4050-A2AE-F571880A896A}" type="presOf" srcId="{5612F624-26CC-4397-BDE2-C7E0FF996780}" destId="{7B05544C-C284-49A5-908E-2BD5BA0BE30F}" srcOrd="0" destOrd="1" presId="urn:microsoft.com/office/officeart/2005/8/layout/list1"/>
    <dgm:cxn modelId="{E48EB544-26AB-4FB3-BE3B-EF9E2E058959}" type="presOf" srcId="{3232F275-F2C4-4796-8387-CD23802C4A2D}" destId="{B6B36E69-1408-462B-8FB1-D0AE211CB06F}" srcOrd="1" destOrd="0" presId="urn:microsoft.com/office/officeart/2005/8/layout/list1"/>
    <dgm:cxn modelId="{EA143265-4078-4AF5-9DD4-E15F4EB93ECF}" type="presOf" srcId="{606713E5-5CD2-4CB2-9498-5F47A18328AA}" destId="{1E6C7958-D1A1-4DB2-9C3A-6BA0AC3A7B98}" srcOrd="1" destOrd="0" presId="urn:microsoft.com/office/officeart/2005/8/layout/list1"/>
    <dgm:cxn modelId="{267F9967-07BB-4A88-89AF-A3FD0B9BEB0E}" srcId="{2CB57EA5-E0A0-4C9E-B4A8-27B284C7FDE7}" destId="{E4F1DBEF-22C1-4888-BFF9-79E16385309B}" srcOrd="1" destOrd="0" parTransId="{235A6D1D-49B2-407B-918D-74BF8BD1CAED}" sibTransId="{AAF0B2A7-9089-4E8E-873E-0759CBA54792}"/>
    <dgm:cxn modelId="{7F3EC64A-556B-4C23-A446-5C5AF34F6878}" srcId="{606713E5-5CD2-4CB2-9498-5F47A18328AA}" destId="{5612F624-26CC-4397-BDE2-C7E0FF996780}" srcOrd="1" destOrd="0" parTransId="{92BCED16-90E8-4B05-9222-5A361AA9A701}" sibTransId="{08715BC9-51E4-40EC-B83A-57781DD5541B}"/>
    <dgm:cxn modelId="{38B9006B-CEBC-42B0-930D-DC6F73514724}" srcId="{606713E5-5CD2-4CB2-9498-5F47A18328AA}" destId="{5CB41C49-9539-4C10-AAF8-D11722DC6D60}" srcOrd="3" destOrd="0" parTransId="{4942BACA-4619-4101-889E-0AFE9AF60F33}" sibTransId="{8E8510F0-2AD0-4BF5-8662-859047693DAC}"/>
    <dgm:cxn modelId="{F1FE4D7B-5B75-4CDF-A1CC-8D79E6CD306B}" srcId="{2CB57EA5-E0A0-4C9E-B4A8-27B284C7FDE7}" destId="{3232F275-F2C4-4796-8387-CD23802C4A2D}" srcOrd="0" destOrd="0" parTransId="{241BDF2C-E5D6-4EF0-96FC-EFE64E143679}" sibTransId="{648B4039-426F-4D21-A3A4-91EBF149BE7D}"/>
    <dgm:cxn modelId="{169DD181-7715-4BD2-82AB-16B3A2DDDBEA}" srcId="{2CB57EA5-E0A0-4C9E-B4A8-27B284C7FDE7}" destId="{606713E5-5CD2-4CB2-9498-5F47A18328AA}" srcOrd="2" destOrd="0" parTransId="{B987DBF7-F492-4D3A-84AD-F469F4300DFD}" sibTransId="{14AF77BA-396E-4E8F-8704-46294F69EEE1}"/>
    <dgm:cxn modelId="{D0697197-3E49-4174-B844-A4D96E89E015}" type="presOf" srcId="{E4F1DBEF-22C1-4888-BFF9-79E16385309B}" destId="{59C83EA7-A7E1-4565-B58C-89E8946C0279}" srcOrd="0" destOrd="0" presId="urn:microsoft.com/office/officeart/2005/8/layout/list1"/>
    <dgm:cxn modelId="{CCF6CCB5-E98E-4AFE-9EF8-72E107A5A9ED}" type="presOf" srcId="{606713E5-5CD2-4CB2-9498-5F47A18328AA}" destId="{99542B00-6838-4F9A-B889-E13CDA1FA9A3}" srcOrd="0" destOrd="0" presId="urn:microsoft.com/office/officeart/2005/8/layout/list1"/>
    <dgm:cxn modelId="{1FF890B6-40EB-4911-B382-40CB0E38735A}" type="presOf" srcId="{57136932-3E2F-4A92-A8D5-472EBC21316C}" destId="{7B05544C-C284-49A5-908E-2BD5BA0BE30F}" srcOrd="0" destOrd="4" presId="urn:microsoft.com/office/officeart/2005/8/layout/list1"/>
    <dgm:cxn modelId="{3F75D4CC-6730-489C-B3C8-36089DAB90C0}" srcId="{606713E5-5CD2-4CB2-9498-5F47A18328AA}" destId="{D4EAF981-EA51-4B7F-A3E7-24EEABFB7DD5}" srcOrd="0" destOrd="0" parTransId="{C03F0D2E-9D0C-4D57-9C64-5C7101D132AE}" sibTransId="{19E48C27-5DDF-4B70-8E16-179E77CEF237}"/>
    <dgm:cxn modelId="{A5C833D4-C3F8-4359-B6B4-964E69A8B8E2}" srcId="{606713E5-5CD2-4CB2-9498-5F47A18328AA}" destId="{57136932-3E2F-4A92-A8D5-472EBC21316C}" srcOrd="4" destOrd="0" parTransId="{2D17455C-410E-42DC-AB32-81FC7310A868}" sibTransId="{BB08FF4E-45A8-468C-857A-83E80E35A29D}"/>
    <dgm:cxn modelId="{8CD03CDF-31AF-4044-BA1E-562878C64057}" type="presOf" srcId="{3232F275-F2C4-4796-8387-CD23802C4A2D}" destId="{E9CC7959-B34E-4ADB-B227-D7768BFCF349}" srcOrd="0" destOrd="0" presId="urn:microsoft.com/office/officeart/2005/8/layout/list1"/>
    <dgm:cxn modelId="{FFAB70EC-A481-4F77-8408-1F193DE8738E}" type="presParOf" srcId="{6C36C640-C500-43BF-BA14-062AABB0DCFF}" destId="{FBFA92E3-19D2-4AB7-94E9-8AC3D484AE2D}" srcOrd="0" destOrd="0" presId="urn:microsoft.com/office/officeart/2005/8/layout/list1"/>
    <dgm:cxn modelId="{0198D5CD-1753-41D2-A11B-49FA02B167B9}" type="presParOf" srcId="{FBFA92E3-19D2-4AB7-94E9-8AC3D484AE2D}" destId="{E9CC7959-B34E-4ADB-B227-D7768BFCF349}" srcOrd="0" destOrd="0" presId="urn:microsoft.com/office/officeart/2005/8/layout/list1"/>
    <dgm:cxn modelId="{CED5C9F6-865F-4123-B5C1-E7D9966047D7}" type="presParOf" srcId="{FBFA92E3-19D2-4AB7-94E9-8AC3D484AE2D}" destId="{B6B36E69-1408-462B-8FB1-D0AE211CB06F}" srcOrd="1" destOrd="0" presId="urn:microsoft.com/office/officeart/2005/8/layout/list1"/>
    <dgm:cxn modelId="{576509B6-DBF3-445D-A10A-B412907D87E9}" type="presParOf" srcId="{6C36C640-C500-43BF-BA14-062AABB0DCFF}" destId="{6EA7D6D1-AFA9-4A89-A173-C74D28D9808F}" srcOrd="1" destOrd="0" presId="urn:microsoft.com/office/officeart/2005/8/layout/list1"/>
    <dgm:cxn modelId="{F901A8C1-1EC8-4E97-9508-39BC4B9AEEC9}" type="presParOf" srcId="{6C36C640-C500-43BF-BA14-062AABB0DCFF}" destId="{65DE11B6-1FC5-4ED4-8D32-043F56F60270}" srcOrd="2" destOrd="0" presId="urn:microsoft.com/office/officeart/2005/8/layout/list1"/>
    <dgm:cxn modelId="{0F416FD6-712D-4058-A24E-49E4C6F2764B}" type="presParOf" srcId="{6C36C640-C500-43BF-BA14-062AABB0DCFF}" destId="{889BBFA4-E13B-45E6-844F-E0EE3C66F5BD}" srcOrd="3" destOrd="0" presId="urn:microsoft.com/office/officeart/2005/8/layout/list1"/>
    <dgm:cxn modelId="{6C4C55A6-7385-4B1E-A2C3-02A2C7217A03}" type="presParOf" srcId="{6C36C640-C500-43BF-BA14-062AABB0DCFF}" destId="{98D81D5D-9842-4268-834E-B4CBC97D78B8}" srcOrd="4" destOrd="0" presId="urn:microsoft.com/office/officeart/2005/8/layout/list1"/>
    <dgm:cxn modelId="{1DD2CFF5-3304-4CFA-AEE1-4204E6658B83}" type="presParOf" srcId="{98D81D5D-9842-4268-834E-B4CBC97D78B8}" destId="{59C83EA7-A7E1-4565-B58C-89E8946C0279}" srcOrd="0" destOrd="0" presId="urn:microsoft.com/office/officeart/2005/8/layout/list1"/>
    <dgm:cxn modelId="{FBA267DB-019B-4E6C-8602-9CC3DF9B9888}" type="presParOf" srcId="{98D81D5D-9842-4268-834E-B4CBC97D78B8}" destId="{02DC1867-B07C-4731-B01F-4DAEECF514FE}" srcOrd="1" destOrd="0" presId="urn:microsoft.com/office/officeart/2005/8/layout/list1"/>
    <dgm:cxn modelId="{A0E1B29B-A265-415A-8D77-E58EAC453B84}" type="presParOf" srcId="{6C36C640-C500-43BF-BA14-062AABB0DCFF}" destId="{C16D0C2D-9C48-403A-8719-0833CA03771B}" srcOrd="5" destOrd="0" presId="urn:microsoft.com/office/officeart/2005/8/layout/list1"/>
    <dgm:cxn modelId="{10540F79-9470-48E9-9321-B40E7629D342}" type="presParOf" srcId="{6C36C640-C500-43BF-BA14-062AABB0DCFF}" destId="{04684061-DC2B-4534-81D4-EE80F8C2D657}" srcOrd="6" destOrd="0" presId="urn:microsoft.com/office/officeart/2005/8/layout/list1"/>
    <dgm:cxn modelId="{D3F3AC0A-9D67-4CC8-8BA2-BE4EAB24901A}" type="presParOf" srcId="{6C36C640-C500-43BF-BA14-062AABB0DCFF}" destId="{EABAFC41-7421-44D6-BC5A-43C4C99BE0F5}" srcOrd="7" destOrd="0" presId="urn:microsoft.com/office/officeart/2005/8/layout/list1"/>
    <dgm:cxn modelId="{DE6E6801-4627-4977-819A-C18269DB33BA}" type="presParOf" srcId="{6C36C640-C500-43BF-BA14-062AABB0DCFF}" destId="{272A1CDB-22FA-4E3E-BFD7-62CF8342DFC8}" srcOrd="8" destOrd="0" presId="urn:microsoft.com/office/officeart/2005/8/layout/list1"/>
    <dgm:cxn modelId="{04771AE4-2689-436E-A001-D17433588C52}" type="presParOf" srcId="{272A1CDB-22FA-4E3E-BFD7-62CF8342DFC8}" destId="{99542B00-6838-4F9A-B889-E13CDA1FA9A3}" srcOrd="0" destOrd="0" presId="urn:microsoft.com/office/officeart/2005/8/layout/list1"/>
    <dgm:cxn modelId="{247314B0-9103-4C2C-9B65-3819344CB512}" type="presParOf" srcId="{272A1CDB-22FA-4E3E-BFD7-62CF8342DFC8}" destId="{1E6C7958-D1A1-4DB2-9C3A-6BA0AC3A7B98}" srcOrd="1" destOrd="0" presId="urn:microsoft.com/office/officeart/2005/8/layout/list1"/>
    <dgm:cxn modelId="{3A93106B-E496-42A5-8B2E-51E1E5C8680F}" type="presParOf" srcId="{6C36C640-C500-43BF-BA14-062AABB0DCFF}" destId="{5DFF5051-A5E6-4D49-B419-42FC572A7256}" srcOrd="9" destOrd="0" presId="urn:microsoft.com/office/officeart/2005/8/layout/list1"/>
    <dgm:cxn modelId="{B242D292-335B-4E8D-82B0-1789162AEFAF}" type="presParOf" srcId="{6C36C640-C500-43BF-BA14-062AABB0DCFF}" destId="{7B05544C-C284-49A5-908E-2BD5BA0BE3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1BE0B-03A1-4C4D-A84C-2457457D1A62}">
      <dsp:nvSpPr>
        <dsp:cNvPr id="0" name=""/>
        <dsp:cNvSpPr/>
      </dsp:nvSpPr>
      <dsp:spPr>
        <a:xfrm>
          <a:off x="0" y="548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33DE3-0337-4851-A233-B0727E0E53A2}">
      <dsp:nvSpPr>
        <dsp:cNvPr id="0" name=""/>
        <dsp:cNvSpPr/>
      </dsp:nvSpPr>
      <dsp:spPr>
        <a:xfrm>
          <a:off x="0" y="548"/>
          <a:ext cx="8226425" cy="8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 is it so hard to talk to clients about money and why is important to do it?</a:t>
          </a:r>
        </a:p>
      </dsp:txBody>
      <dsp:txXfrm>
        <a:off x="0" y="548"/>
        <a:ext cx="8226425" cy="899257"/>
      </dsp:txXfrm>
    </dsp:sp>
    <dsp:sp modelId="{94D5F8CB-55EA-4038-BC86-8389E884F3F6}">
      <dsp:nvSpPr>
        <dsp:cNvPr id="0" name=""/>
        <dsp:cNvSpPr/>
      </dsp:nvSpPr>
      <dsp:spPr>
        <a:xfrm>
          <a:off x="0" y="899806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58FF1-A4A0-4303-B284-A33609F0CFA8}">
      <dsp:nvSpPr>
        <dsp:cNvPr id="0" name=""/>
        <dsp:cNvSpPr/>
      </dsp:nvSpPr>
      <dsp:spPr>
        <a:xfrm>
          <a:off x="0" y="899806"/>
          <a:ext cx="8226425" cy="8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Are there cultural aspects to talking about money?</a:t>
          </a:r>
        </a:p>
      </dsp:txBody>
      <dsp:txXfrm>
        <a:off x="0" y="899806"/>
        <a:ext cx="8226425" cy="899257"/>
      </dsp:txXfrm>
    </dsp:sp>
    <dsp:sp modelId="{925CED79-EF5A-4CB5-9ED8-2FABC141A439}">
      <dsp:nvSpPr>
        <dsp:cNvPr id="0" name=""/>
        <dsp:cNvSpPr/>
      </dsp:nvSpPr>
      <dsp:spPr>
        <a:xfrm>
          <a:off x="0" y="1799064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CB294-A44D-42C4-A75E-28829923E047}">
      <dsp:nvSpPr>
        <dsp:cNvPr id="0" name=""/>
        <dsp:cNvSpPr/>
      </dsp:nvSpPr>
      <dsp:spPr>
        <a:xfrm>
          <a:off x="0" y="1799064"/>
          <a:ext cx="8226425" cy="8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 money, money problems, and money management fit into therapy?</a:t>
          </a:r>
        </a:p>
      </dsp:txBody>
      <dsp:txXfrm>
        <a:off x="0" y="1799064"/>
        <a:ext cx="8226425" cy="899257"/>
      </dsp:txXfrm>
    </dsp:sp>
    <dsp:sp modelId="{A983F52C-E943-443C-BFAB-14CC5ECF4EF9}">
      <dsp:nvSpPr>
        <dsp:cNvPr id="0" name=""/>
        <dsp:cNvSpPr/>
      </dsp:nvSpPr>
      <dsp:spPr>
        <a:xfrm>
          <a:off x="0" y="2698322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40D5D-06E5-4E79-9C17-07D10E3F3A9D}">
      <dsp:nvSpPr>
        <dsp:cNvPr id="0" name=""/>
        <dsp:cNvSpPr/>
      </dsp:nvSpPr>
      <dsp:spPr>
        <a:xfrm>
          <a:off x="0" y="2698322"/>
          <a:ext cx="8226425" cy="8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far should a therapist go in making suggestions about money issues to their clients?</a:t>
          </a:r>
        </a:p>
      </dsp:txBody>
      <dsp:txXfrm>
        <a:off x="0" y="2698322"/>
        <a:ext cx="8226425" cy="899257"/>
      </dsp:txXfrm>
    </dsp:sp>
    <dsp:sp modelId="{5C2A3388-AA84-4F7E-83BE-7E69AD280057}">
      <dsp:nvSpPr>
        <dsp:cNvPr id="0" name=""/>
        <dsp:cNvSpPr/>
      </dsp:nvSpPr>
      <dsp:spPr>
        <a:xfrm>
          <a:off x="0" y="3597580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033C0-D825-4B18-897E-EA8754C3AFDB}">
      <dsp:nvSpPr>
        <dsp:cNvPr id="0" name=""/>
        <dsp:cNvSpPr/>
      </dsp:nvSpPr>
      <dsp:spPr>
        <a:xfrm>
          <a:off x="0" y="3597580"/>
          <a:ext cx="8226425" cy="899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does talk about money issues fit into crisis management and ongoing counseling?</a:t>
          </a:r>
        </a:p>
      </dsp:txBody>
      <dsp:txXfrm>
        <a:off x="0" y="3597580"/>
        <a:ext cx="8226425" cy="899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2629E-6C6E-46F1-8CB0-148D9B447334}">
      <dsp:nvSpPr>
        <dsp:cNvPr id="0" name=""/>
        <dsp:cNvSpPr/>
      </dsp:nvSpPr>
      <dsp:spPr>
        <a:xfrm>
          <a:off x="0" y="15150"/>
          <a:ext cx="8229600" cy="1432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will we safeguard our money/assets from  gambling?</a:t>
          </a:r>
        </a:p>
      </dsp:txBody>
      <dsp:txXfrm>
        <a:off x="69908" y="85058"/>
        <a:ext cx="8089784" cy="1292264"/>
      </dsp:txXfrm>
    </dsp:sp>
    <dsp:sp modelId="{33D705B1-D83A-4DBE-A33E-49FA5219EE8E}">
      <dsp:nvSpPr>
        <dsp:cNvPr id="0" name=""/>
        <dsp:cNvSpPr/>
      </dsp:nvSpPr>
      <dsp:spPr>
        <a:xfrm>
          <a:off x="0" y="1550910"/>
          <a:ext cx="8229600" cy="14320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Who can help?</a:t>
          </a:r>
        </a:p>
      </dsp:txBody>
      <dsp:txXfrm>
        <a:off x="69908" y="1620818"/>
        <a:ext cx="8089784" cy="1292264"/>
      </dsp:txXfrm>
    </dsp:sp>
    <dsp:sp modelId="{D551794F-2E3C-4336-B376-BC392264D17B}">
      <dsp:nvSpPr>
        <dsp:cNvPr id="0" name=""/>
        <dsp:cNvSpPr/>
      </dsp:nvSpPr>
      <dsp:spPr>
        <a:xfrm>
          <a:off x="0" y="3086669"/>
          <a:ext cx="8229600" cy="143208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whom will I be accountable?</a:t>
          </a:r>
        </a:p>
      </dsp:txBody>
      <dsp:txXfrm>
        <a:off x="69908" y="3156577"/>
        <a:ext cx="808978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BF133-54E9-4630-A1CA-AD99AE3E5461}">
      <dsp:nvSpPr>
        <dsp:cNvPr id="0" name=""/>
        <dsp:cNvSpPr/>
      </dsp:nvSpPr>
      <dsp:spPr>
        <a:xfrm>
          <a:off x="0" y="553"/>
          <a:ext cx="8229600" cy="1295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80066-5113-44D7-8224-BFF9D1E48687}">
      <dsp:nvSpPr>
        <dsp:cNvPr id="0" name=""/>
        <dsp:cNvSpPr/>
      </dsp:nvSpPr>
      <dsp:spPr>
        <a:xfrm>
          <a:off x="391762" y="291947"/>
          <a:ext cx="712296" cy="712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439F-A0A0-493F-A38D-E3DE6C372C11}">
      <dsp:nvSpPr>
        <dsp:cNvPr id="0" name=""/>
        <dsp:cNvSpPr/>
      </dsp:nvSpPr>
      <dsp:spPr>
        <a:xfrm>
          <a:off x="1495821" y="553"/>
          <a:ext cx="6733778" cy="129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63" tIns="137063" rIns="137063" bIns="137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ALL ACCIDENT OR UNEXPECTED INCOME IS AUTOMATICALLY CONVERTED TO GAMBLING MONEY:  A GIFT FROM LADY LUCK NEEDS TO BE SPENT IN HER WORSHIP</a:t>
          </a:r>
          <a:endParaRPr lang="en-US" sz="2000" kern="1200" dirty="0"/>
        </a:p>
      </dsp:txBody>
      <dsp:txXfrm>
        <a:off x="1495821" y="553"/>
        <a:ext cx="6733778" cy="1295083"/>
      </dsp:txXfrm>
    </dsp:sp>
    <dsp:sp modelId="{6F60A9AB-FB5C-4C97-8720-0AD68D194B88}">
      <dsp:nvSpPr>
        <dsp:cNvPr id="0" name=""/>
        <dsp:cNvSpPr/>
      </dsp:nvSpPr>
      <dsp:spPr>
        <a:xfrm>
          <a:off x="0" y="1619408"/>
          <a:ext cx="8229600" cy="1295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236D-A260-42C2-A9E5-93C6787E0239}">
      <dsp:nvSpPr>
        <dsp:cNvPr id="0" name=""/>
        <dsp:cNvSpPr/>
      </dsp:nvSpPr>
      <dsp:spPr>
        <a:xfrm>
          <a:off x="391762" y="1910801"/>
          <a:ext cx="712296" cy="712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79E28-DD40-421B-8907-1A065C3C51F2}">
      <dsp:nvSpPr>
        <dsp:cNvPr id="0" name=""/>
        <dsp:cNvSpPr/>
      </dsp:nvSpPr>
      <dsp:spPr>
        <a:xfrm>
          <a:off x="1495821" y="1619408"/>
          <a:ext cx="6733778" cy="129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63" tIns="137063" rIns="137063" bIns="137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REAL MONEY COMING AS LOANS FROM OTHERS IMMEDIATELY BECOMES GAMBLING MONEY</a:t>
          </a:r>
          <a:endParaRPr lang="en-US" sz="2000" kern="1200"/>
        </a:p>
      </dsp:txBody>
      <dsp:txXfrm>
        <a:off x="1495821" y="1619408"/>
        <a:ext cx="6733778" cy="1295083"/>
      </dsp:txXfrm>
    </dsp:sp>
    <dsp:sp modelId="{C8A96B09-A311-4FEA-81F8-FBAAC76A31D0}">
      <dsp:nvSpPr>
        <dsp:cNvPr id="0" name=""/>
        <dsp:cNvSpPr/>
      </dsp:nvSpPr>
      <dsp:spPr>
        <a:xfrm>
          <a:off x="0" y="3238262"/>
          <a:ext cx="8229600" cy="1295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E6CC9-1794-473E-B9DC-AA7C7CB77BA0}">
      <dsp:nvSpPr>
        <dsp:cNvPr id="0" name=""/>
        <dsp:cNvSpPr/>
      </dsp:nvSpPr>
      <dsp:spPr>
        <a:xfrm>
          <a:off x="391762" y="3529656"/>
          <a:ext cx="712296" cy="7122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11CBF-F2AF-477C-96AA-F455E77430F0}">
      <dsp:nvSpPr>
        <dsp:cNvPr id="0" name=""/>
        <dsp:cNvSpPr/>
      </dsp:nvSpPr>
      <dsp:spPr>
        <a:xfrm>
          <a:off x="1495821" y="3238262"/>
          <a:ext cx="6733778" cy="129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063" tIns="137063" rIns="137063" bIns="137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WHEN DOES $20 = $20?</a:t>
          </a:r>
          <a:endParaRPr lang="en-US" sz="2000" kern="1200"/>
        </a:p>
      </dsp:txBody>
      <dsp:txXfrm>
        <a:off x="1495821" y="3238262"/>
        <a:ext cx="6733778" cy="1295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79861-8570-41E3-91EC-5477AAE9A99B}">
      <dsp:nvSpPr>
        <dsp:cNvPr id="0" name=""/>
        <dsp:cNvSpPr/>
      </dsp:nvSpPr>
      <dsp:spPr>
        <a:xfrm>
          <a:off x="0" y="1881"/>
          <a:ext cx="8229600" cy="953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2D706-F8E7-4EAD-932A-EF37B2DA4297}">
      <dsp:nvSpPr>
        <dsp:cNvPr id="0" name=""/>
        <dsp:cNvSpPr/>
      </dsp:nvSpPr>
      <dsp:spPr>
        <a:xfrm>
          <a:off x="288498" y="216467"/>
          <a:ext cx="524542" cy="52454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29FE7-22E9-4EC7-9E8C-C2A92B134AD7}">
      <dsp:nvSpPr>
        <dsp:cNvPr id="0" name=""/>
        <dsp:cNvSpPr/>
      </dsp:nvSpPr>
      <dsp:spPr>
        <a:xfrm>
          <a:off x="1101538" y="1881"/>
          <a:ext cx="7128061" cy="95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35" tIns="100935" rIns="100935" bIns="100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PAYING FOR TREATMENT WITH REAL MONEY?</a:t>
          </a:r>
          <a:endParaRPr lang="en-US" sz="2200" kern="1200"/>
        </a:p>
      </dsp:txBody>
      <dsp:txXfrm>
        <a:off x="1101538" y="1881"/>
        <a:ext cx="7128061" cy="953712"/>
      </dsp:txXfrm>
    </dsp:sp>
    <dsp:sp modelId="{28ABFFDB-F0AC-48EB-BE08-0ED1C82D5F3A}">
      <dsp:nvSpPr>
        <dsp:cNvPr id="0" name=""/>
        <dsp:cNvSpPr/>
      </dsp:nvSpPr>
      <dsp:spPr>
        <a:xfrm>
          <a:off x="0" y="1194022"/>
          <a:ext cx="8229600" cy="953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0EFDC-8474-4FDE-A3CD-85A8BA4990DB}">
      <dsp:nvSpPr>
        <dsp:cNvPr id="0" name=""/>
        <dsp:cNvSpPr/>
      </dsp:nvSpPr>
      <dsp:spPr>
        <a:xfrm>
          <a:off x="288498" y="1408608"/>
          <a:ext cx="524542" cy="52454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97AB-21E7-4676-BEFC-13DDF25009C1}">
      <dsp:nvSpPr>
        <dsp:cNvPr id="0" name=""/>
        <dsp:cNvSpPr/>
      </dsp:nvSpPr>
      <dsp:spPr>
        <a:xfrm>
          <a:off x="1101538" y="1194022"/>
          <a:ext cx="7128061" cy="95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35" tIns="100935" rIns="100935" bIns="100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CAN’T YOU GIVE ME THE ODDS ON RECOVERY?</a:t>
          </a:r>
          <a:endParaRPr lang="en-US" sz="2200" kern="1200"/>
        </a:p>
      </dsp:txBody>
      <dsp:txXfrm>
        <a:off x="1101538" y="1194022"/>
        <a:ext cx="7128061" cy="953712"/>
      </dsp:txXfrm>
    </dsp:sp>
    <dsp:sp modelId="{90E6F134-B39F-46DA-BC90-5F346C775E2D}">
      <dsp:nvSpPr>
        <dsp:cNvPr id="0" name=""/>
        <dsp:cNvSpPr/>
      </dsp:nvSpPr>
      <dsp:spPr>
        <a:xfrm>
          <a:off x="0" y="2386164"/>
          <a:ext cx="8229600" cy="953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1E1D4-A0FA-4DFE-8A3F-C0B96DB6BBB7}">
      <dsp:nvSpPr>
        <dsp:cNvPr id="0" name=""/>
        <dsp:cNvSpPr/>
      </dsp:nvSpPr>
      <dsp:spPr>
        <a:xfrm>
          <a:off x="288498" y="2600749"/>
          <a:ext cx="524542" cy="52454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1E51F-0612-4BE0-8EB3-48B08A3C48BA}">
      <dsp:nvSpPr>
        <dsp:cNvPr id="0" name=""/>
        <dsp:cNvSpPr/>
      </dsp:nvSpPr>
      <dsp:spPr>
        <a:xfrm>
          <a:off x="1101538" y="2386164"/>
          <a:ext cx="7128061" cy="95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35" tIns="100935" rIns="100935" bIns="100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REAL TIME/GAMBLING TIME</a:t>
          </a:r>
          <a:endParaRPr lang="en-US" sz="2200" kern="1200"/>
        </a:p>
      </dsp:txBody>
      <dsp:txXfrm>
        <a:off x="1101538" y="2386164"/>
        <a:ext cx="7128061" cy="953712"/>
      </dsp:txXfrm>
    </dsp:sp>
    <dsp:sp modelId="{69F1EC1A-A433-4FF4-9F34-F0BA073869C1}">
      <dsp:nvSpPr>
        <dsp:cNvPr id="0" name=""/>
        <dsp:cNvSpPr/>
      </dsp:nvSpPr>
      <dsp:spPr>
        <a:xfrm>
          <a:off x="0" y="3578305"/>
          <a:ext cx="8229600" cy="9537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4A0CD-3507-475A-8F82-94EF6B84EB5C}">
      <dsp:nvSpPr>
        <dsp:cNvPr id="0" name=""/>
        <dsp:cNvSpPr/>
      </dsp:nvSpPr>
      <dsp:spPr>
        <a:xfrm>
          <a:off x="288498" y="3792890"/>
          <a:ext cx="524542" cy="52454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78566-032F-40FD-95B2-0FB4AA2B2FCD}">
      <dsp:nvSpPr>
        <dsp:cNvPr id="0" name=""/>
        <dsp:cNvSpPr/>
      </dsp:nvSpPr>
      <dsp:spPr>
        <a:xfrm>
          <a:off x="1101538" y="3578305"/>
          <a:ext cx="7128061" cy="95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35" tIns="100935" rIns="100935" bIns="1009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REAL PEOPLE/GAMBLING PEOPLE</a:t>
          </a:r>
          <a:endParaRPr lang="en-US" sz="2200" kern="1200"/>
        </a:p>
      </dsp:txBody>
      <dsp:txXfrm>
        <a:off x="1101538" y="3578305"/>
        <a:ext cx="7128061" cy="953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7038-FD80-4346-B3CD-0048B5FC128F}">
      <dsp:nvSpPr>
        <dsp:cNvPr id="0" name=""/>
        <dsp:cNvSpPr/>
      </dsp:nvSpPr>
      <dsp:spPr>
        <a:xfrm>
          <a:off x="0" y="208919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Begin money conversation</a:t>
          </a:r>
        </a:p>
      </dsp:txBody>
      <dsp:txXfrm>
        <a:off x="30442" y="239361"/>
        <a:ext cx="8168716" cy="562726"/>
      </dsp:txXfrm>
    </dsp:sp>
    <dsp:sp modelId="{632AC191-9698-44FB-8192-3AA4F9B7F582}">
      <dsp:nvSpPr>
        <dsp:cNvPr id="0" name=""/>
        <dsp:cNvSpPr/>
      </dsp:nvSpPr>
      <dsp:spPr>
        <a:xfrm>
          <a:off x="0" y="907409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All sources of income</a:t>
          </a:r>
        </a:p>
      </dsp:txBody>
      <dsp:txXfrm>
        <a:off x="30442" y="937851"/>
        <a:ext cx="8168716" cy="562726"/>
      </dsp:txXfrm>
    </dsp:sp>
    <dsp:sp modelId="{C4D8777D-D206-4BD9-9EF9-501AA62BCB2C}">
      <dsp:nvSpPr>
        <dsp:cNvPr id="0" name=""/>
        <dsp:cNvSpPr/>
      </dsp:nvSpPr>
      <dsp:spPr>
        <a:xfrm>
          <a:off x="0" y="1605899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Financial consequences of gambling</a:t>
          </a:r>
        </a:p>
      </dsp:txBody>
      <dsp:txXfrm>
        <a:off x="30442" y="1636341"/>
        <a:ext cx="8168716" cy="562726"/>
      </dsp:txXfrm>
    </dsp:sp>
    <dsp:sp modelId="{0EC69A44-7D07-4658-B9D4-E79B11E1FF30}">
      <dsp:nvSpPr>
        <dsp:cNvPr id="0" name=""/>
        <dsp:cNvSpPr/>
      </dsp:nvSpPr>
      <dsp:spPr>
        <a:xfrm>
          <a:off x="0" y="2304389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Realize this discussion is a process</a:t>
          </a:r>
        </a:p>
      </dsp:txBody>
      <dsp:txXfrm>
        <a:off x="30442" y="2334831"/>
        <a:ext cx="8168716" cy="562726"/>
      </dsp:txXfrm>
    </dsp:sp>
    <dsp:sp modelId="{1728BB89-18D9-4D35-BC24-872958E5E255}">
      <dsp:nvSpPr>
        <dsp:cNvPr id="0" name=""/>
        <dsp:cNvSpPr/>
      </dsp:nvSpPr>
      <dsp:spPr>
        <a:xfrm>
          <a:off x="0" y="3002879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are financial goals of person with gambling disorder</a:t>
          </a:r>
        </a:p>
      </dsp:txBody>
      <dsp:txXfrm>
        <a:off x="30442" y="3033321"/>
        <a:ext cx="8168716" cy="562726"/>
      </dsp:txXfrm>
    </dsp:sp>
    <dsp:sp modelId="{3812EF91-1E8A-4B4C-A694-D9EB245D25D7}">
      <dsp:nvSpPr>
        <dsp:cNvPr id="0" name=""/>
        <dsp:cNvSpPr/>
      </dsp:nvSpPr>
      <dsp:spPr>
        <a:xfrm>
          <a:off x="0" y="3701370"/>
          <a:ext cx="8229600" cy="6236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are family’s financial goals</a:t>
          </a:r>
        </a:p>
      </dsp:txBody>
      <dsp:txXfrm>
        <a:off x="30442" y="3731812"/>
        <a:ext cx="8168716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C5F8D-F14D-4C07-A5DA-4E373CFB0792}">
      <dsp:nvSpPr>
        <dsp:cNvPr id="0" name=""/>
        <dsp:cNvSpPr/>
      </dsp:nvSpPr>
      <dsp:spPr>
        <a:xfrm>
          <a:off x="0" y="11577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Ideally have money conversation with individual with the gambling problem and with family members</a:t>
          </a:r>
        </a:p>
      </dsp:txBody>
      <dsp:txXfrm>
        <a:off x="33012" y="148782"/>
        <a:ext cx="8163576" cy="610236"/>
      </dsp:txXfrm>
    </dsp:sp>
    <dsp:sp modelId="{8B848A6E-3330-4EFC-A921-C1A90F18CEF8}">
      <dsp:nvSpPr>
        <dsp:cNvPr id="0" name=""/>
        <dsp:cNvSpPr/>
      </dsp:nvSpPr>
      <dsp:spPr>
        <a:xfrm>
          <a:off x="0" y="84099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knows what about family finances</a:t>
          </a:r>
        </a:p>
      </dsp:txBody>
      <dsp:txXfrm>
        <a:off x="33012" y="874002"/>
        <a:ext cx="8163576" cy="610236"/>
      </dsp:txXfrm>
    </dsp:sp>
    <dsp:sp modelId="{79C4A67B-857B-40B2-9429-867ED21CA2F8}">
      <dsp:nvSpPr>
        <dsp:cNvPr id="0" name=""/>
        <dsp:cNvSpPr/>
      </dsp:nvSpPr>
      <dsp:spPr>
        <a:xfrm>
          <a:off x="0" y="156621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separate or co-mingled are finances</a:t>
          </a:r>
        </a:p>
      </dsp:txBody>
      <dsp:txXfrm>
        <a:off x="33012" y="1599222"/>
        <a:ext cx="8163576" cy="610236"/>
      </dsp:txXfrm>
    </dsp:sp>
    <dsp:sp modelId="{8B6EF866-595C-4870-8F35-52F7FB69EF33}">
      <dsp:nvSpPr>
        <dsp:cNvPr id="0" name=""/>
        <dsp:cNvSpPr/>
      </dsp:nvSpPr>
      <dsp:spPr>
        <a:xfrm>
          <a:off x="0" y="229143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Who has managed family finances</a:t>
          </a:r>
        </a:p>
      </dsp:txBody>
      <dsp:txXfrm>
        <a:off x="33012" y="2324442"/>
        <a:ext cx="8163576" cy="610236"/>
      </dsp:txXfrm>
    </dsp:sp>
    <dsp:sp modelId="{2252DB44-AECB-4A2D-B09F-29AAC951E4D6}">
      <dsp:nvSpPr>
        <dsp:cNvPr id="0" name=""/>
        <dsp:cNvSpPr/>
      </dsp:nvSpPr>
      <dsp:spPr>
        <a:xfrm>
          <a:off x="0" y="301665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have financial decisions been made</a:t>
          </a:r>
        </a:p>
      </dsp:txBody>
      <dsp:txXfrm>
        <a:off x="33012" y="3049662"/>
        <a:ext cx="8163576" cy="610236"/>
      </dsp:txXfrm>
    </dsp:sp>
    <dsp:sp modelId="{976DB3B1-FAAD-48C9-B663-48F65D1D3439}">
      <dsp:nvSpPr>
        <dsp:cNvPr id="0" name=""/>
        <dsp:cNvSpPr/>
      </dsp:nvSpPr>
      <dsp:spPr>
        <a:xfrm>
          <a:off x="0" y="3741870"/>
          <a:ext cx="8229600" cy="676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has extended family been involved or impacted by financial issues</a:t>
          </a:r>
        </a:p>
      </dsp:txBody>
      <dsp:txXfrm>
        <a:off x="33012" y="3774882"/>
        <a:ext cx="8163576" cy="610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65329-95F0-48E6-AD27-3C545595A0E6}">
      <dsp:nvSpPr>
        <dsp:cNvPr id="0" name=""/>
        <dsp:cNvSpPr/>
      </dsp:nvSpPr>
      <dsp:spPr>
        <a:xfrm>
          <a:off x="0" y="387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14CC1-2071-45EB-96DB-359D4F7D41C8}">
      <dsp:nvSpPr>
        <dsp:cNvPr id="0" name=""/>
        <dsp:cNvSpPr/>
      </dsp:nvSpPr>
      <dsp:spPr>
        <a:xfrm>
          <a:off x="161325" y="120381"/>
          <a:ext cx="293319" cy="29331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ED7B-227F-4FB3-96CB-14164859DAAA}">
      <dsp:nvSpPr>
        <dsp:cNvPr id="0" name=""/>
        <dsp:cNvSpPr/>
      </dsp:nvSpPr>
      <dsp:spPr>
        <a:xfrm>
          <a:off x="615971" y="387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Damage to credit ratings/credit score</a:t>
          </a:r>
        </a:p>
      </dsp:txBody>
      <dsp:txXfrm>
        <a:off x="615971" y="387"/>
        <a:ext cx="7613628" cy="533308"/>
      </dsp:txXfrm>
    </dsp:sp>
    <dsp:sp modelId="{234F8D9A-0112-4D91-A6F7-264AA469E11F}">
      <dsp:nvSpPr>
        <dsp:cNvPr id="0" name=""/>
        <dsp:cNvSpPr/>
      </dsp:nvSpPr>
      <dsp:spPr>
        <a:xfrm>
          <a:off x="0" y="667023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8FBD0-57E2-4FC0-A249-7EF7D261266C}">
      <dsp:nvSpPr>
        <dsp:cNvPr id="0" name=""/>
        <dsp:cNvSpPr/>
      </dsp:nvSpPr>
      <dsp:spPr>
        <a:xfrm>
          <a:off x="161325" y="787017"/>
          <a:ext cx="293319" cy="29331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690F5-9A3D-4EBF-AF1D-5561FEF0F63D}">
      <dsp:nvSpPr>
        <dsp:cNvPr id="0" name=""/>
        <dsp:cNvSpPr/>
      </dsp:nvSpPr>
      <dsp:spPr>
        <a:xfrm>
          <a:off x="615971" y="667023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Limited cash flow, loss of job, business</a:t>
          </a:r>
        </a:p>
      </dsp:txBody>
      <dsp:txXfrm>
        <a:off x="615971" y="667023"/>
        <a:ext cx="7613628" cy="533308"/>
      </dsp:txXfrm>
    </dsp:sp>
    <dsp:sp modelId="{F8203BE5-2D35-48CE-B983-62214E021916}">
      <dsp:nvSpPr>
        <dsp:cNvPr id="0" name=""/>
        <dsp:cNvSpPr/>
      </dsp:nvSpPr>
      <dsp:spPr>
        <a:xfrm>
          <a:off x="0" y="1333659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DFB77-63C1-4988-A075-78E3F9DAE062}">
      <dsp:nvSpPr>
        <dsp:cNvPr id="0" name=""/>
        <dsp:cNvSpPr/>
      </dsp:nvSpPr>
      <dsp:spPr>
        <a:xfrm>
          <a:off x="161325" y="1453654"/>
          <a:ext cx="293319" cy="29331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69320-B545-40BE-AADE-B546A2614A26}">
      <dsp:nvSpPr>
        <dsp:cNvPr id="0" name=""/>
        <dsp:cNvSpPr/>
      </dsp:nvSpPr>
      <dsp:spPr>
        <a:xfrm>
          <a:off x="615971" y="1333659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Foreclosures, repossessions</a:t>
          </a:r>
        </a:p>
      </dsp:txBody>
      <dsp:txXfrm>
        <a:off x="615971" y="1333659"/>
        <a:ext cx="7613628" cy="533308"/>
      </dsp:txXfrm>
    </dsp:sp>
    <dsp:sp modelId="{176A75BE-659B-4E7F-BDE7-A6FEDF148C20}">
      <dsp:nvSpPr>
        <dsp:cNvPr id="0" name=""/>
        <dsp:cNvSpPr/>
      </dsp:nvSpPr>
      <dsp:spPr>
        <a:xfrm>
          <a:off x="0" y="2000295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CE9D7-DD7F-448A-A90A-35E4A3BE5BB2}">
      <dsp:nvSpPr>
        <dsp:cNvPr id="0" name=""/>
        <dsp:cNvSpPr/>
      </dsp:nvSpPr>
      <dsp:spPr>
        <a:xfrm>
          <a:off x="161325" y="2120290"/>
          <a:ext cx="293319" cy="29331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94A01-CD81-4E15-BB73-57D96710E243}">
      <dsp:nvSpPr>
        <dsp:cNvPr id="0" name=""/>
        <dsp:cNvSpPr/>
      </dsp:nvSpPr>
      <dsp:spPr>
        <a:xfrm>
          <a:off x="615971" y="2000295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Loss of medical/other benefits</a:t>
          </a:r>
        </a:p>
      </dsp:txBody>
      <dsp:txXfrm>
        <a:off x="615971" y="2000295"/>
        <a:ext cx="7613628" cy="533308"/>
      </dsp:txXfrm>
    </dsp:sp>
    <dsp:sp modelId="{F9325C41-5D22-422C-A7FD-BE9D7A353EFC}">
      <dsp:nvSpPr>
        <dsp:cNvPr id="0" name=""/>
        <dsp:cNvSpPr/>
      </dsp:nvSpPr>
      <dsp:spPr>
        <a:xfrm>
          <a:off x="0" y="2666931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2EE4D-22F7-4935-851F-58CC8A869582}">
      <dsp:nvSpPr>
        <dsp:cNvPr id="0" name=""/>
        <dsp:cNvSpPr/>
      </dsp:nvSpPr>
      <dsp:spPr>
        <a:xfrm>
          <a:off x="161325" y="2786926"/>
          <a:ext cx="293319" cy="29331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176AB-CFFE-43EF-9E4F-78DA8F0E632D}">
      <dsp:nvSpPr>
        <dsp:cNvPr id="0" name=""/>
        <dsp:cNvSpPr/>
      </dsp:nvSpPr>
      <dsp:spPr>
        <a:xfrm>
          <a:off x="615971" y="2666931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Reliance on or need for public assistance</a:t>
          </a:r>
        </a:p>
      </dsp:txBody>
      <dsp:txXfrm>
        <a:off x="615971" y="2666931"/>
        <a:ext cx="7613628" cy="533308"/>
      </dsp:txXfrm>
    </dsp:sp>
    <dsp:sp modelId="{16D47152-46E8-4469-A4DD-AB3993C5ED6F}">
      <dsp:nvSpPr>
        <dsp:cNvPr id="0" name=""/>
        <dsp:cNvSpPr/>
      </dsp:nvSpPr>
      <dsp:spPr>
        <a:xfrm>
          <a:off x="0" y="3333567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7B849-024A-4878-964D-6ADE32E40B9C}">
      <dsp:nvSpPr>
        <dsp:cNvPr id="0" name=""/>
        <dsp:cNvSpPr/>
      </dsp:nvSpPr>
      <dsp:spPr>
        <a:xfrm>
          <a:off x="161325" y="3453562"/>
          <a:ext cx="293319" cy="293319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F97D7-84B3-458F-8FB7-D604FF0EAE1B}">
      <dsp:nvSpPr>
        <dsp:cNvPr id="0" name=""/>
        <dsp:cNvSpPr/>
      </dsp:nvSpPr>
      <dsp:spPr>
        <a:xfrm>
          <a:off x="615971" y="3333567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Loss of valuables</a:t>
          </a:r>
        </a:p>
      </dsp:txBody>
      <dsp:txXfrm>
        <a:off x="615971" y="3333567"/>
        <a:ext cx="7613628" cy="533308"/>
      </dsp:txXfrm>
    </dsp:sp>
    <dsp:sp modelId="{E7FEA867-C4C8-4129-9522-85B5AA2217DE}">
      <dsp:nvSpPr>
        <dsp:cNvPr id="0" name=""/>
        <dsp:cNvSpPr/>
      </dsp:nvSpPr>
      <dsp:spPr>
        <a:xfrm>
          <a:off x="0" y="4000203"/>
          <a:ext cx="8229600" cy="533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6A48F-7911-485E-AB65-908C042E7764}">
      <dsp:nvSpPr>
        <dsp:cNvPr id="0" name=""/>
        <dsp:cNvSpPr/>
      </dsp:nvSpPr>
      <dsp:spPr>
        <a:xfrm>
          <a:off x="161325" y="4120198"/>
          <a:ext cx="293319" cy="293319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27AA1-36EB-45C9-B171-67703710BEE6}">
      <dsp:nvSpPr>
        <dsp:cNvPr id="0" name=""/>
        <dsp:cNvSpPr/>
      </dsp:nvSpPr>
      <dsp:spPr>
        <a:xfrm>
          <a:off x="615971" y="4000203"/>
          <a:ext cx="7613628" cy="53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2" tIns="56442" rIns="56442" bIns="5644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Harassment from debt collectors</a:t>
          </a:r>
        </a:p>
      </dsp:txBody>
      <dsp:txXfrm>
        <a:off x="615971" y="4000203"/>
        <a:ext cx="7613628" cy="533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46F6B-A4B8-4686-9FED-407167F29B2C}">
      <dsp:nvSpPr>
        <dsp:cNvPr id="0" name=""/>
        <dsp:cNvSpPr/>
      </dsp:nvSpPr>
      <dsp:spPr>
        <a:xfrm>
          <a:off x="0" y="0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179CF-18B6-495C-B514-F496C91ADCA7}">
      <dsp:nvSpPr>
        <dsp:cNvPr id="0" name=""/>
        <dsp:cNvSpPr/>
      </dsp:nvSpPr>
      <dsp:spPr>
        <a:xfrm>
          <a:off x="0" y="33764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List only income you can count on.  Use lowest estimate of commissions, tips, extra income.</a:t>
          </a:r>
        </a:p>
      </dsp:txBody>
      <dsp:txXfrm>
        <a:off x="0" y="33764"/>
        <a:ext cx="8226425" cy="562173"/>
      </dsp:txXfrm>
    </dsp:sp>
    <dsp:sp modelId="{7C60C8E3-0CA0-443E-8A46-A3AB62571178}">
      <dsp:nvSpPr>
        <dsp:cNvPr id="0" name=""/>
        <dsp:cNvSpPr/>
      </dsp:nvSpPr>
      <dsp:spPr>
        <a:xfrm>
          <a:off x="0" y="562173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DE2B8-37AB-419D-8460-56D626D8DAA8}">
      <dsp:nvSpPr>
        <dsp:cNvPr id="0" name=""/>
        <dsp:cNvSpPr/>
      </dsp:nvSpPr>
      <dsp:spPr>
        <a:xfrm>
          <a:off x="0" y="562173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“extra”  income for savings or toward special needs or large purchases.</a:t>
          </a:r>
        </a:p>
      </dsp:txBody>
      <dsp:txXfrm>
        <a:off x="0" y="562173"/>
        <a:ext cx="8226425" cy="562173"/>
      </dsp:txXfrm>
    </dsp:sp>
    <dsp:sp modelId="{A1D90999-8284-40C5-AEB1-E314B1B27F13}">
      <dsp:nvSpPr>
        <dsp:cNvPr id="0" name=""/>
        <dsp:cNvSpPr/>
      </dsp:nvSpPr>
      <dsp:spPr>
        <a:xfrm>
          <a:off x="0" y="1124346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D5D7C-8119-430D-8E39-02516B321102}">
      <dsp:nvSpPr>
        <dsp:cNvPr id="0" name=""/>
        <dsp:cNvSpPr/>
      </dsp:nvSpPr>
      <dsp:spPr>
        <a:xfrm>
          <a:off x="0" y="1124346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 all household and family expenses</a:t>
          </a:r>
        </a:p>
      </dsp:txBody>
      <dsp:txXfrm>
        <a:off x="0" y="1124346"/>
        <a:ext cx="8226425" cy="562173"/>
      </dsp:txXfrm>
    </dsp:sp>
    <dsp:sp modelId="{DD9B2206-4DD4-4434-8A93-5C6515336712}">
      <dsp:nvSpPr>
        <dsp:cNvPr id="0" name=""/>
        <dsp:cNvSpPr/>
      </dsp:nvSpPr>
      <dsp:spPr>
        <a:xfrm>
          <a:off x="0" y="1686520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194DE-84B0-41EA-B090-6C321694C124}">
      <dsp:nvSpPr>
        <dsp:cNvPr id="0" name=""/>
        <dsp:cNvSpPr/>
      </dsp:nvSpPr>
      <dsp:spPr>
        <a:xfrm>
          <a:off x="0" y="1686520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gambling debt and other debt repayment as an expense</a:t>
          </a:r>
        </a:p>
      </dsp:txBody>
      <dsp:txXfrm>
        <a:off x="0" y="1686520"/>
        <a:ext cx="8226425" cy="562173"/>
      </dsp:txXfrm>
    </dsp:sp>
    <dsp:sp modelId="{D4282664-CB43-4465-B279-D7292CBA0178}">
      <dsp:nvSpPr>
        <dsp:cNvPr id="0" name=""/>
        <dsp:cNvSpPr/>
      </dsp:nvSpPr>
      <dsp:spPr>
        <a:xfrm>
          <a:off x="0" y="2248693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24210-A221-4F14-B40F-72E5EC0A2B20}">
      <dsp:nvSpPr>
        <dsp:cNvPr id="0" name=""/>
        <dsp:cNvSpPr/>
      </dsp:nvSpPr>
      <dsp:spPr>
        <a:xfrm>
          <a:off x="0" y="2248693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money for savings as a basic expense</a:t>
          </a:r>
        </a:p>
      </dsp:txBody>
      <dsp:txXfrm>
        <a:off x="0" y="2248693"/>
        <a:ext cx="8226425" cy="562173"/>
      </dsp:txXfrm>
    </dsp:sp>
    <dsp:sp modelId="{D14BD17D-D0F3-4DAA-AB8F-9721820ACCAA}">
      <dsp:nvSpPr>
        <dsp:cNvPr id="0" name=""/>
        <dsp:cNvSpPr/>
      </dsp:nvSpPr>
      <dsp:spPr>
        <a:xfrm>
          <a:off x="0" y="2810866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CA653-3BA0-4EAC-81BE-EEBD19CDA01C}">
      <dsp:nvSpPr>
        <dsp:cNvPr id="0" name=""/>
        <dsp:cNvSpPr/>
      </dsp:nvSpPr>
      <dsp:spPr>
        <a:xfrm>
          <a:off x="0" y="2810866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money for recreation and fun as a basic expense</a:t>
          </a:r>
        </a:p>
      </dsp:txBody>
      <dsp:txXfrm>
        <a:off x="0" y="2810866"/>
        <a:ext cx="8226425" cy="562173"/>
      </dsp:txXfrm>
    </dsp:sp>
    <dsp:sp modelId="{3F3A7033-770C-430E-AE34-7A65E3ABB132}">
      <dsp:nvSpPr>
        <dsp:cNvPr id="0" name=""/>
        <dsp:cNvSpPr/>
      </dsp:nvSpPr>
      <dsp:spPr>
        <a:xfrm>
          <a:off x="0" y="3373040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A8DCA-B26D-4151-AE8E-81D456ADBA44}">
      <dsp:nvSpPr>
        <dsp:cNvPr id="0" name=""/>
        <dsp:cNvSpPr/>
      </dsp:nvSpPr>
      <dsp:spPr>
        <a:xfrm>
          <a:off x="0" y="3373040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GA donation and treatment cost as basic expense</a:t>
          </a:r>
        </a:p>
      </dsp:txBody>
      <dsp:txXfrm>
        <a:off x="0" y="3373040"/>
        <a:ext cx="8226425" cy="562173"/>
      </dsp:txXfrm>
    </dsp:sp>
    <dsp:sp modelId="{B66A4E17-BF19-471E-A42C-1DB60E98C90F}">
      <dsp:nvSpPr>
        <dsp:cNvPr id="0" name=""/>
        <dsp:cNvSpPr/>
      </dsp:nvSpPr>
      <dsp:spPr>
        <a:xfrm>
          <a:off x="0" y="3935213"/>
          <a:ext cx="8226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F6E8D-F2CD-4F42-8E10-8B2D20363B5A}">
      <dsp:nvSpPr>
        <dsp:cNvPr id="0" name=""/>
        <dsp:cNvSpPr/>
      </dsp:nvSpPr>
      <dsp:spPr>
        <a:xfrm>
          <a:off x="0" y="3935213"/>
          <a:ext cx="8226425" cy="56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For expenses that occur less than monthly calculate average monthly allocation</a:t>
          </a:r>
        </a:p>
      </dsp:txBody>
      <dsp:txXfrm>
        <a:off x="0" y="3935213"/>
        <a:ext cx="8226425" cy="5621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08E29-46AE-479A-9A68-8098682F037F}">
      <dsp:nvSpPr>
        <dsp:cNvPr id="0" name=""/>
        <dsp:cNvSpPr/>
      </dsp:nvSpPr>
      <dsp:spPr>
        <a:xfrm>
          <a:off x="0" y="3"/>
          <a:ext cx="3757166" cy="225429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Gambling Debt:  50,000</a:t>
          </a:r>
        </a:p>
      </dsp:txBody>
      <dsp:txXfrm>
        <a:off x="0" y="3"/>
        <a:ext cx="3757166" cy="2254299"/>
      </dsp:txXfrm>
    </dsp:sp>
    <dsp:sp modelId="{10FF75AE-27E5-4E41-BC8D-83A6652844C1}">
      <dsp:nvSpPr>
        <dsp:cNvPr id="0" name=""/>
        <dsp:cNvSpPr/>
      </dsp:nvSpPr>
      <dsp:spPr>
        <a:xfrm>
          <a:off x="3833013" y="914399"/>
          <a:ext cx="56357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8D348-83D9-43BF-A8D1-E472CDB85EF6}">
      <dsp:nvSpPr>
        <dsp:cNvPr id="0" name=""/>
        <dsp:cNvSpPr/>
      </dsp:nvSpPr>
      <dsp:spPr>
        <a:xfrm>
          <a:off x="4472433" y="0"/>
          <a:ext cx="3757166" cy="225429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Interest rate:  21%</a:t>
          </a:r>
        </a:p>
      </dsp:txBody>
      <dsp:txXfrm>
        <a:off x="4472433" y="0"/>
        <a:ext cx="3757166" cy="2254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E11B6-1FC5-4ED4-8D32-043F56F60270}">
      <dsp:nvSpPr>
        <dsp:cNvPr id="0" name=""/>
        <dsp:cNvSpPr/>
      </dsp:nvSpPr>
      <dsp:spPr>
        <a:xfrm>
          <a:off x="0" y="34481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6E69-1408-462B-8FB1-D0AE211CB06F}">
      <dsp:nvSpPr>
        <dsp:cNvPr id="0" name=""/>
        <dsp:cNvSpPr/>
      </dsp:nvSpPr>
      <dsp:spPr>
        <a:xfrm>
          <a:off x="411480" y="34859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Who is responsible?  Who sacrifices?</a:t>
          </a:r>
        </a:p>
      </dsp:txBody>
      <dsp:txXfrm>
        <a:off x="441742" y="65121"/>
        <a:ext cx="5700196" cy="559396"/>
      </dsp:txXfrm>
    </dsp:sp>
    <dsp:sp modelId="{04684061-DC2B-4534-81D4-EE80F8C2D657}">
      <dsp:nvSpPr>
        <dsp:cNvPr id="0" name=""/>
        <dsp:cNvSpPr/>
      </dsp:nvSpPr>
      <dsp:spPr>
        <a:xfrm>
          <a:off x="0" y="129737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C1867-B07C-4731-B01F-4DAEECF514FE}">
      <dsp:nvSpPr>
        <dsp:cNvPr id="0" name=""/>
        <dsp:cNvSpPr/>
      </dsp:nvSpPr>
      <dsp:spPr>
        <a:xfrm>
          <a:off x="411480" y="987419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Work more, spend less or both?</a:t>
          </a:r>
        </a:p>
      </dsp:txBody>
      <dsp:txXfrm>
        <a:off x="441742" y="1017681"/>
        <a:ext cx="5700196" cy="559396"/>
      </dsp:txXfrm>
    </dsp:sp>
    <dsp:sp modelId="{7B05544C-C284-49A5-908E-2BD5BA0BE30F}">
      <dsp:nvSpPr>
        <dsp:cNvPr id="0" name=""/>
        <dsp:cNvSpPr/>
      </dsp:nvSpPr>
      <dsp:spPr>
        <a:xfrm>
          <a:off x="0" y="2249940"/>
          <a:ext cx="82296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Make coupons your friend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Avoid Rent-A-Center expenses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Used cars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How to eat healthy on a budget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Bargain shop</a:t>
          </a:r>
        </a:p>
      </dsp:txBody>
      <dsp:txXfrm>
        <a:off x="0" y="2249940"/>
        <a:ext cx="8229600" cy="2249100"/>
      </dsp:txXfrm>
    </dsp:sp>
    <dsp:sp modelId="{1E6C7958-D1A1-4DB2-9C3A-6BA0AC3A7B98}">
      <dsp:nvSpPr>
        <dsp:cNvPr id="0" name=""/>
        <dsp:cNvSpPr/>
      </dsp:nvSpPr>
      <dsp:spPr>
        <a:xfrm>
          <a:off x="411480" y="1939980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to save money</a:t>
          </a:r>
        </a:p>
      </dsp:txBody>
      <dsp:txXfrm>
        <a:off x="441742" y="1970242"/>
        <a:ext cx="57001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B6733-A016-40F6-93F5-058DE124CB5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FEF4B-F53A-4BB4-8D58-2385D74B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CB2A-AF0C-9A40-A0E7-2EDDDE85C5C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6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4ED7-CB19-45C1-9B39-28DBF87C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881D-00DE-4B4C-987F-E56219CA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848AF-4376-4EAB-951F-1EEECACD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C1E9-B842-4E8F-AC5A-B9DBEA836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4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369064-3244-4329-BF6C-7675C493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40B95C-9051-4B6F-B98B-718BE616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Trimeridian, Inc.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46AF2-F0C9-4101-8BBA-73154AA5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B268-6141-44B7-8844-9A7AFF816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14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A7082C-7E10-4ED6-8645-4780ADC73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65A5E7-0027-4CC7-94CA-E44750B1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092AF1-6D86-4E74-AEE0-B0DAFA15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8753-603F-4C80-9586-3D7AB970B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B4A48-121F-428E-A448-5AF02AF0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10FBD-590B-4F5F-A3D5-DA92A67A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A863F-4983-49E6-A2D7-3F0E564D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83AD-EE8D-43D6-81E6-FDBD39817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8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lab.org/" TargetMode="External"/><Relationship Id="rId2" Type="http://schemas.openxmlformats.org/officeDocument/2006/relationships/hyperlink" Target="http://www.cashmd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edworks.com/" TargetMode="External"/><Relationship Id="rId4" Type="http://schemas.openxmlformats.org/officeDocument/2006/relationships/hyperlink" Target="http://www.cccsmd.org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Fostering Financial Empowerment within Behavioral Health, Problem Gambling, and Other Clinical Settings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Loreen</a:t>
            </a:r>
            <a:r>
              <a:rPr lang="en-US" dirty="0"/>
              <a:t> </a:t>
            </a:r>
            <a:r>
              <a:rPr lang="en-US" dirty="0" err="1"/>
              <a:t>Rugle</a:t>
            </a:r>
            <a:r>
              <a:rPr lang="en-US" dirty="0"/>
              <a:t>, PhD, ICGC II</a:t>
            </a:r>
          </a:p>
          <a:p>
            <a:r>
              <a:rPr lang="en-US" dirty="0"/>
              <a:t>Christine Callahan, PhD, LCSW-C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4655" y="6373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5777345"/>
            <a:ext cx="1942527" cy="1080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234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0291" y="6234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0" y="5726517"/>
            <a:ext cx="2514600" cy="946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COVID-19 ON PEOPLE AND COMMUNITIES OF COLOR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economic impacts are especially profound</a:t>
            </a:r>
          </a:p>
          <a:p>
            <a:endParaRPr lang="en-US" dirty="0"/>
          </a:p>
          <a:p>
            <a:r>
              <a:rPr lang="en-US" dirty="0"/>
              <a:t>Systemic racism and inequality and poverty ravage communities of color</a:t>
            </a:r>
          </a:p>
          <a:p>
            <a:endParaRPr lang="en-US" dirty="0"/>
          </a:p>
          <a:p>
            <a:r>
              <a:rPr lang="en-US" dirty="0"/>
              <a:t>Workers are more frequently on the front lines and exposed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6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FINANCE ISSUES WITHIN GAMBLING AND PROBLEM GAMBLING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Financial strain and stress</a:t>
            </a:r>
          </a:p>
          <a:p>
            <a:r>
              <a:rPr lang="en-US" dirty="0"/>
              <a:t>Chasing wins; chasing losses</a:t>
            </a:r>
          </a:p>
          <a:p>
            <a:r>
              <a:rPr lang="en-US" dirty="0"/>
              <a:t>Greater risk of bankruptcy</a:t>
            </a:r>
          </a:p>
          <a:p>
            <a:r>
              <a:rPr lang="en-US" dirty="0"/>
              <a:t>Relationship strain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ABCB776-0C7F-46B4-851D-8117E933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72671"/>
            <a:ext cx="8226425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 sz="3000" dirty="0"/>
              <a:t>Talking about money</a:t>
            </a:r>
          </a:p>
        </p:txBody>
      </p:sp>
      <p:graphicFrame>
        <p:nvGraphicFramePr>
          <p:cNvPr id="35846" name="Rectangle 3">
            <a:extLst>
              <a:ext uri="{FF2B5EF4-FFF2-40B4-BE49-F238E27FC236}">
                <a16:creationId xmlns:a16="http://schemas.microsoft.com/office/drawing/2014/main" id="{9897A741-E7D9-4647-9BB7-AC4742B42B9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466713"/>
              </p:ext>
            </p:extLst>
          </p:nvPr>
        </p:nvGraphicFramePr>
        <p:xfrm>
          <a:off x="455613" y="2130753"/>
          <a:ext cx="8226425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Slide Number Placeholder 5" hidden="1">
            <a:extLst>
              <a:ext uri="{FF2B5EF4-FFF2-40B4-BE49-F238E27FC236}">
                <a16:creationId xmlns:a16="http://schemas.microsoft.com/office/drawing/2014/main" id="{D7D3BCBA-39AE-446C-BA7A-DC43A19CBD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9338" y="6399213"/>
            <a:ext cx="474662" cy="303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55665781-2CA4-49C8-86F2-1D16F9835178}" type="slidenum">
              <a:rPr lang="en-US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6578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728223-34AC-4861-B3F7-46E0E8EC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455"/>
            <a:ext cx="8229600" cy="1143000"/>
          </a:xfrm>
        </p:spPr>
        <p:txBody>
          <a:bodyPr/>
          <a:lstStyle/>
          <a:p>
            <a:r>
              <a:rPr lang="en-US" altLang="en-US" sz="3000" dirty="0"/>
              <a:t>Experiences with Money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7564C5A-4E46-4E0A-B96B-44A1BC23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9445"/>
            <a:ext cx="8229600" cy="409557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What was you first experience with money?</a:t>
            </a:r>
          </a:p>
          <a:p>
            <a:r>
              <a:rPr lang="en-US" altLang="en-US" dirty="0"/>
              <a:t>What are your earliest memories of money in your family? </a:t>
            </a:r>
          </a:p>
          <a:p>
            <a:r>
              <a:rPr lang="en-US" altLang="en-US" dirty="0"/>
              <a:t>What is your best and worst memory regarding money? </a:t>
            </a:r>
          </a:p>
          <a:p>
            <a:r>
              <a:rPr lang="en-US" altLang="en-US" dirty="0"/>
              <a:t>What feelings do these memories generate? </a:t>
            </a:r>
          </a:p>
          <a:p>
            <a:r>
              <a:rPr lang="en-US" altLang="en-US" dirty="0"/>
              <a:t>Was money viewed as good, bad, scary, dirty, or neutral for you as a child? </a:t>
            </a:r>
          </a:p>
          <a:p>
            <a:r>
              <a:rPr lang="en-US" altLang="en-US" dirty="0"/>
              <a:t>Did anyone help you to understand these feelings as a child? Were there any family stories about money?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A12B-8F92-41B9-BE0A-26B022C6F8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F37097-776A-4C5D-B98F-25C00068820F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1" name="Graphic 70" descr="Family">
            <a:extLst>
              <a:ext uri="{FF2B5EF4-FFF2-40B4-BE49-F238E27FC236}">
                <a16:creationId xmlns:a16="http://schemas.microsoft.com/office/drawing/2014/main" id="{45B68EB4-5271-4122-8B9C-630B050F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782" y="4487157"/>
            <a:ext cx="3662018" cy="2536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665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12621A4-413F-4DE2-B971-1042395B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625"/>
            <a:ext cx="8229600" cy="808038"/>
          </a:xfrm>
        </p:spPr>
        <p:txBody>
          <a:bodyPr wrap="square" anchor="ctr">
            <a:normAutofit/>
          </a:bodyPr>
          <a:lstStyle/>
          <a:p>
            <a:r>
              <a:rPr lang="en-US" altLang="en-US" sz="3000" dirty="0"/>
              <a:t>Managing Money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087B8D4-930B-419C-9535-BEF042D00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4963500" cy="419576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How do you feel when you go to a bank?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you feel when you pay your bills?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you feel when you balance or review your accounts?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you feel when/if you meet with a financial advisor or accountant?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you feel when you have conversations about money with family members?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377361E1-6C04-458F-B74E-89812CFA0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5885" y="4072379"/>
            <a:ext cx="3298115" cy="2451572"/>
          </a:xfrm>
          <a:prstGeom prst="rect">
            <a:avLst/>
          </a:prstGeom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52E0831-7475-471B-AF67-6C7CC5B102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096A079-C7BD-4368-8CB9-D73B793A92E9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80754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CEE-AAAC-4D5D-8AB2-7850E796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7752"/>
            <a:ext cx="8229600" cy="1143000"/>
          </a:xfrm>
        </p:spPr>
        <p:txBody>
          <a:bodyPr/>
          <a:lstStyle/>
          <a:p>
            <a:r>
              <a:rPr lang="en-US" dirty="0"/>
              <a:t>Gambling and Financial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69F2-AAC9-4983-A929-2B8959F3E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3159255"/>
            <a:ext cx="7772870" cy="3424107"/>
          </a:xfrm>
        </p:spPr>
        <p:txBody>
          <a:bodyPr/>
          <a:lstStyle/>
          <a:p>
            <a:r>
              <a:rPr lang="en-US" dirty="0"/>
              <a:t>How much do you budget for fun, recreation, entertainment?</a:t>
            </a:r>
          </a:p>
          <a:p>
            <a:r>
              <a:rPr lang="en-US" dirty="0"/>
              <a:t>What part of that do you budget for gambling?</a:t>
            </a:r>
          </a:p>
          <a:p>
            <a:r>
              <a:rPr lang="en-US" dirty="0"/>
              <a:t>How do you make those decisions?</a:t>
            </a:r>
          </a:p>
        </p:txBody>
      </p:sp>
    </p:spTree>
    <p:extLst>
      <p:ext uri="{BB962C8B-B14F-4D97-AF65-F5344CB8AC3E}">
        <p14:creationId xmlns:p14="http://schemas.microsoft.com/office/powerpoint/2010/main" val="358246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CEE-AAAC-4D5D-8AB2-7850E796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7752"/>
            <a:ext cx="8229600" cy="1143000"/>
          </a:xfrm>
        </p:spPr>
        <p:txBody>
          <a:bodyPr/>
          <a:lstStyle/>
          <a:p>
            <a:r>
              <a:rPr lang="en-US" dirty="0"/>
              <a:t>Gambling and Financial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69F2-AAC9-4983-A929-2B8959F3ED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3159255"/>
            <a:ext cx="7772870" cy="3424107"/>
          </a:xfrm>
        </p:spPr>
        <p:txBody>
          <a:bodyPr/>
          <a:lstStyle/>
          <a:p>
            <a:r>
              <a:rPr lang="en-US" dirty="0"/>
              <a:t>What role does gambling play in your financial planning?</a:t>
            </a:r>
          </a:p>
          <a:p>
            <a:r>
              <a:rPr lang="en-US" dirty="0"/>
              <a:t>Do you see gambling as a solution to financial problems?</a:t>
            </a:r>
          </a:p>
          <a:p>
            <a:r>
              <a:rPr lang="en-US" dirty="0"/>
              <a:t>Do you see gambling as a way to supplement your income?</a:t>
            </a:r>
          </a:p>
        </p:txBody>
      </p:sp>
    </p:spTree>
    <p:extLst>
      <p:ext uri="{BB962C8B-B14F-4D97-AF65-F5344CB8AC3E}">
        <p14:creationId xmlns:p14="http://schemas.microsoft.com/office/powerpoint/2010/main" val="6300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A57A31-F3B9-4502-9706-9D65A4BF0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60369"/>
            <a:ext cx="8229600" cy="808038"/>
          </a:xfrm>
        </p:spPr>
        <p:txBody>
          <a:bodyPr wrap="square" anchor="ctr">
            <a:noAutofit/>
          </a:bodyPr>
          <a:lstStyle/>
          <a:p>
            <a:pPr eaLnBrk="1" hangingPunct="1">
              <a:defRPr/>
            </a:pPr>
            <a:r>
              <a:rPr lang="en-US" altLang="en-US" sz="2400" dirty="0"/>
              <a:t>Real Money And Gambling Money</a:t>
            </a:r>
            <a:br>
              <a:rPr lang="en-US" altLang="en-US" sz="2400" dirty="0"/>
            </a:br>
            <a:r>
              <a:rPr lang="en-US" altLang="en-US" sz="2400" dirty="0"/>
              <a:t>Adapted From A Paper By Julian Taber, 1999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9657CFC-014B-4EC4-87F0-71DBC955C9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27700" y="2714904"/>
            <a:ext cx="4049100" cy="4195763"/>
          </a:xfrm>
        </p:spPr>
        <p:txBody>
          <a:bodyPr wrap="square" rtlCol="0" anchor="t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/>
              <a:t>Gambling money cannot be used for anything but gambling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0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/>
              <a:t>Once money undergoes a cognitive conversion into gambling money it is never converted back to real money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0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/>
              <a:t>Gambling money is never really “lost”</a:t>
            </a:r>
          </a:p>
        </p:txBody>
      </p:sp>
      <p:pic>
        <p:nvPicPr>
          <p:cNvPr id="36869" name="Picture 36868">
            <a:extLst>
              <a:ext uri="{FF2B5EF4-FFF2-40B4-BE49-F238E27FC236}">
                <a16:creationId xmlns:a16="http://schemas.microsoft.com/office/drawing/2014/main" id="{C0192B4E-15D7-4FBC-A0C3-ED3AFF2DF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8" r="25414" b="-2"/>
          <a:stretch/>
        </p:blipFill>
        <p:spPr>
          <a:xfrm>
            <a:off x="5334000" y="2752627"/>
            <a:ext cx="3298115" cy="347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187116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D7190B-525C-4AD3-8A6F-8E5E139A8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wrap="square" anchor="ctr">
            <a:noAutofit/>
          </a:bodyPr>
          <a:lstStyle/>
          <a:p>
            <a:pPr eaLnBrk="1" hangingPunct="1">
              <a:defRPr/>
            </a:pPr>
            <a:r>
              <a:rPr lang="en-US" altLang="en-US" sz="2400" dirty="0"/>
              <a:t>Real Money And Gambling Money</a:t>
            </a:r>
            <a:br>
              <a:rPr lang="en-US" altLang="en-US" sz="2400" dirty="0"/>
            </a:br>
            <a:r>
              <a:rPr lang="en-US" altLang="en-US" sz="2400" dirty="0"/>
              <a:t>Adapted From A Paper By Julian Taber, 1999</a:t>
            </a:r>
          </a:p>
        </p:txBody>
      </p:sp>
      <p:graphicFrame>
        <p:nvGraphicFramePr>
          <p:cNvPr id="37893" name="Rectangle 3">
            <a:extLst>
              <a:ext uri="{FF2B5EF4-FFF2-40B4-BE49-F238E27FC236}">
                <a16:creationId xmlns:a16="http://schemas.microsoft.com/office/drawing/2014/main" id="{461EFCF8-4EBC-42C5-8992-E2A9FCAD3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267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9E5098-1C48-4BD0-BEE8-58F76B26A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wrap="square" anchor="ctr">
            <a:noAutofit/>
          </a:bodyPr>
          <a:lstStyle/>
          <a:p>
            <a:pPr eaLnBrk="1" hangingPunct="1">
              <a:defRPr/>
            </a:pPr>
            <a:r>
              <a:rPr lang="en-US" altLang="en-US" sz="2400" dirty="0"/>
              <a:t>Real Money And Gambling Money</a:t>
            </a:r>
            <a:br>
              <a:rPr lang="en-US" altLang="en-US" sz="2400" dirty="0"/>
            </a:br>
            <a:r>
              <a:rPr lang="en-US" altLang="en-US" sz="2400" dirty="0"/>
              <a:t>Adapted From A Paper By Julian Taber, 1999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A71DA19E-7355-45C8-98E1-6D4706B375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16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 your clients struggle with any of the following issues related to finances?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enough income and/or trying to stay afloat</a:t>
            </a:r>
          </a:p>
          <a:p>
            <a:r>
              <a:rPr lang="en-US" dirty="0"/>
              <a:t>Difficulty getting economic stimulus, Unemployment Insurance</a:t>
            </a:r>
          </a:p>
          <a:p>
            <a:r>
              <a:rPr lang="en-US" dirty="0"/>
              <a:t>Too much debt and/or credit problems</a:t>
            </a:r>
          </a:p>
          <a:p>
            <a:r>
              <a:rPr lang="en-US" dirty="0"/>
              <a:t>Pretty much all of these</a:t>
            </a:r>
          </a:p>
          <a:p>
            <a:r>
              <a:rPr lang="en-US" dirty="0"/>
              <a:t>None of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4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A2EC731-8E12-4410-AF55-008125D6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en-US" sz="3000" dirty="0"/>
              <a:t>Assessment</a:t>
            </a:r>
          </a:p>
        </p:txBody>
      </p:sp>
      <p:graphicFrame>
        <p:nvGraphicFramePr>
          <p:cNvPr id="17412" name="Content Placeholder 2">
            <a:extLst>
              <a:ext uri="{FF2B5EF4-FFF2-40B4-BE49-F238E27FC236}">
                <a16:creationId xmlns:a16="http://schemas.microsoft.com/office/drawing/2014/main" id="{8983A6EF-5421-4EAB-B8EA-80570255E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5BD5C53-8A8E-4600-B081-42C8EDBB72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10AE83A-068B-47DF-A634-FF210C2F62D2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4B35162-CD7F-44DD-A92B-0FF8391C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wrap="square" anchor="ctr">
            <a:normAutofit/>
          </a:bodyPr>
          <a:lstStyle/>
          <a:p>
            <a:r>
              <a:rPr lang="en-US" altLang="en-US" sz="3000" dirty="0"/>
              <a:t>Assessment</a:t>
            </a:r>
          </a:p>
        </p:txBody>
      </p:sp>
      <p:graphicFrame>
        <p:nvGraphicFramePr>
          <p:cNvPr id="18437" name="Content Placeholder 2">
            <a:extLst>
              <a:ext uri="{FF2B5EF4-FFF2-40B4-BE49-F238E27FC236}">
                <a16:creationId xmlns:a16="http://schemas.microsoft.com/office/drawing/2014/main" id="{66CE4377-7B3A-4243-97BD-517D67A91D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039947B-9497-4BB6-83AF-535913E5BA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E595582-2B62-4949-BD73-CE0CE0CB8137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6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9B22089-1A03-493F-AA19-E5E62DB3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4" y="1056482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Motivation and Finances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DA5348C-DEE3-4108-BBB7-28D9031ADCA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“I’ll do whatever it takes”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Except ….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72369703-B25E-4518-AFBB-60E0B78720F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1309250"/>
              </p:ext>
            </p:extLst>
          </p:nvPr>
        </p:nvGraphicFramePr>
        <p:xfrm>
          <a:off x="4065310" y="2236182"/>
          <a:ext cx="1741488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Clip" r:id="rId3" imgW="1361440" imgH="1132840" progId="MS_ClipArt_Gallery.2">
                  <p:embed/>
                </p:oleObj>
              </mc:Choice>
              <mc:Fallback>
                <p:oleObj name="Clip" r:id="rId3" imgW="1361440" imgH="1132840" progId="MS_ClipArt_Gallery.2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72369703-B25E-4518-AFBB-60E0B78720F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310" y="2236182"/>
                        <a:ext cx="1741488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4">
            <a:extLst>
              <a:ext uri="{FF2B5EF4-FFF2-40B4-BE49-F238E27FC236}">
                <a16:creationId xmlns:a16="http://schemas.microsoft.com/office/drawing/2014/main" id="{49FDB9C7-8D30-458E-A329-33044450A4A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22588" y="5200650"/>
          <a:ext cx="139858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Clip" r:id="rId5" imgW="1399540" imgH="1266190" progId="MS_ClipArt_Gallery.2">
                  <p:embed/>
                </p:oleObj>
              </mc:Choice>
              <mc:Fallback>
                <p:oleObj name="Clip" r:id="rId5" imgW="1399540" imgH="1266190" progId="MS_ClipArt_Gallery.2">
                  <p:embed/>
                  <p:pic>
                    <p:nvPicPr>
                      <p:cNvPr id="19461" name="Object 4">
                        <a:extLst>
                          <a:ext uri="{FF2B5EF4-FFF2-40B4-BE49-F238E27FC236}">
                            <a16:creationId xmlns:a16="http://schemas.microsoft.com/office/drawing/2014/main" id="{49FDB9C7-8D30-458E-A329-33044450A4A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200650"/>
                        <a:ext cx="1398587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1C8FD612-F2A8-454C-B14E-BFD6F9510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28549"/>
              </p:ext>
            </p:extLst>
          </p:nvPr>
        </p:nvGraphicFramePr>
        <p:xfrm>
          <a:off x="1005104" y="3429000"/>
          <a:ext cx="14366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lip" r:id="rId7" imgW="1437640" imgH="1513840" progId="MS_ClipArt_Gallery.2">
                  <p:embed/>
                </p:oleObj>
              </mc:Choice>
              <mc:Fallback>
                <p:oleObj name="Clip" r:id="rId7" imgW="1437640" imgH="1513840" progId="MS_ClipArt_Gallery.2">
                  <p:embed/>
                  <p:pic>
                    <p:nvPicPr>
                      <p:cNvPr id="19463" name="Object 5">
                        <a:extLst>
                          <a:ext uri="{FF2B5EF4-FFF2-40B4-BE49-F238E27FC236}">
                            <a16:creationId xmlns:a16="http://schemas.microsoft.com/office/drawing/2014/main" id="{1C8FD612-F2A8-454C-B14E-BFD6F9510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104" y="3429000"/>
                        <a:ext cx="1436688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45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02428E3-B783-4AFF-A392-64EA45C4373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96635" y="805121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Motivation and Finances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124A1749-6C4F-4091-8006-59564F925F6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35100" y="1598613"/>
          <a:ext cx="20780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Clip" r:id="rId3" imgW="3244850" imgH="3390900" progId="MS_ClipArt_Gallery.2">
                  <p:embed/>
                </p:oleObj>
              </mc:Choice>
              <mc:Fallback>
                <p:oleObj name="Clip" r:id="rId3" imgW="3244850" imgH="3390900" progId="MS_ClipArt_Gallery.2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124A1749-6C4F-4091-8006-59564F925F6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598613"/>
                        <a:ext cx="20780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177F05EC-2AC0-418A-B50E-D4A558A0E3E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24513" y="1598613"/>
          <a:ext cx="207803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Clip" r:id="rId5" imgW="3244850" imgH="3390900" progId="MS_ClipArt_Gallery.2">
                  <p:embed/>
                </p:oleObj>
              </mc:Choice>
              <mc:Fallback>
                <p:oleObj name="Clip" r:id="rId5" imgW="3244850" imgH="3390900" progId="MS_ClipArt_Gallery.2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177F05EC-2AC0-418A-B50E-D4A558A0E3E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1598613"/>
                        <a:ext cx="2078037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F48CFEF0-220B-407D-ADE1-767D8D70030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33800" y="4139293"/>
          <a:ext cx="2079625" cy="217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lip" r:id="rId6" imgW="3244850" imgH="3390900" progId="MS_ClipArt_Gallery.2">
                  <p:embed/>
                </p:oleObj>
              </mc:Choice>
              <mc:Fallback>
                <p:oleObj name="Clip" r:id="rId6" imgW="3244850" imgH="3390900" progId="MS_ClipArt_Gallery.2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:a16="http://schemas.microsoft.com/office/drawing/2014/main" id="{F48CFEF0-220B-407D-ADE1-767D8D7003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39293"/>
                        <a:ext cx="2079625" cy="217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Slide Number Placeholder 8">
            <a:extLst>
              <a:ext uri="{FF2B5EF4-FFF2-40B4-BE49-F238E27FC236}">
                <a16:creationId xmlns:a16="http://schemas.microsoft.com/office/drawing/2014/main" id="{26EF791B-9AD5-48F9-A94B-9FED97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Text Box 6">
            <a:extLst>
              <a:ext uri="{FF2B5EF4-FFF2-40B4-BE49-F238E27FC236}">
                <a16:creationId xmlns:a16="http://schemas.microsoft.com/office/drawing/2014/main" id="{7BC7E5AF-B769-4737-A976-776CF27D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31888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Stop Gambling</a:t>
            </a:r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986D31FE-F9D1-44A5-AD93-F7B70B4D5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5497512"/>
            <a:ext cx="325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Money Protection Plan</a:t>
            </a:r>
          </a:p>
        </p:txBody>
      </p:sp>
      <p:sp>
        <p:nvSpPr>
          <p:cNvPr id="20489" name="Text Box 8">
            <a:extLst>
              <a:ext uri="{FF2B5EF4-FFF2-40B4-BE49-F238E27FC236}">
                <a16:creationId xmlns:a16="http://schemas.microsoft.com/office/drawing/2014/main" id="{E6A4D6B5-9B49-4743-9B80-3A3CD3F49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496430"/>
            <a:ext cx="121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Budget </a:t>
            </a:r>
          </a:p>
        </p:txBody>
      </p:sp>
    </p:spTree>
    <p:extLst>
      <p:ext uri="{BB962C8B-B14F-4D97-AF65-F5344CB8AC3E}">
        <p14:creationId xmlns:p14="http://schemas.microsoft.com/office/powerpoint/2010/main" val="10464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E06EE76-50E8-412C-81E1-875062E2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6" y="1014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Finances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1B8CE8E8-6986-4087-ABBC-04768D78805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68325" y="3641725"/>
          <a:ext cx="180816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Clip" r:id="rId3" imgW="3244850" imgH="3390900" progId="MS_ClipArt_Gallery.2">
                  <p:embed/>
                </p:oleObj>
              </mc:Choice>
              <mc:Fallback>
                <p:oleObj name="Clip" r:id="rId3" imgW="3244850" imgH="3390900" progId="MS_ClipArt_Gallery.2">
                  <p:embed/>
                  <p:pic>
                    <p:nvPicPr>
                      <p:cNvPr id="21507" name="Object 3">
                        <a:extLst>
                          <a:ext uri="{FF2B5EF4-FFF2-40B4-BE49-F238E27FC236}">
                            <a16:creationId xmlns:a16="http://schemas.microsoft.com/office/drawing/2014/main" id="{1B8CE8E8-6986-4087-ABBC-04768D7880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641725"/>
                        <a:ext cx="1808163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>
            <a:extLst>
              <a:ext uri="{FF2B5EF4-FFF2-40B4-BE49-F238E27FC236}">
                <a16:creationId xmlns:a16="http://schemas.microsoft.com/office/drawing/2014/main" id="{6A2C940B-2DF5-4993-AEED-951D2F2034D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330825" y="2688771"/>
          <a:ext cx="32448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Clip" r:id="rId5" imgW="3244850" imgH="3390900" progId="MS_ClipArt_Gallery.2">
                  <p:embed/>
                </p:oleObj>
              </mc:Choice>
              <mc:Fallback>
                <p:oleObj name="Clip" r:id="rId5" imgW="3244850" imgH="3390900" progId="MS_ClipArt_Gallery.2">
                  <p:embed/>
                  <p:pic>
                    <p:nvPicPr>
                      <p:cNvPr id="21508" name="Object 6">
                        <a:extLst>
                          <a:ext uri="{FF2B5EF4-FFF2-40B4-BE49-F238E27FC236}">
                            <a16:creationId xmlns:a16="http://schemas.microsoft.com/office/drawing/2014/main" id="{6A2C940B-2DF5-4993-AEED-951D2F2034D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688771"/>
                        <a:ext cx="32448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Slide Number Placeholder 6">
            <a:extLst>
              <a:ext uri="{FF2B5EF4-FFF2-40B4-BE49-F238E27FC236}">
                <a16:creationId xmlns:a16="http://schemas.microsoft.com/office/drawing/2014/main" id="{ABE3D7CC-CF00-4203-88F3-4D192BD7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D351361E-FE8A-4706-B13A-EE280961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2965450"/>
            <a:ext cx="294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Recovery Motivation</a:t>
            </a:r>
          </a:p>
        </p:txBody>
      </p:sp>
      <p:sp>
        <p:nvSpPr>
          <p:cNvPr id="21511" name="Text Box 5">
            <a:extLst>
              <a:ext uri="{FF2B5EF4-FFF2-40B4-BE49-F238E27FC236}">
                <a16:creationId xmlns:a16="http://schemas.microsoft.com/office/drawing/2014/main" id="{3DC25D59-C725-4346-9B2C-5E3361F2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231" y="3693608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List Debt</a:t>
            </a:r>
          </a:p>
        </p:txBody>
      </p:sp>
      <p:sp>
        <p:nvSpPr>
          <p:cNvPr id="21512" name="Line 7">
            <a:extLst>
              <a:ext uri="{FF2B5EF4-FFF2-40B4-BE49-F238E27FC236}">
                <a16:creationId xmlns:a16="http://schemas.microsoft.com/office/drawing/2014/main" id="{185AAC5C-0EE2-45D8-A03A-FF201DD0E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081" y="4114800"/>
            <a:ext cx="9461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Line 8">
            <a:extLst>
              <a:ext uri="{FF2B5EF4-FFF2-40B4-BE49-F238E27FC236}">
                <a16:creationId xmlns:a16="http://schemas.microsoft.com/office/drawing/2014/main" id="{9A44F040-5B0E-4DA5-97B3-822CCA3BD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92220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4" name="Text Box 9">
            <a:extLst>
              <a:ext uri="{FF2B5EF4-FFF2-40B4-BE49-F238E27FC236}">
                <a16:creationId xmlns:a16="http://schemas.microsoft.com/office/drawing/2014/main" id="{AAAD0AAC-EE1F-428F-98F5-7E67EC5B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7483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Gambling Motivation</a:t>
            </a:r>
          </a:p>
        </p:txBody>
      </p:sp>
    </p:spTree>
    <p:extLst>
      <p:ext uri="{BB962C8B-B14F-4D97-AF65-F5344CB8AC3E}">
        <p14:creationId xmlns:p14="http://schemas.microsoft.com/office/powerpoint/2010/main" val="297438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65DB44-6B14-4E9B-8ECF-14C8D26F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 eaLnBrk="1" hangingPunct="1"/>
            <a:r>
              <a:rPr lang="en-US" altLang="en-US" sz="3000" dirty="0"/>
              <a:t>Financial Planning for Recovery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534A46E-A57F-438F-B50A-832A79569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 eaLnBrk="1" hangingPunct="1"/>
            <a:r>
              <a:rPr lang="en-US" altLang="en-US"/>
              <a:t>CC Six Stage Model (ala GA Budget and Pressure Relief)</a:t>
            </a:r>
          </a:p>
          <a:p>
            <a:pPr lvl="1" eaLnBrk="1" hangingPunct="1"/>
            <a:r>
              <a:rPr lang="en-US" altLang="en-US" sz="1800"/>
              <a:t>Clarify Debt/Current Financial Situation</a:t>
            </a:r>
          </a:p>
          <a:p>
            <a:pPr lvl="1" eaLnBrk="1" hangingPunct="1"/>
            <a:r>
              <a:rPr lang="en-US" altLang="en-US" sz="1800"/>
              <a:t>Identify/Predict Income</a:t>
            </a:r>
          </a:p>
          <a:p>
            <a:pPr lvl="1" eaLnBrk="1" hangingPunct="1"/>
            <a:r>
              <a:rPr lang="en-US" altLang="en-US" sz="1800"/>
              <a:t>Identify Expenses</a:t>
            </a:r>
          </a:p>
          <a:p>
            <a:pPr lvl="1" eaLnBrk="1" hangingPunct="1"/>
            <a:r>
              <a:rPr lang="en-US" altLang="en-US" sz="1800"/>
              <a:t>Create Budget/Make Adjustments</a:t>
            </a:r>
          </a:p>
          <a:p>
            <a:pPr lvl="1" eaLnBrk="1" hangingPunct="1"/>
            <a:r>
              <a:rPr lang="en-US" altLang="en-US" sz="1800"/>
              <a:t>Debt Repayment Plan</a:t>
            </a:r>
          </a:p>
          <a:p>
            <a:pPr lvl="1" eaLnBrk="1" hangingPunct="1"/>
            <a:r>
              <a:rPr lang="en-US" altLang="en-US" sz="1800"/>
              <a:t>Money Protection Plan</a:t>
            </a:r>
          </a:p>
        </p:txBody>
      </p:sp>
      <p:sp>
        <p:nvSpPr>
          <p:cNvPr id="22532" name="Slide Number Placeholder 5" hidden="1">
            <a:extLst>
              <a:ext uri="{FF2B5EF4-FFF2-40B4-BE49-F238E27FC236}">
                <a16:creationId xmlns:a16="http://schemas.microsoft.com/office/drawing/2014/main" id="{A98F5C17-6B8C-4F49-A0B6-BA43ACC879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95275"/>
            <a:ext cx="6286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D6D0049-DDEB-424B-96B2-EE4E83C0F980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45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7843ED0-B4D6-4C12-81C9-D38F34AC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Assessing Debt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3200FF7-F7B3-44DC-A5AC-C9DFC8520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000" dirty="0"/>
              <a:t>How much </a:t>
            </a:r>
          </a:p>
          <a:p>
            <a:pPr lvl="1"/>
            <a:r>
              <a:rPr lang="en-US" altLang="en-US" dirty="0"/>
              <a:t>Have you borrowed from friends, family, co-workers (whether or not they expect to be paid back)</a:t>
            </a:r>
          </a:p>
          <a:p>
            <a:pPr lvl="1"/>
            <a:r>
              <a:rPr lang="en-US" altLang="en-US" dirty="0"/>
              <a:t>How many credit cards, how much owned on each? Behind on payments?</a:t>
            </a:r>
          </a:p>
          <a:p>
            <a:pPr lvl="1"/>
            <a:r>
              <a:rPr lang="en-US" altLang="en-US" dirty="0"/>
              <a:t>Loans</a:t>
            </a:r>
          </a:p>
          <a:p>
            <a:pPr lvl="2"/>
            <a:r>
              <a:rPr lang="en-US" altLang="en-US" dirty="0"/>
              <a:t>Home equity</a:t>
            </a:r>
          </a:p>
          <a:p>
            <a:pPr lvl="2"/>
            <a:r>
              <a:rPr lang="en-US" altLang="en-US" dirty="0"/>
              <a:t>Car</a:t>
            </a:r>
          </a:p>
          <a:p>
            <a:pPr lvl="2"/>
            <a:r>
              <a:rPr lang="en-US" altLang="en-US" dirty="0"/>
              <a:t>Home</a:t>
            </a:r>
          </a:p>
          <a:p>
            <a:pPr lvl="2"/>
            <a:r>
              <a:rPr lang="en-US" altLang="en-US" dirty="0"/>
              <a:t>Bank, credit union</a:t>
            </a:r>
          </a:p>
          <a:p>
            <a:pPr lvl="2"/>
            <a:r>
              <a:rPr lang="en-US" altLang="en-US" dirty="0"/>
              <a:t>Payday</a:t>
            </a:r>
          </a:p>
          <a:p>
            <a:pPr lvl="2"/>
            <a:r>
              <a:rPr lang="en-US" altLang="en-US" dirty="0"/>
              <a:t>Other loan companies</a:t>
            </a:r>
          </a:p>
        </p:txBody>
      </p:sp>
    </p:spTree>
    <p:extLst>
      <p:ext uri="{BB962C8B-B14F-4D97-AF65-F5344CB8AC3E}">
        <p14:creationId xmlns:p14="http://schemas.microsoft.com/office/powerpoint/2010/main" val="293901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5E7481A-9ECD-42F7-9507-966A0D0D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tx1"/>
                </a:solidFill>
              </a:rPr>
              <a:t>Assessing Debt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0263EED-15B2-4943-B71F-CF128C5A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How much</a:t>
            </a:r>
          </a:p>
          <a:p>
            <a:pPr lvl="1"/>
            <a:r>
              <a:rPr lang="en-US" altLang="en-US"/>
              <a:t>Behind on rent/mortgage</a:t>
            </a:r>
          </a:p>
          <a:p>
            <a:pPr lvl="1"/>
            <a:r>
              <a:rPr lang="en-US" altLang="en-US"/>
              <a:t>Behind on utilities</a:t>
            </a:r>
          </a:p>
          <a:p>
            <a:pPr lvl="1"/>
            <a:r>
              <a:rPr lang="en-US" altLang="en-US"/>
              <a:t>Behind on phone, cable</a:t>
            </a:r>
          </a:p>
          <a:p>
            <a:pPr lvl="1"/>
            <a:r>
              <a:rPr lang="en-US" altLang="en-US"/>
              <a:t>Taken from savings, retirement, investments</a:t>
            </a:r>
          </a:p>
          <a:p>
            <a:pPr lvl="1"/>
            <a:r>
              <a:rPr lang="en-US" altLang="en-US"/>
              <a:t>Owe casinos</a:t>
            </a:r>
          </a:p>
          <a:p>
            <a:pPr lvl="1"/>
            <a:r>
              <a:rPr lang="en-US" altLang="en-US"/>
              <a:t>Owe bookies</a:t>
            </a:r>
          </a:p>
          <a:p>
            <a:pPr lvl="1"/>
            <a:r>
              <a:rPr lang="en-US" altLang="en-US"/>
              <a:t>Owe loan sharks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51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5008D51-C516-4CF2-BACC-9484AE25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557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Assessing Debt</a:t>
            </a:r>
          </a:p>
        </p:txBody>
      </p:sp>
      <p:graphicFrame>
        <p:nvGraphicFramePr>
          <p:cNvPr id="127041" name="Group 65">
            <a:extLst>
              <a:ext uri="{FF2B5EF4-FFF2-40B4-BE49-F238E27FC236}">
                <a16:creationId xmlns:a16="http://schemas.microsoft.com/office/drawing/2014/main" id="{4052F151-94A4-4263-8301-7BC83F665E6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885950"/>
          <a:ext cx="8178800" cy="4337050"/>
        </p:xfrm>
        <a:graphic>
          <a:graphicData uri="http://schemas.openxmlformats.org/drawingml/2006/table">
            <a:tbl>
              <a:tblPr/>
              <a:tblGrid>
                <a:gridCol w="136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Owed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% Interest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Respons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61" name="Slide Number Placeholder 5">
            <a:extLst>
              <a:ext uri="{FF2B5EF4-FFF2-40B4-BE49-F238E27FC236}">
                <a16:creationId xmlns:a16="http://schemas.microsoft.com/office/drawing/2014/main" id="{DC22EB27-E977-4882-9CE7-83B061BA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6B8979CD-3FE3-4842-8DC3-5D82E94434D9}" type="slidenum">
              <a:rPr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24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1CFB3DA-9DC6-4E30-AC97-B37137A8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wrap="square" anchor="ctr">
            <a:normAutofit/>
          </a:bodyPr>
          <a:lstStyle/>
          <a:p>
            <a:r>
              <a:rPr lang="en-US" altLang="en-US" sz="3000" dirty="0"/>
              <a:t>Assessing Current Financial Situation</a:t>
            </a:r>
          </a:p>
        </p:txBody>
      </p:sp>
      <p:graphicFrame>
        <p:nvGraphicFramePr>
          <p:cNvPr id="26629" name="Content Placeholder 2">
            <a:extLst>
              <a:ext uri="{FF2B5EF4-FFF2-40B4-BE49-F238E27FC236}">
                <a16:creationId xmlns:a16="http://schemas.microsoft.com/office/drawing/2014/main" id="{78F7BF75-EACA-4B48-BD3E-D983CFF472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6836BF1-EA51-49BC-9AE6-58D154F17E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A5D2867-F78A-4FE2-AE5D-3C1786F14C7E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8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SOCIAL WORK INITIATIVE AT THE UNIVERSITY OF MARYLAND SCHOOL OF SOCIAL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233"/>
            <a:ext cx="7886700" cy="4351338"/>
          </a:xfrm>
        </p:spPr>
        <p:txBody>
          <a:bodyPr/>
          <a:lstStyle/>
          <a:p>
            <a:r>
              <a:rPr lang="en-US" dirty="0"/>
              <a:t>Founded in 2008</a:t>
            </a:r>
          </a:p>
          <a:p>
            <a:r>
              <a:rPr lang="en-US" dirty="0"/>
              <a:t>Research, training, policy and practice advocacy in the areas of financial capability and financial empowerment</a:t>
            </a:r>
          </a:p>
          <a:p>
            <a:r>
              <a:rPr lang="en-US" dirty="0"/>
              <a:t>Focus on vulnerable populations and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4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ACB6621-6C7D-4278-A82B-2E077637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en-US" sz="3000" dirty="0"/>
              <a:t>Assessing Current Financial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ECFE6-1E45-42E3-98FD-5714E495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sz="1500"/>
              <a:t>Recommendations for Partners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Know your legal rights and liabilities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Get support for beginning to address finances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Check all accounts (banks, IRAs, Retirement, Investment, </a:t>
            </a:r>
            <a:r>
              <a:rPr lang="en-US" sz="1500" err="1"/>
              <a:t>etc</a:t>
            </a:r>
            <a:r>
              <a:rPr lang="en-US" sz="1500"/>
              <a:t>) and get statements for the last 90 days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Check credit scores and personal credit reports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Check status of all payments (mortgage, rent, car, utilities </a:t>
            </a:r>
            <a:r>
              <a:rPr lang="en-US" sz="1500" err="1"/>
              <a:t>etc</a:t>
            </a:r>
            <a:r>
              <a:rPr lang="en-US" sz="150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Take inventory of all valuables</a:t>
            </a:r>
          </a:p>
          <a:p>
            <a:pPr>
              <a:lnSpc>
                <a:spcPct val="90000"/>
              </a:lnSpc>
              <a:defRPr/>
            </a:pPr>
            <a:r>
              <a:rPr lang="en-US" sz="1500"/>
              <a:t>Get help and support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93BB27A-613C-4616-BEC9-D79DCED772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8577EAE-D959-4240-A40D-5B45747E68BC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93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F4B2E62-87E4-4670-84D6-86EE2D44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1036621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Defining Income</a:t>
            </a:r>
          </a:p>
        </p:txBody>
      </p:sp>
      <p:graphicFrame>
        <p:nvGraphicFramePr>
          <p:cNvPr id="129058" name="Group 34">
            <a:extLst>
              <a:ext uri="{FF2B5EF4-FFF2-40B4-BE49-F238E27FC236}">
                <a16:creationId xmlns:a16="http://schemas.microsoft.com/office/drawing/2014/main" id="{0EE4EAA9-1A36-4D3D-94CE-571E187D132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76525502"/>
              </p:ext>
            </p:extLst>
          </p:nvPr>
        </p:nvGraphicFramePr>
        <p:xfrm>
          <a:off x="634722" y="2286793"/>
          <a:ext cx="8226425" cy="419258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Income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Date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Paid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Amt after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Deductions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6" name="Slide Number Placeholder 5">
            <a:extLst>
              <a:ext uri="{FF2B5EF4-FFF2-40B4-BE49-F238E27FC236}">
                <a16:creationId xmlns:a16="http://schemas.microsoft.com/office/drawing/2014/main" id="{09030668-617B-4C10-AC57-6C6945E6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21B4E48-04C6-4723-8E8A-9DFEAB1969C5}" type="slidenum">
              <a:rPr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97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0337687-EDBF-4AEB-ABB3-95FAD495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69661"/>
            <a:ext cx="8202612" cy="995362"/>
          </a:xfrm>
        </p:spPr>
        <p:txBody>
          <a:bodyPr/>
          <a:lstStyle/>
          <a:p>
            <a:r>
              <a:rPr lang="en-US" altLang="en-US" sz="3000" dirty="0"/>
              <a:t>Defining Income and Sources for Gambling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59C5E-AA19-4E1B-BBA3-3D02CCD5F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2259291"/>
            <a:ext cx="3298825" cy="4732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Paychecks</a:t>
            </a:r>
          </a:p>
          <a:p>
            <a:pPr>
              <a:defRPr/>
            </a:pPr>
            <a:r>
              <a:rPr lang="en-US" dirty="0"/>
              <a:t>Tips, gratuities, commissions</a:t>
            </a:r>
          </a:p>
          <a:p>
            <a:pPr>
              <a:defRPr/>
            </a:pPr>
            <a:r>
              <a:rPr lang="en-US" dirty="0"/>
              <a:t>Cash Payments</a:t>
            </a:r>
          </a:p>
          <a:p>
            <a:pPr>
              <a:defRPr/>
            </a:pPr>
            <a:r>
              <a:rPr lang="en-US" dirty="0"/>
              <a:t>Selling Property (</a:t>
            </a:r>
            <a:r>
              <a:rPr lang="en-US" dirty="0" err="1"/>
              <a:t>Ebay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Interest Payments</a:t>
            </a:r>
          </a:p>
          <a:p>
            <a:pPr>
              <a:defRPr/>
            </a:pPr>
            <a:r>
              <a:rPr lang="en-US" dirty="0"/>
              <a:t>Insurance Payments</a:t>
            </a:r>
          </a:p>
          <a:p>
            <a:pPr>
              <a:defRPr/>
            </a:pPr>
            <a:r>
              <a:rPr lang="en-US" dirty="0"/>
              <a:t>Retirement Accounts</a:t>
            </a:r>
          </a:p>
          <a:p>
            <a:pPr>
              <a:defRPr/>
            </a:pPr>
            <a:r>
              <a:rPr lang="en-US" dirty="0"/>
              <a:t>Investments</a:t>
            </a:r>
          </a:p>
          <a:p>
            <a:pPr>
              <a:defRPr/>
            </a:pPr>
            <a:r>
              <a:rPr lang="en-US" dirty="0"/>
              <a:t>Cash value in insurance</a:t>
            </a:r>
          </a:p>
          <a:p>
            <a:pPr>
              <a:defRPr/>
            </a:pPr>
            <a:r>
              <a:rPr lang="en-US" dirty="0"/>
              <a:t>Home Equity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28A96F-0345-4909-8559-02607FD4E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800" y="2265576"/>
            <a:ext cx="3298825" cy="4732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Business equity</a:t>
            </a:r>
          </a:p>
          <a:p>
            <a:pPr>
              <a:defRPr/>
            </a:pPr>
            <a:r>
              <a:rPr lang="en-US" dirty="0"/>
              <a:t>Property</a:t>
            </a:r>
          </a:p>
          <a:p>
            <a:pPr lvl="1">
              <a:defRPr/>
            </a:pPr>
            <a:r>
              <a:rPr lang="en-US" dirty="0"/>
              <a:t>Jewelry</a:t>
            </a:r>
          </a:p>
          <a:p>
            <a:pPr lvl="1">
              <a:defRPr/>
            </a:pPr>
            <a:r>
              <a:rPr lang="en-US" dirty="0"/>
              <a:t>Car</a:t>
            </a:r>
          </a:p>
          <a:p>
            <a:pPr lvl="1">
              <a:defRPr/>
            </a:pPr>
            <a:r>
              <a:rPr lang="en-US" dirty="0"/>
              <a:t>Electronics</a:t>
            </a:r>
          </a:p>
          <a:p>
            <a:pPr lvl="1">
              <a:defRPr/>
            </a:pPr>
            <a:r>
              <a:rPr lang="en-US" dirty="0"/>
              <a:t>Art</a:t>
            </a:r>
          </a:p>
          <a:p>
            <a:pPr lvl="1">
              <a:defRPr/>
            </a:pPr>
            <a:r>
              <a:rPr lang="en-US" dirty="0"/>
              <a:t>Antiques</a:t>
            </a:r>
          </a:p>
          <a:p>
            <a:pPr lvl="1">
              <a:defRPr/>
            </a:pPr>
            <a:r>
              <a:rPr lang="en-US" dirty="0"/>
              <a:t>Collections</a:t>
            </a:r>
          </a:p>
          <a:p>
            <a:pPr>
              <a:defRPr/>
            </a:pPr>
            <a:r>
              <a:rPr lang="en-US" dirty="0"/>
              <a:t>Illegal Sources</a:t>
            </a:r>
          </a:p>
          <a:p>
            <a:pPr lvl="1">
              <a:defRPr/>
            </a:pPr>
            <a:r>
              <a:rPr lang="en-US" dirty="0"/>
              <a:t>Access to money on job</a:t>
            </a:r>
          </a:p>
          <a:p>
            <a:pPr lvl="1">
              <a:defRPr/>
            </a:pPr>
            <a:r>
              <a:rPr lang="en-US" dirty="0"/>
              <a:t>Dealing Drugs</a:t>
            </a:r>
          </a:p>
          <a:p>
            <a:pPr lvl="1">
              <a:defRPr/>
            </a:pPr>
            <a:r>
              <a:rPr lang="en-US" dirty="0"/>
              <a:t>Prostitution</a:t>
            </a:r>
          </a:p>
          <a:p>
            <a:pPr lvl="1">
              <a:defRPr/>
            </a:pPr>
            <a:r>
              <a:rPr lang="en-US" dirty="0"/>
              <a:t>Fraud </a:t>
            </a:r>
          </a:p>
          <a:p>
            <a:pPr marL="457200" lvl="1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D62F6-A7DE-45C8-89A0-4644D5B8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655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3DFCF61-D086-40AE-8E7D-AE8D6D63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2" y="1062038"/>
            <a:ext cx="8226425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sz="3000" dirty="0"/>
              <a:t>Estimating Expenses</a:t>
            </a:r>
          </a:p>
        </p:txBody>
      </p:sp>
      <p:graphicFrame>
        <p:nvGraphicFramePr>
          <p:cNvPr id="30725" name="Content Placeholder 4">
            <a:extLst>
              <a:ext uri="{FF2B5EF4-FFF2-40B4-BE49-F238E27FC236}">
                <a16:creationId xmlns:a16="http://schemas.microsoft.com/office/drawing/2014/main" id="{9335A9D1-383F-4CEB-9577-E1F94D66F046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0889583"/>
              </p:ext>
            </p:extLst>
          </p:nvPr>
        </p:nvGraphicFramePr>
        <p:xfrm>
          <a:off x="442913" y="2205038"/>
          <a:ext cx="8226425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5CAE0DE4-FAF1-47A3-9422-9DEDE041D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9338" y="6399213"/>
            <a:ext cx="474662" cy="3032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7CE7D80-1A04-484F-AB16-C863819BD49F}" type="slidenum">
              <a:rPr lang="en-US" altLang="en-US" sz="1000">
                <a:solidFill>
                  <a:schemeClr val="accent1"/>
                </a:solidFill>
              </a:rPr>
              <a:pPr algn="r">
                <a:spcAft>
                  <a:spcPts val="600"/>
                </a:spcAft>
                <a:defRPr/>
              </a:pPr>
              <a:t>33</a:t>
            </a:fld>
            <a:endParaRPr lang="en-US" alt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1883"/>
      </p:ext>
    </p:extLst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CD04F14-0141-428D-BF72-A6FE2B99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450"/>
            <a:ext cx="7056437" cy="611188"/>
          </a:xfrm>
        </p:spPr>
        <p:txBody>
          <a:bodyPr/>
          <a:lstStyle/>
          <a:p>
            <a:r>
              <a:rPr lang="en-US" altLang="en-US" sz="3000" dirty="0"/>
              <a:t>Example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892F199-4B8E-4622-99FA-41F16300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6711950" cy="5105400"/>
          </a:xfrm>
        </p:spPr>
        <p:txBody>
          <a:bodyPr/>
          <a:lstStyle/>
          <a:p>
            <a:r>
              <a:rPr lang="en-US" altLang="en-US" sz="1600" dirty="0"/>
              <a:t>Average family annual income $97,881.00, monthly 8156.75 </a:t>
            </a:r>
          </a:p>
          <a:p>
            <a:r>
              <a:rPr lang="en-US" altLang="en-US" sz="1600" dirty="0"/>
              <a:t>Assume family of four (2 children ages 2 and 6)</a:t>
            </a:r>
          </a:p>
          <a:p>
            <a:r>
              <a:rPr lang="en-US" altLang="en-US" sz="1600" dirty="0"/>
              <a:t>Expenses:</a:t>
            </a:r>
          </a:p>
          <a:p>
            <a:pPr lvl="1"/>
            <a:r>
              <a:rPr lang="en-US" altLang="en-US" sz="1400" dirty="0"/>
              <a:t>3 bedroom apt 	2,000</a:t>
            </a:r>
          </a:p>
          <a:p>
            <a:pPr lvl="1"/>
            <a:r>
              <a:rPr lang="en-US" altLang="en-US" sz="1400" dirty="0"/>
              <a:t>School &amp; </a:t>
            </a:r>
            <a:r>
              <a:rPr lang="en-US" altLang="en-US" sz="1400" dirty="0" err="1"/>
              <a:t>presch</a:t>
            </a:r>
            <a:r>
              <a:rPr lang="en-US" altLang="en-US" sz="1400" dirty="0"/>
              <a:t>   	1,000		</a:t>
            </a:r>
          </a:p>
          <a:p>
            <a:pPr lvl="1"/>
            <a:r>
              <a:rPr lang="en-US" altLang="en-US" sz="1400" dirty="0"/>
              <a:t>Car/Trans		   900</a:t>
            </a:r>
          </a:p>
          <a:p>
            <a:pPr lvl="1"/>
            <a:r>
              <a:rPr lang="en-US" altLang="en-US" sz="1400" dirty="0"/>
              <a:t>Food			1,500</a:t>
            </a:r>
          </a:p>
          <a:p>
            <a:pPr lvl="1"/>
            <a:r>
              <a:rPr lang="en-US" altLang="en-US" sz="1400" dirty="0"/>
              <a:t>Utilities		  	   300</a:t>
            </a:r>
          </a:p>
          <a:p>
            <a:pPr lvl="1"/>
            <a:r>
              <a:rPr lang="en-US" altLang="en-US" sz="1400" dirty="0"/>
              <a:t>Internet &amp; Phone	   200</a:t>
            </a:r>
          </a:p>
          <a:p>
            <a:pPr lvl="1"/>
            <a:r>
              <a:rPr lang="en-US" altLang="en-US" sz="1400" dirty="0"/>
              <a:t>Clothing                          400 		</a:t>
            </a:r>
          </a:p>
          <a:p>
            <a:pPr lvl="1"/>
            <a:r>
              <a:rPr lang="en-US" altLang="en-US" sz="1400" dirty="0"/>
              <a:t>tax		   	   500</a:t>
            </a:r>
          </a:p>
          <a:p>
            <a:pPr lvl="1"/>
            <a:r>
              <a:rPr lang="en-US" altLang="en-US" sz="1400" dirty="0"/>
              <a:t>Health Care		   600</a:t>
            </a:r>
          </a:p>
          <a:p>
            <a:pPr lvl="1"/>
            <a:r>
              <a:rPr lang="en-US" altLang="en-US" sz="1400" dirty="0"/>
              <a:t>Entertainment	  	   300</a:t>
            </a:r>
          </a:p>
          <a:p>
            <a:pPr lvl="1"/>
            <a:r>
              <a:rPr lang="en-US" altLang="en-US" sz="1400" dirty="0"/>
              <a:t>Total                         	7,700</a:t>
            </a:r>
          </a:p>
          <a:p>
            <a:pPr lvl="1"/>
            <a:r>
              <a:rPr lang="en-US" altLang="en-US" sz="1400" dirty="0"/>
              <a:t>Income – Expenses = 456.75</a:t>
            </a:r>
          </a:p>
          <a:p>
            <a:pPr lvl="1"/>
            <a:endParaRPr lang="en-US" altLang="en-US" sz="1400" dirty="0"/>
          </a:p>
          <a:p>
            <a:pPr lvl="1"/>
            <a:endParaRPr lang="en-US" altLang="en-US" sz="1400" dirty="0"/>
          </a:p>
          <a:p>
            <a:pPr lvl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71FA-68E2-427A-A27C-817996B4C0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1FE273-744E-4164-97C5-C4F396BA5B3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37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791A3E3-186F-4837-B94C-0D5A95B4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1518"/>
            <a:ext cx="8229600" cy="1143000"/>
          </a:xfrm>
        </p:spPr>
        <p:txBody>
          <a:bodyPr/>
          <a:lstStyle/>
          <a:p>
            <a:r>
              <a:rPr lang="en-US" altLang="en-US" sz="3000" dirty="0"/>
              <a:t>Example</a:t>
            </a:r>
          </a:p>
        </p:txBody>
      </p:sp>
      <p:graphicFrame>
        <p:nvGraphicFramePr>
          <p:cNvPr id="32772" name="Content Placeholder 2">
            <a:extLst>
              <a:ext uri="{FF2B5EF4-FFF2-40B4-BE49-F238E27FC236}">
                <a16:creationId xmlns:a16="http://schemas.microsoft.com/office/drawing/2014/main" id="{47AF32A0-E2A0-462F-8B03-5F472F3752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E5C0-4098-4B59-B703-BEC7441DBE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1CAF357-6B9B-4BEC-A357-F4E743FE5690}" type="slidenum">
              <a:rPr lang="en-US" altLang="en-US" smtClean="0"/>
              <a:pPr>
                <a:spcAft>
                  <a:spcPts val="600"/>
                </a:spcAft>
                <a:defRPr/>
              </a:pPr>
              <a:t>35</a:t>
            </a:fld>
            <a:endParaRPr lang="en-US" altLang="en-US"/>
          </a:p>
        </p:txBody>
      </p:sp>
      <p:pic>
        <p:nvPicPr>
          <p:cNvPr id="6" name="Graphic 5" descr="Pause">
            <a:extLst>
              <a:ext uri="{FF2B5EF4-FFF2-40B4-BE49-F238E27FC236}">
                <a16:creationId xmlns:a16="http://schemas.microsoft.com/office/drawing/2014/main" id="{077173E4-6392-444E-A026-10ECB7DE4B1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800" y="37909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A481F8-2061-4EEA-BF42-18E3D7FD5B45}"/>
              </a:ext>
            </a:extLst>
          </p:cNvPr>
          <p:cNvSpPr txBox="1"/>
          <p:nvPr/>
        </p:nvSpPr>
        <p:spPr>
          <a:xfrm>
            <a:off x="2667000" y="5029200"/>
            <a:ext cx="434340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$1375.00/Mo</a:t>
            </a:r>
          </a:p>
        </p:txBody>
      </p:sp>
    </p:spTree>
    <p:extLst>
      <p:ext uri="{BB962C8B-B14F-4D97-AF65-F5344CB8AC3E}">
        <p14:creationId xmlns:p14="http://schemas.microsoft.com/office/powerpoint/2010/main" val="94642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A971D67-63CC-4BFE-8121-41F7AE6C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Adjustments</a:t>
            </a:r>
          </a:p>
        </p:txBody>
      </p:sp>
      <p:graphicFrame>
        <p:nvGraphicFramePr>
          <p:cNvPr id="35845" name="Content Placeholder 2">
            <a:extLst>
              <a:ext uri="{FF2B5EF4-FFF2-40B4-BE49-F238E27FC236}">
                <a16:creationId xmlns:a16="http://schemas.microsoft.com/office/drawing/2014/main" id="{F6F42474-911B-46BD-B232-76D34FE9C9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6C29B-23D4-413D-B8B4-AC0EF96AB0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C8D5A69-DFF3-4DE6-BA0E-966A0F0E144F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9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B2F8562-2500-4208-88A0-56BAD34A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125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Money Protection Plan</a:t>
            </a:r>
          </a:p>
        </p:txBody>
      </p:sp>
      <p:graphicFrame>
        <p:nvGraphicFramePr>
          <p:cNvPr id="36870" name="Rectangle 3">
            <a:extLst>
              <a:ext uri="{FF2B5EF4-FFF2-40B4-BE49-F238E27FC236}">
                <a16:creationId xmlns:a16="http://schemas.microsoft.com/office/drawing/2014/main" id="{94A6ACAD-47A7-46DF-82DF-F8EED279C6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92A9E91D-8041-43D6-9CC6-2856273F54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697DEEF-CC32-47E8-86D3-96DDB0C54849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37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00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39EBDB2-FDA6-482E-B54A-533864D8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000" dirty="0"/>
              <a:t>Money Protection Plan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1D9BE29-B8B6-43A5-A44A-46F5BC4C0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eaLnBrk="1" hangingPunct="1"/>
            <a:r>
              <a:rPr lang="en-US" altLang="en-US" dirty="0"/>
              <a:t>Issues to consider:</a:t>
            </a:r>
          </a:p>
          <a:p>
            <a:pPr lvl="1" eaLnBrk="1" hangingPunct="1"/>
            <a:r>
              <a:rPr lang="en-US" altLang="en-US" dirty="0"/>
              <a:t>Safety issues</a:t>
            </a:r>
          </a:p>
          <a:p>
            <a:pPr lvl="1" eaLnBrk="1" hangingPunct="1"/>
            <a:r>
              <a:rPr lang="en-US" altLang="en-US" dirty="0"/>
              <a:t>Knowledge and experience</a:t>
            </a:r>
          </a:p>
          <a:p>
            <a:pPr lvl="1" eaLnBrk="1" hangingPunct="1"/>
            <a:r>
              <a:rPr lang="en-US" altLang="en-US" dirty="0"/>
              <a:t>Family dynamics</a:t>
            </a:r>
          </a:p>
          <a:p>
            <a:pPr lvl="1" eaLnBrk="1" hangingPunct="1"/>
            <a:r>
              <a:rPr lang="en-US" altLang="en-US" dirty="0"/>
              <a:t>Cultural issues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AF70114E-0549-4F97-BD6A-1DBCBB79A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9338" y="6399213"/>
            <a:ext cx="474662" cy="303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B5D0BB20-09F6-4E5F-B2F2-19C37317350E}" type="slidenum">
              <a:rPr lang="en-US" altLang="en-US" sz="1000">
                <a:solidFill>
                  <a:schemeClr val="accent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8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8C06218-7713-437A-8116-CCA22130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Money Protection Plan:  When Loved One is Working on Recovery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D7F4D49-7E49-4F2D-B040-892882A2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Agree to explain their gambling problem to family and friends, makes commitment to restitution plan and asks them for their support in not lending any money.  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645F9280-0496-4701-A947-AE28ADBAC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81ECF05-6FE8-4C29-98F7-F504388BDC3C}" type="slidenum">
              <a:rPr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2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896"/>
            <a:ext cx="8229600" cy="1143000"/>
          </a:xfrm>
        </p:spPr>
        <p:txBody>
          <a:bodyPr/>
          <a:lstStyle/>
          <a:p>
            <a:r>
              <a:rPr lang="en-US" dirty="0"/>
              <a:t>FINANCIAL CAPABILITY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According to Margaret </a:t>
            </a:r>
            <a:r>
              <a:rPr lang="en-US" dirty="0" err="1"/>
              <a:t>Sherraden</a:t>
            </a:r>
            <a:r>
              <a:rPr lang="en-US" dirty="0"/>
              <a:t>…​</a:t>
            </a:r>
          </a:p>
          <a:p>
            <a:pPr fontAlgn="base"/>
            <a:r>
              <a:rPr lang="en-US" dirty="0"/>
              <a:t>Combines a person’s </a:t>
            </a:r>
            <a:r>
              <a:rPr lang="en-US" b="1" dirty="0"/>
              <a:t>ability to act </a:t>
            </a:r>
            <a:r>
              <a:rPr lang="en-US" dirty="0"/>
              <a:t>with their </a:t>
            </a:r>
            <a:r>
              <a:rPr lang="en-US" b="1" dirty="0"/>
              <a:t>opportunity to act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More than financial education​</a:t>
            </a:r>
          </a:p>
          <a:p>
            <a:pPr fontAlgn="base"/>
            <a:r>
              <a:rPr lang="en-US" dirty="0"/>
              <a:t>Must have access to financial products and services that allow them to act in their best financial interest​</a:t>
            </a:r>
          </a:p>
          <a:p>
            <a:pPr fontAlgn="base"/>
            <a:r>
              <a:rPr lang="en-US" dirty="0"/>
              <a:t>Leads to improved financial well-being and life chances​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7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36D88A-CB31-443E-928A-8B293CEE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solidFill>
                  <a:schemeClr val="tx1"/>
                </a:solidFill>
              </a:rPr>
              <a:t>Financial Planning for Recovery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3419D3D-6DFD-4633-A508-97DA4557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Makes a Good Financial Plan?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All parts of the financial planning process covered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Gambler and family </a:t>
            </a:r>
            <a:r>
              <a:rPr lang="en-US" altLang="en-US" u="sng"/>
              <a:t>committed</a:t>
            </a:r>
            <a:r>
              <a:rPr lang="en-US" altLang="en-US"/>
              <a:t> to using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All involved understand roles and responsibilities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Realistic and supports recovery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 bailouts - Support only with accountability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It is clear and committed to writing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2E0D4C83-E6D8-4370-946F-2F638239D5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295275"/>
            <a:ext cx="628650" cy="768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54650BD-B473-4220-9DFB-57C48974C28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97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Have your clients dealt with any of these issues since the pandemic?</a:t>
            </a:r>
          </a:p>
          <a:p>
            <a:r>
              <a:rPr lang="en-US" dirty="0"/>
              <a:t>Financial distress or financial anguish</a:t>
            </a:r>
          </a:p>
          <a:p>
            <a:r>
              <a:rPr lang="en-US" dirty="0"/>
              <a:t>Trying to escape problems</a:t>
            </a:r>
          </a:p>
          <a:p>
            <a:r>
              <a:rPr lang="en-US" dirty="0"/>
              <a:t>Struggling to care for family, financial obligations</a:t>
            </a:r>
          </a:p>
          <a:p>
            <a:r>
              <a:rPr lang="en-US" dirty="0"/>
              <a:t>More anxiety and stress</a:t>
            </a:r>
          </a:p>
          <a:p>
            <a:r>
              <a:rPr lang="en-US" dirty="0"/>
              <a:t>More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0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INTERVENTIONS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Insurance (UI)</a:t>
            </a:r>
          </a:p>
          <a:p>
            <a:r>
              <a:rPr lang="en-US" dirty="0"/>
              <a:t>Pandemic Unemployment Assistance and Other Legislation</a:t>
            </a:r>
          </a:p>
          <a:p>
            <a:r>
              <a:rPr lang="en-US" dirty="0"/>
              <a:t>Economic Stimulus Checks</a:t>
            </a:r>
          </a:p>
          <a:p>
            <a:r>
              <a:rPr lang="en-US" dirty="0"/>
              <a:t>Financial Crisis Counseling</a:t>
            </a:r>
          </a:p>
          <a:p>
            <a:r>
              <a:rPr lang="en-US" dirty="0"/>
              <a:t>Connection with Critical Resources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0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PSYCHOSOCIAL INTERVENTIONS INVOLVING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counseling</a:t>
            </a:r>
          </a:p>
          <a:p>
            <a:r>
              <a:rPr lang="en-US" dirty="0"/>
              <a:t>Financial coaching</a:t>
            </a:r>
          </a:p>
          <a:p>
            <a:r>
              <a:rPr lang="en-US" dirty="0"/>
              <a:t>Financial education</a:t>
            </a:r>
          </a:p>
          <a:p>
            <a:r>
              <a:rPr lang="en-US" dirty="0"/>
              <a:t>Financial therapy</a:t>
            </a:r>
          </a:p>
        </p:txBody>
      </p:sp>
    </p:spTree>
    <p:extLst>
      <p:ext uri="{BB962C8B-B14F-4D97-AF65-F5344CB8AC3E}">
        <p14:creationId xmlns:p14="http://schemas.microsoft.com/office/powerpoint/2010/main" val="1958364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One-time session; often “drop-in”​</a:t>
            </a:r>
          </a:p>
          <a:p>
            <a:pPr fontAlgn="base"/>
            <a:r>
              <a:rPr lang="en-US" dirty="0"/>
              <a:t>Client in crisis*​</a:t>
            </a:r>
          </a:p>
          <a:p>
            <a:pPr fontAlgn="base"/>
            <a:r>
              <a:rPr lang="en-US" dirty="0"/>
              <a:t>Counselor defined​</a:t>
            </a:r>
          </a:p>
          <a:p>
            <a:pPr fontAlgn="base"/>
            <a:r>
              <a:rPr lang="en-US" dirty="0"/>
              <a:t>Ad hoc; often ends with initial session/restarts with next crisis​</a:t>
            </a:r>
          </a:p>
          <a:p>
            <a:pPr fontAlgn="base"/>
            <a:r>
              <a:rPr lang="en-US" dirty="0"/>
              <a:t>More didactic and prescriptive​</a:t>
            </a:r>
          </a:p>
          <a:p>
            <a:pPr fontAlgn="base"/>
            <a:r>
              <a:rPr lang="en-US" dirty="0"/>
              <a:t>Ad hoc; general assumption is client will follow through on intentions​</a:t>
            </a:r>
          </a:p>
          <a:p>
            <a:pPr fontAlgn="base"/>
            <a:r>
              <a:rPr lang="en-US" dirty="0"/>
              <a:t>Referrals common and active (calls placed; appointments made); may take advocacy or mediation role on behalf of client​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7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More than 2 regularly scheduled sessions​</a:t>
            </a:r>
          </a:p>
          <a:p>
            <a:pPr fontAlgn="base"/>
            <a:r>
              <a:rPr lang="en-US" dirty="0"/>
              <a:t>Client stable* but seeking improvement​</a:t>
            </a:r>
          </a:p>
          <a:p>
            <a:pPr fontAlgn="base"/>
            <a:r>
              <a:rPr lang="en-US" dirty="0"/>
              <a:t>Client defined; Active listening and carefully directed questions to guide self-reflection​</a:t>
            </a:r>
          </a:p>
          <a:p>
            <a:pPr fontAlgn="base"/>
            <a:r>
              <a:rPr lang="en-US" dirty="0"/>
              <a:t>Follow up and accountability are explicit and planned for each session​</a:t>
            </a:r>
          </a:p>
          <a:p>
            <a:pPr fontAlgn="base"/>
            <a:r>
              <a:rPr lang="en-US" dirty="0"/>
              <a:t>Client responsible for own advocacy; referrals common but passive​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04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One to two set sessions​</a:t>
            </a:r>
          </a:p>
          <a:p>
            <a:pPr fontAlgn="base"/>
            <a:r>
              <a:rPr lang="en-US" dirty="0"/>
              <a:t>Client stable but seeking specific information in identified area​</a:t>
            </a:r>
          </a:p>
          <a:p>
            <a:pPr fontAlgn="base"/>
            <a:r>
              <a:rPr lang="en-US" dirty="0"/>
              <a:t>Client defined topic with educator teaching information​</a:t>
            </a:r>
          </a:p>
          <a:p>
            <a:pPr fontAlgn="base"/>
            <a:r>
              <a:rPr lang="en-US" dirty="0"/>
              <a:t>More didactic, prescriptive, and typically with a set topic identified​</a:t>
            </a:r>
          </a:p>
          <a:p>
            <a:pPr fontAlgn="base"/>
            <a:r>
              <a:rPr lang="en-US" dirty="0"/>
              <a:t>Client chooses what to do with information and carries out actions independently​</a:t>
            </a:r>
          </a:p>
          <a:p>
            <a:pPr fontAlgn="base"/>
            <a:r>
              <a:rPr lang="en-US" dirty="0"/>
              <a:t>Referrals for additional information and relevant services provided for clients to act upon​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7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Blending of financial counseling and therapeutic intervention techniques​</a:t>
            </a:r>
          </a:p>
          <a:p>
            <a:pPr fontAlgn="base"/>
            <a:r>
              <a:rPr lang="en-US" dirty="0"/>
              <a:t>Multiple sessions​</a:t>
            </a:r>
          </a:p>
          <a:p>
            <a:pPr fontAlgn="base"/>
            <a:r>
              <a:rPr lang="en-US" dirty="0"/>
              <a:t>Different techniques to explore the emotional side of money management, financial decision-making, and interpersonal impact​</a:t>
            </a:r>
          </a:p>
          <a:p>
            <a:pPr fontAlgn="base"/>
            <a:r>
              <a:rPr lang="en-US" dirty="0"/>
              <a:t>Examples:  financial genogram, financial landscape, financial mirror​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57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03B6-FF6E-4048-8448-4FCC3903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POSSIBLE INTERVENTIONS/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F318-53D5-5C4F-8533-F28FEA0C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Motivational Interviewing</a:t>
            </a:r>
          </a:p>
          <a:p>
            <a:pPr lvl="1"/>
            <a:r>
              <a:rPr lang="en-US" dirty="0"/>
              <a:t>Pros and cons of each spending choice</a:t>
            </a:r>
          </a:p>
          <a:p>
            <a:r>
              <a:rPr lang="en-US" dirty="0"/>
              <a:t>Quantify/Use tangible examples</a:t>
            </a:r>
          </a:p>
          <a:p>
            <a:pPr lvl="1"/>
            <a:r>
              <a:rPr lang="en-US" dirty="0"/>
              <a:t>Mental accounting</a:t>
            </a:r>
          </a:p>
          <a:p>
            <a:pPr lvl="1"/>
            <a:r>
              <a:rPr lang="en-US" dirty="0"/>
              <a:t>Probability discounting</a:t>
            </a:r>
          </a:p>
          <a:p>
            <a:r>
              <a:rPr lang="en-US" dirty="0"/>
              <a:t>Open-ended questions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3EA85-1BDD-4146-A349-497ABAFE139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7643" y="5670252"/>
            <a:ext cx="3086100" cy="667301"/>
          </a:xfrm>
        </p:spPr>
        <p:txBody>
          <a:bodyPr/>
          <a:lstStyle/>
          <a:p>
            <a:r>
              <a:rPr lang="en-US" sz="1600" dirty="0"/>
              <a:t>Allison Deitz, LMSW and Jewell Banford, LCSW-C, University of Maryland, Baltimore</a:t>
            </a:r>
          </a:p>
        </p:txBody>
      </p:sp>
    </p:spTree>
    <p:extLst>
      <p:ext uri="{BB962C8B-B14F-4D97-AF65-F5344CB8AC3E}">
        <p14:creationId xmlns:p14="http://schemas.microsoft.com/office/powerpoint/2010/main" val="2129008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TO AID INTERVENTIONS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“What's your money story?" </a:t>
            </a:r>
          </a:p>
          <a:p>
            <a:r>
              <a:rPr lang="en-US" dirty="0"/>
              <a:t>The importance of contingency planning/mitigating risk</a:t>
            </a:r>
          </a:p>
        </p:txBody>
      </p:sp>
    </p:spTree>
    <p:extLst>
      <p:ext uri="{BB962C8B-B14F-4D97-AF65-F5344CB8AC3E}">
        <p14:creationId xmlns:p14="http://schemas.microsoft.com/office/powerpoint/2010/main" val="188344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CAPABILITY CONCEPTS IN CLINICAL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en-US" sz="9600" dirty="0"/>
              <a:t>Need to:​</a:t>
            </a:r>
          </a:p>
          <a:p>
            <a:pPr fontAlgn="base"/>
            <a:r>
              <a:rPr lang="en-US" sz="9600" dirty="0"/>
              <a:t>Integrate financial and psychosocial aspects of counseling​</a:t>
            </a:r>
          </a:p>
          <a:p>
            <a:pPr fontAlgn="base"/>
            <a:r>
              <a:rPr lang="en-US" sz="9600" dirty="0"/>
              <a:t>Recognize that a host of problems contribute to financial &amp; emotional distress/devastation (life-threatening illness, aging at times, interpersonal violence, foreclosure,  job loss)​</a:t>
            </a:r>
          </a:p>
          <a:p>
            <a:pPr fontAlgn="base"/>
            <a:r>
              <a:rPr lang="en-US" sz="9600" dirty="0"/>
              <a:t>Address problems in a comprehensive, holistic way​</a:t>
            </a:r>
          </a:p>
          <a:p>
            <a:pPr fontAlgn="base"/>
            <a:r>
              <a:rPr lang="en-US" sz="9600" dirty="0"/>
              <a:t>Recognize that financial and emotional stress are closely intertwined​</a:t>
            </a:r>
          </a:p>
          <a:p>
            <a:pPr fontAlgn="base"/>
            <a:r>
              <a:rPr lang="en-US" sz="9600" dirty="0"/>
              <a:t>Identify helping professionals to be skilled in/comfortable with these areas with assessment and intervention​</a:t>
            </a:r>
          </a:p>
          <a:p>
            <a:pPr fontAlgn="base"/>
            <a:r>
              <a:rPr lang="en-US" sz="9600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2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MARYLAND RESOURCES FOR EVICTION, FOOD BANKS, OTHER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CASH Campaign of Maryland</a:t>
            </a:r>
          </a:p>
          <a:p>
            <a:pPr lvl="1"/>
            <a:r>
              <a:rPr lang="en-US" dirty="0">
                <a:hlinkClick r:id="rId2"/>
              </a:rPr>
              <a:t>www.cashmd.org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Maryland Legal Aid</a:t>
            </a:r>
          </a:p>
          <a:p>
            <a:pPr lvl="1"/>
            <a:r>
              <a:rPr lang="en-US" dirty="0">
                <a:hlinkClick r:id="rId3"/>
              </a:rPr>
              <a:t>https://www.mdlab.org/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Consumer Credit Counseling Services of Maryland</a:t>
            </a:r>
          </a:p>
          <a:p>
            <a:pPr lvl="1"/>
            <a:r>
              <a:rPr lang="en-US" dirty="0">
                <a:hlinkClick r:id="rId4"/>
              </a:rPr>
              <a:t>www.cccsmd.org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Baltimore City’s soon-to-be-launched Financial Empowerment Center</a:t>
            </a:r>
          </a:p>
          <a:p>
            <a:pPr lvl="1"/>
            <a:r>
              <a:rPr lang="en-US" dirty="0">
                <a:hlinkClick r:id="rId5"/>
              </a:rPr>
              <a:t>www.oedworks.com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9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896"/>
            <a:ext cx="8229600" cy="11430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Unemployment:  </a:t>
            </a:r>
            <a:r>
              <a:rPr lang="en-US" dirty="0">
                <a:hlinkClick r:id="rId2"/>
              </a:rPr>
              <a:t>https://www.dol.gov/coronavirus/unemployment-insurance</a:t>
            </a:r>
            <a:endParaRPr lang="en-US" dirty="0"/>
          </a:p>
          <a:p>
            <a:r>
              <a:rPr lang="en-US" dirty="0"/>
              <a:t>IRS:  </a:t>
            </a:r>
            <a:r>
              <a:rPr lang="en-US" dirty="0">
                <a:hlinkClick r:id="rId2"/>
              </a:rPr>
              <a:t>https://www.irs.gov/newsroom/economic-impact-payments-what-you-need-to-know</a:t>
            </a:r>
            <a:endParaRPr lang="en-US" dirty="0"/>
          </a:p>
          <a:p>
            <a:r>
              <a:rPr lang="en-US" dirty="0"/>
              <a:t>Consumer Financial Protection Bureau:  </a:t>
            </a:r>
            <a:r>
              <a:rPr lang="en-US" dirty="0">
                <a:hlinkClick r:id="rId2"/>
              </a:rPr>
              <a:t>https://www.consumerfinance.gov/</a:t>
            </a:r>
            <a:endParaRPr lang="en-US" dirty="0"/>
          </a:p>
          <a:p>
            <a:r>
              <a:rPr lang="en-US" dirty="0"/>
              <a:t>Prosperity Now:  </a:t>
            </a:r>
          </a:p>
          <a:p>
            <a:r>
              <a:rPr lang="en-US" dirty="0">
                <a:hlinkClick r:id="rId2"/>
              </a:rPr>
              <a:t>https://prosperitynow.org/resources/covid-19-resources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3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960"/>
            <a:ext cx="8229600" cy="1143000"/>
          </a:xfrm>
        </p:spPr>
        <p:txBody>
          <a:bodyPr/>
          <a:lstStyle/>
          <a:p>
            <a:r>
              <a:rPr lang="en-US" dirty="0"/>
              <a:t>CONCEPTS </a:t>
            </a:r>
            <a:r>
              <a:rPr lang="en-US" i="1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948987"/>
            <a:ext cx="7772870" cy="3424107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Development of interventions that address financial and psychosocial realities​</a:t>
            </a:r>
          </a:p>
          <a:p>
            <a:pPr fontAlgn="base"/>
            <a:r>
              <a:rPr lang="en-US" dirty="0"/>
              <a:t>Development of new surveys measuring financial realities, capability, knowledge, self-efficacy​</a:t>
            </a:r>
          </a:p>
          <a:p>
            <a:pPr fontAlgn="base"/>
            <a:r>
              <a:rPr lang="en-US" dirty="0"/>
              <a:t>Addressing poverty and income inequalities through policy and legislation​</a:t>
            </a:r>
          </a:p>
          <a:p>
            <a:pPr fontAlgn="base"/>
            <a:r>
              <a:rPr lang="en-US" dirty="0"/>
              <a:t>Establishing partnerships among schools, agencies, practitioners, macro social workers, and others​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1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444"/>
            <a:ext cx="8229600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Addressing financial distress in human service programs​</a:t>
            </a:r>
          </a:p>
          <a:p>
            <a:pPr fontAlgn="base"/>
            <a:r>
              <a:rPr lang="en-US" dirty="0"/>
              <a:t>Connections between financial well-being and overall psychosocial well-being​</a:t>
            </a:r>
          </a:p>
          <a:p>
            <a:pPr fontAlgn="base"/>
            <a:r>
              <a:rPr lang="en-US" dirty="0"/>
              <a:t>Beyond income, amount of rent, obligations, etc., are there struggles around debt, insufficient income, credit or banking problems, predatory lenders, other stressors?​</a:t>
            </a:r>
          </a:p>
          <a:p>
            <a:pPr fontAlgn="base"/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6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756"/>
            <a:ext cx="8229600" cy="1143000"/>
          </a:xfrm>
        </p:spPr>
        <p:txBody>
          <a:bodyPr/>
          <a:lstStyle/>
          <a:p>
            <a:r>
              <a:rPr lang="en-US" dirty="0"/>
              <a:t>CLIENTS’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What to consider:​</a:t>
            </a:r>
          </a:p>
          <a:p>
            <a:pPr fontAlgn="base"/>
            <a:r>
              <a:rPr lang="en-US" dirty="0"/>
              <a:t>Does monthly income cover ongoing expenses?​</a:t>
            </a:r>
          </a:p>
          <a:p>
            <a:pPr fontAlgn="base"/>
            <a:r>
              <a:rPr lang="en-US" dirty="0"/>
              <a:t>Is income stable every 2 weeks or month?​</a:t>
            </a:r>
          </a:p>
          <a:p>
            <a:pPr fontAlgn="base"/>
            <a:r>
              <a:rPr lang="en-US" dirty="0"/>
              <a:t>Are they receiving any public benefits?​</a:t>
            </a:r>
          </a:p>
          <a:p>
            <a:pPr fontAlgn="base"/>
            <a:r>
              <a:rPr lang="en-US" dirty="0"/>
              <a:t>Are they eligible for any public benefits that they are not receiving?​</a:t>
            </a:r>
          </a:p>
          <a:p>
            <a:pPr fontAlgn="base"/>
            <a:r>
              <a:rPr lang="en-US" dirty="0"/>
              <a:t>Is there an impact on working ability?​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1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4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DISTRESS AND RELATED ISSUES DURING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505643"/>
            <a:ext cx="7772870" cy="3424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Drastic loss of work and income</a:t>
            </a:r>
          </a:p>
          <a:p>
            <a:r>
              <a:rPr lang="en-US" dirty="0"/>
              <a:t>Workers on the front lines</a:t>
            </a:r>
          </a:p>
          <a:p>
            <a:r>
              <a:rPr lang="en-US" dirty="0"/>
              <a:t>Hourly workers</a:t>
            </a:r>
          </a:p>
          <a:p>
            <a:r>
              <a:rPr lang="en-US" dirty="0"/>
              <a:t>Self-employed; gig workers</a:t>
            </a:r>
          </a:p>
          <a:p>
            <a:r>
              <a:rPr lang="en-US" dirty="0"/>
              <a:t>Telework challenges and changes</a:t>
            </a:r>
          </a:p>
          <a:p>
            <a:r>
              <a:rPr lang="en-US" dirty="0"/>
              <a:t>Stress and balance with child care and school responsibilities</a:t>
            </a:r>
          </a:p>
          <a:p>
            <a:r>
              <a:rPr lang="en-US" dirty="0"/>
              <a:t>Housing instability; now looming evictions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B97A65A24ED4EB826859F3CDE5EBF" ma:contentTypeVersion="13" ma:contentTypeDescription="Create a new document." ma:contentTypeScope="" ma:versionID="ea952eab1ddf0fe7329178eca36f5254">
  <xsd:schema xmlns:xsd="http://www.w3.org/2001/XMLSchema" xmlns:xs="http://www.w3.org/2001/XMLSchema" xmlns:p="http://schemas.microsoft.com/office/2006/metadata/properties" xmlns:ns3="11ad26a5-512a-41bd-a2b8-3092e2c51727" xmlns:ns4="b73f4a9e-5296-4314-8ede-26026a3a0234" targetNamespace="http://schemas.microsoft.com/office/2006/metadata/properties" ma:root="true" ma:fieldsID="e881e3ff30c48576e5a509914f291792" ns3:_="" ns4:_="">
    <xsd:import namespace="11ad26a5-512a-41bd-a2b8-3092e2c51727"/>
    <xsd:import namespace="b73f4a9e-5296-4314-8ede-26026a3a02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d26a5-512a-41bd-a2b8-3092e2c517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f4a9e-5296-4314-8ede-26026a3a0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C658F-E8D0-45C5-A4C5-7CDE762CFBC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73f4a9e-5296-4314-8ede-26026a3a0234"/>
    <ds:schemaRef ds:uri="11ad26a5-512a-41bd-a2b8-3092e2c51727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E3BF5F-7443-4E01-A987-F0682905D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d26a5-512a-41bd-a2b8-3092e2c51727"/>
    <ds:schemaRef ds:uri="b73f4a9e-5296-4314-8ede-26026a3a02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280614-9C75-414C-BABF-18780909B8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2169</Words>
  <Application>Microsoft Office PowerPoint</Application>
  <PresentationFormat>On-screen Show (4:3)</PresentationFormat>
  <Paragraphs>377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Fostering Financial Empowerment within Behavioral Health, Problem Gambling, and Other Clinical Settings </vt:lpstr>
      <vt:lpstr>FIRST POLL</vt:lpstr>
      <vt:lpstr>FINANCIAL SOCIAL WORK INITIATIVE AT THE UNIVERSITY OF MARYLAND SCHOOL OF SOCIAL WORK</vt:lpstr>
      <vt:lpstr>FINANCIAL CAPABILITY IS…</vt:lpstr>
      <vt:lpstr>FINANCIAL CAPABILITY CONCEPTS IN CLINICAL PRACTICE</vt:lpstr>
      <vt:lpstr>CONCEPTS (continued)</vt:lpstr>
      <vt:lpstr>BACKGROUND</vt:lpstr>
      <vt:lpstr>CLIENTS’ ASSESSMENT</vt:lpstr>
      <vt:lpstr>FINANCIAL DISTRESS AND RELATED ISSUES DURING PANDEMIC</vt:lpstr>
      <vt:lpstr>IMPACT OF COVID-19 ON PEOPLE AND COMMUNITIES OF COLOR</vt:lpstr>
      <vt:lpstr>PERSONAL FINANCE ISSUES WITHIN GAMBLING AND PROBLEM GAMBLING</vt:lpstr>
      <vt:lpstr>Talking about money</vt:lpstr>
      <vt:lpstr>Experiences with Money</vt:lpstr>
      <vt:lpstr>Managing Money</vt:lpstr>
      <vt:lpstr>Gambling and Financial Wellness</vt:lpstr>
      <vt:lpstr>Gambling and Financial Wellness</vt:lpstr>
      <vt:lpstr>Real Money And Gambling Money Adapted From A Paper By Julian Taber, 1999</vt:lpstr>
      <vt:lpstr>Real Money And Gambling Money Adapted From A Paper By Julian Taber, 1999</vt:lpstr>
      <vt:lpstr>Real Money And Gambling Money Adapted From A Paper By Julian Taber, 1999</vt:lpstr>
      <vt:lpstr>Assessment</vt:lpstr>
      <vt:lpstr>Assessment</vt:lpstr>
      <vt:lpstr>Motivation and Finances</vt:lpstr>
      <vt:lpstr>Motivation and Finances</vt:lpstr>
      <vt:lpstr>Finances</vt:lpstr>
      <vt:lpstr>Financial Planning for Recovery</vt:lpstr>
      <vt:lpstr>Assessing Debt</vt:lpstr>
      <vt:lpstr>Assessing Debt</vt:lpstr>
      <vt:lpstr>Assessing Debt</vt:lpstr>
      <vt:lpstr>Assessing Current Financial Situation</vt:lpstr>
      <vt:lpstr>Assessing Current Financial Situation</vt:lpstr>
      <vt:lpstr>Defining Income</vt:lpstr>
      <vt:lpstr>Defining Income and Sources for Gambling Money</vt:lpstr>
      <vt:lpstr>Estimating Expenses</vt:lpstr>
      <vt:lpstr>Example</vt:lpstr>
      <vt:lpstr>Example</vt:lpstr>
      <vt:lpstr>Adjustments</vt:lpstr>
      <vt:lpstr>Money Protection Plan</vt:lpstr>
      <vt:lpstr>Money Protection Plan</vt:lpstr>
      <vt:lpstr>Money Protection Plan:  When Loved One is Working on Recovery</vt:lpstr>
      <vt:lpstr>Financial Planning for Recovery</vt:lpstr>
      <vt:lpstr>SECOND POLL</vt:lpstr>
      <vt:lpstr>CONCRETE INTERVENTIONS</vt:lpstr>
      <vt:lpstr>PSYCHOSOCIAL INTERVENTIONS INVOLVING FINANCES</vt:lpstr>
      <vt:lpstr>FINANCIAL COUNSELING</vt:lpstr>
      <vt:lpstr>FINANCIAL COACHING</vt:lpstr>
      <vt:lpstr>FINANCIAL EDUCATION</vt:lpstr>
      <vt:lpstr>FINANCIAL THERAPY</vt:lpstr>
      <vt:lpstr>OTHER POSSIBLE INTERVENTIONS/ TECHNIQUES</vt:lpstr>
      <vt:lpstr>OTHER TOOLS TO AID INTERVENTIONS</vt:lpstr>
      <vt:lpstr>MARYLAND RESOURCES FOR EVICTION, FOOD BANKS, OTHER NEEDS</vt:lpstr>
      <vt:lpstr>OTHER RESOURCES</vt:lpstr>
      <vt:lpstr>QUESTIONS?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Callahan, Christine</cp:lastModifiedBy>
  <cp:revision>55</cp:revision>
  <dcterms:created xsi:type="dcterms:W3CDTF">2011-06-24T14:29:15Z</dcterms:created>
  <dcterms:modified xsi:type="dcterms:W3CDTF">2020-10-22T14:51:44Z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0x010100EC6B97A65A24ED4EB826859F3CDE5EBF</vt:lpwstr>
  </property>
</Properties>
</file>