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530" r:id="rId3"/>
    <p:sldId id="461" r:id="rId4"/>
    <p:sldId id="463" r:id="rId5"/>
    <p:sldId id="505" r:id="rId6"/>
    <p:sldId id="470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n, Haksoon" initials="AH" lastIdx="1" clrIdx="0"/>
  <p:cmAuthor id="1" name="Hartzel, Samantha" initials="H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9893" autoAdjust="0"/>
  </p:normalViewPr>
  <p:slideViewPr>
    <p:cSldViewPr snapToGrid="0" snapToObjects="1">
      <p:cViewPr varScale="1">
        <p:scale>
          <a:sx n="103" d="100"/>
          <a:sy n="103" d="100"/>
        </p:scale>
        <p:origin x="2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5E386-5F8A-40F7-9D2B-2219760530AF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F57FF0D-4F61-42D1-A7AF-C0A5631C8888}">
      <dgm:prSet phldrT="[Text]" custT="1"/>
      <dgm:spPr/>
      <dgm:t>
        <a:bodyPr/>
        <a:lstStyle/>
        <a:p>
          <a:r>
            <a:rPr lang="en-US" sz="1200" dirty="0" smtClean="0"/>
            <a:t>1983</a:t>
          </a:r>
          <a:endParaRPr lang="en-US" sz="1200" dirty="0"/>
        </a:p>
      </dgm:t>
    </dgm:pt>
    <dgm:pt modelId="{70C364B3-2964-4800-A8C4-E5FA9E523746}" type="parTrans" cxnId="{6E4ACED6-E764-46A9-9299-AD9C9917B216}">
      <dgm:prSet/>
      <dgm:spPr/>
      <dgm:t>
        <a:bodyPr/>
        <a:lstStyle/>
        <a:p>
          <a:endParaRPr lang="en-US" sz="1200"/>
        </a:p>
      </dgm:t>
    </dgm:pt>
    <dgm:pt modelId="{A6A723F6-C938-4527-8F15-EDA15398FDD2}" type="sibTrans" cxnId="{6E4ACED6-E764-46A9-9299-AD9C9917B216}">
      <dgm:prSet/>
      <dgm:spPr/>
      <dgm:t>
        <a:bodyPr/>
        <a:lstStyle/>
        <a:p>
          <a:endParaRPr lang="en-US" sz="1200"/>
        </a:p>
      </dgm:t>
    </dgm:pt>
    <dgm:pt modelId="{9D5E02B3-2D45-4DB4-916D-AD50E200972B}">
      <dgm:prSet phldrT="[Text]" custT="1"/>
      <dgm:spPr/>
      <dgm:t>
        <a:bodyPr/>
        <a:lstStyle/>
        <a:p>
          <a:r>
            <a:rPr lang="en-US" sz="1200" dirty="0" smtClean="0"/>
            <a:t>First SIPP Panel was conducted with 9 waves and a sample size of 20,897 households per wave.  </a:t>
          </a:r>
          <a:endParaRPr lang="en-US" sz="1200" dirty="0"/>
        </a:p>
      </dgm:t>
    </dgm:pt>
    <dgm:pt modelId="{39F61910-503B-40B9-9AB8-981794DF33B0}" type="parTrans" cxnId="{4DF25D6C-130A-4ADB-9556-01AC63AFCC7C}">
      <dgm:prSet/>
      <dgm:spPr/>
      <dgm:t>
        <a:bodyPr/>
        <a:lstStyle/>
        <a:p>
          <a:endParaRPr lang="en-US" sz="1200"/>
        </a:p>
      </dgm:t>
    </dgm:pt>
    <dgm:pt modelId="{3D933695-7FAC-4418-9521-BE6AE2FAA34C}" type="sibTrans" cxnId="{4DF25D6C-130A-4ADB-9556-01AC63AFCC7C}">
      <dgm:prSet/>
      <dgm:spPr/>
      <dgm:t>
        <a:bodyPr/>
        <a:lstStyle/>
        <a:p>
          <a:endParaRPr lang="en-US" sz="1200"/>
        </a:p>
      </dgm:t>
    </dgm:pt>
    <dgm:pt modelId="{5851AA93-3781-4E23-9E43-BDCF0BD655E9}">
      <dgm:prSet phldrT="[Text]" custT="1"/>
      <dgm:spPr/>
      <dgm:t>
        <a:bodyPr/>
        <a:lstStyle/>
        <a:p>
          <a:r>
            <a:rPr lang="en-US" sz="1200" dirty="0" smtClean="0"/>
            <a:t>1996</a:t>
          </a:r>
          <a:endParaRPr lang="en-US" sz="1200" dirty="0"/>
        </a:p>
      </dgm:t>
    </dgm:pt>
    <dgm:pt modelId="{61EA679D-320E-4E8C-A562-72D8791C38F8}" type="parTrans" cxnId="{B4A5F547-057E-4EBA-A4C8-948760C2ED35}">
      <dgm:prSet/>
      <dgm:spPr/>
      <dgm:t>
        <a:bodyPr/>
        <a:lstStyle/>
        <a:p>
          <a:endParaRPr lang="en-US" sz="1200"/>
        </a:p>
      </dgm:t>
    </dgm:pt>
    <dgm:pt modelId="{9E1A7E2D-C622-42B2-83BE-FC2D2536122D}" type="sibTrans" cxnId="{B4A5F547-057E-4EBA-A4C8-948760C2ED35}">
      <dgm:prSet/>
      <dgm:spPr/>
      <dgm:t>
        <a:bodyPr/>
        <a:lstStyle/>
        <a:p>
          <a:endParaRPr lang="en-US" sz="1200"/>
        </a:p>
      </dgm:t>
    </dgm:pt>
    <dgm:pt modelId="{3614867D-394C-4AE3-A212-C1CFC107521B}">
      <dgm:prSet phldrT="[Text]" custT="1"/>
      <dgm:spPr/>
      <dgm:t>
        <a:bodyPr/>
        <a:lstStyle/>
        <a:p>
          <a:r>
            <a:rPr lang="en-US" sz="1200" dirty="0" smtClean="0"/>
            <a:t>2008</a:t>
          </a:r>
          <a:endParaRPr lang="en-US" sz="1200" dirty="0"/>
        </a:p>
      </dgm:t>
    </dgm:pt>
    <dgm:pt modelId="{28AD0AFA-B22A-4EC9-BA60-759F8F722961}" type="parTrans" cxnId="{028998CF-E271-49E2-A257-2B7A5F630086}">
      <dgm:prSet/>
      <dgm:spPr/>
      <dgm:t>
        <a:bodyPr/>
        <a:lstStyle/>
        <a:p>
          <a:endParaRPr lang="en-US" sz="1200"/>
        </a:p>
      </dgm:t>
    </dgm:pt>
    <dgm:pt modelId="{57DA084C-5D0A-4167-9BBC-7BF0BC57EF37}" type="sibTrans" cxnId="{028998CF-E271-49E2-A257-2B7A5F630086}">
      <dgm:prSet/>
      <dgm:spPr/>
      <dgm:t>
        <a:bodyPr/>
        <a:lstStyle/>
        <a:p>
          <a:endParaRPr lang="en-US" sz="1200"/>
        </a:p>
      </dgm:t>
    </dgm:pt>
    <dgm:pt modelId="{2813637B-E852-4ECF-9B36-A53D33B28E55}">
      <dgm:prSet phldrT="[Text]" custT="1"/>
      <dgm:spPr/>
      <dgm:t>
        <a:bodyPr/>
        <a:lstStyle/>
        <a:p>
          <a:r>
            <a:rPr lang="en-US" sz="1200" dirty="0" smtClean="0"/>
            <a:t>Last completed Panel Set data</a:t>
          </a:r>
          <a:endParaRPr lang="en-US" sz="1200" dirty="0"/>
        </a:p>
      </dgm:t>
    </dgm:pt>
    <dgm:pt modelId="{B4615E01-0E76-41C2-BA36-B7397DAB7049}" type="parTrans" cxnId="{175FF8DD-3129-404A-835F-28869F3D5D12}">
      <dgm:prSet/>
      <dgm:spPr/>
      <dgm:t>
        <a:bodyPr/>
        <a:lstStyle/>
        <a:p>
          <a:endParaRPr lang="en-US" sz="1200"/>
        </a:p>
      </dgm:t>
    </dgm:pt>
    <dgm:pt modelId="{13BBCF1F-58E4-4B4F-9849-7DAFD31826EA}" type="sibTrans" cxnId="{175FF8DD-3129-404A-835F-28869F3D5D12}">
      <dgm:prSet/>
      <dgm:spPr/>
      <dgm:t>
        <a:bodyPr/>
        <a:lstStyle/>
        <a:p>
          <a:endParaRPr lang="en-US" sz="1200"/>
        </a:p>
      </dgm:t>
    </dgm:pt>
    <dgm:pt modelId="{E21A74E5-D8D0-49DC-B13B-6E0C60496C34}">
      <dgm:prSet phldrT="[Text]" custT="1"/>
      <dgm:spPr/>
      <dgm:t>
        <a:bodyPr/>
        <a:lstStyle/>
        <a:p>
          <a:r>
            <a:rPr lang="en-US" sz="1200" dirty="0" smtClean="0"/>
            <a:t>Includes 13 waves and sample size of 52,031 households per wave.  </a:t>
          </a:r>
          <a:endParaRPr lang="en-US" sz="1200" dirty="0"/>
        </a:p>
      </dgm:t>
    </dgm:pt>
    <dgm:pt modelId="{79824B90-67B1-4242-ADA8-1B68A4419AB3}" type="parTrans" cxnId="{2E660AB4-9245-4C51-9A58-3164FC84BCF2}">
      <dgm:prSet/>
      <dgm:spPr/>
      <dgm:t>
        <a:bodyPr/>
        <a:lstStyle/>
        <a:p>
          <a:endParaRPr lang="en-US" sz="1200"/>
        </a:p>
      </dgm:t>
    </dgm:pt>
    <dgm:pt modelId="{75BCB23E-4F89-4985-BF56-AB09C0260522}" type="sibTrans" cxnId="{2E660AB4-9245-4C51-9A58-3164FC84BCF2}">
      <dgm:prSet/>
      <dgm:spPr/>
      <dgm:t>
        <a:bodyPr/>
        <a:lstStyle/>
        <a:p>
          <a:endParaRPr lang="en-US" sz="1200"/>
        </a:p>
      </dgm:t>
    </dgm:pt>
    <dgm:pt modelId="{A318CF98-21D6-4E33-8CD4-BBA57A047A3A}">
      <dgm:prSet phldrT="[Text]" custT="1"/>
      <dgm:spPr/>
      <dgm:t>
        <a:bodyPr/>
        <a:lstStyle/>
        <a:p>
          <a:r>
            <a:rPr lang="en-US" sz="1200" dirty="0" smtClean="0"/>
            <a:t>Welfare Reform: Redesign and implementation of SIPP</a:t>
          </a:r>
          <a:endParaRPr lang="en-US" sz="1200" dirty="0"/>
        </a:p>
      </dgm:t>
    </dgm:pt>
    <dgm:pt modelId="{BE989248-A803-45A9-A90D-29DD74F8291B}" type="sibTrans" cxnId="{0247FBD6-BD01-4AA2-9C1A-5AAE820CFBBD}">
      <dgm:prSet/>
      <dgm:spPr/>
      <dgm:t>
        <a:bodyPr/>
        <a:lstStyle/>
        <a:p>
          <a:endParaRPr lang="en-US" sz="1200"/>
        </a:p>
      </dgm:t>
    </dgm:pt>
    <dgm:pt modelId="{EF0797DA-1448-4BC6-B923-B6709B798225}" type="parTrans" cxnId="{0247FBD6-BD01-4AA2-9C1A-5AAE820CFBBD}">
      <dgm:prSet/>
      <dgm:spPr/>
      <dgm:t>
        <a:bodyPr/>
        <a:lstStyle/>
        <a:p>
          <a:endParaRPr lang="en-US" sz="1200"/>
        </a:p>
      </dgm:t>
    </dgm:pt>
    <dgm:pt modelId="{067A3EFD-56C8-4A0F-8401-FCBC965E1732}">
      <dgm:prSet phldrT="[Text]" custT="1"/>
      <dgm:spPr/>
      <dgm:t>
        <a:bodyPr/>
        <a:lstStyle/>
        <a:p>
          <a:r>
            <a:rPr lang="en-US" sz="1200" smtClean="0"/>
            <a:t>2014</a:t>
          </a:r>
          <a:endParaRPr lang="en-US" sz="1200" dirty="0"/>
        </a:p>
      </dgm:t>
    </dgm:pt>
    <dgm:pt modelId="{9FB2AE96-62E1-4FA0-8EBA-E3628C6C68E5}" type="parTrans" cxnId="{1BBA202D-82A8-4338-AF80-8F2FC3C2EA41}">
      <dgm:prSet/>
      <dgm:spPr/>
      <dgm:t>
        <a:bodyPr/>
        <a:lstStyle/>
        <a:p>
          <a:endParaRPr lang="en-US" sz="1200"/>
        </a:p>
      </dgm:t>
    </dgm:pt>
    <dgm:pt modelId="{C4852890-4880-4528-8F7F-DED9EA133A41}" type="sibTrans" cxnId="{1BBA202D-82A8-4338-AF80-8F2FC3C2EA41}">
      <dgm:prSet/>
      <dgm:spPr/>
      <dgm:t>
        <a:bodyPr/>
        <a:lstStyle/>
        <a:p>
          <a:endParaRPr lang="en-US" sz="1200"/>
        </a:p>
      </dgm:t>
    </dgm:pt>
    <dgm:pt modelId="{A7CA2B85-9A3F-4FDD-BC8C-5CD742B9B5D4}">
      <dgm:prSet custT="1"/>
      <dgm:spPr/>
      <dgm:t>
        <a:bodyPr/>
        <a:lstStyle/>
        <a:p>
          <a:r>
            <a:rPr lang="en-US" sz="1200" dirty="0" smtClean="0"/>
            <a:t>Currently gathering Panel data with 53,000 Household sample per wave.   </a:t>
          </a:r>
          <a:endParaRPr lang="en-US" sz="1200" dirty="0"/>
        </a:p>
      </dgm:t>
    </dgm:pt>
    <dgm:pt modelId="{CC012CE1-8192-4459-90DC-AC2DBE4EFFCA}" type="parTrans" cxnId="{CB142982-B901-4BE9-A0CA-D76CE99467A7}">
      <dgm:prSet/>
      <dgm:spPr/>
      <dgm:t>
        <a:bodyPr/>
        <a:lstStyle/>
        <a:p>
          <a:endParaRPr lang="en-US" sz="1200"/>
        </a:p>
      </dgm:t>
    </dgm:pt>
    <dgm:pt modelId="{09E80A5D-1137-44E7-8F29-BD70E709805A}" type="sibTrans" cxnId="{CB142982-B901-4BE9-A0CA-D76CE99467A7}">
      <dgm:prSet/>
      <dgm:spPr/>
      <dgm:t>
        <a:bodyPr/>
        <a:lstStyle/>
        <a:p>
          <a:endParaRPr lang="en-US" sz="1200"/>
        </a:p>
      </dgm:t>
    </dgm:pt>
    <dgm:pt modelId="{9BAD1041-CA00-4E64-A38D-00896B005AAA}" type="pres">
      <dgm:prSet presAssocID="{2FB5E386-5F8A-40F7-9D2B-2219760530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046ED-EA6E-4730-A199-66D9BC24F836}" type="pres">
      <dgm:prSet presAssocID="{BF57FF0D-4F61-42D1-A7AF-C0A5631C8888}" presName="composite" presStyleCnt="0"/>
      <dgm:spPr/>
    </dgm:pt>
    <dgm:pt modelId="{5581A9C4-80A2-4975-BE35-7C7F9D729CB6}" type="pres">
      <dgm:prSet presAssocID="{BF57FF0D-4F61-42D1-A7AF-C0A5631C888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5E5D3-C5FD-46C6-87D2-03335C9B694A}" type="pres">
      <dgm:prSet presAssocID="{BF57FF0D-4F61-42D1-A7AF-C0A5631C8888}" presName="descendantText" presStyleLbl="alignAcc1" presStyleIdx="0" presStyleCnt="4" custLinFactNeighborX="0" custLinFactNeighborY="-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A07C1-40E2-429D-A201-4402C0F74E29}" type="pres">
      <dgm:prSet presAssocID="{A6A723F6-C938-4527-8F15-EDA15398FDD2}" presName="sp" presStyleCnt="0"/>
      <dgm:spPr/>
    </dgm:pt>
    <dgm:pt modelId="{89D4EBE2-AA8A-47A2-A7A9-08AD594CDF57}" type="pres">
      <dgm:prSet presAssocID="{5851AA93-3781-4E23-9E43-BDCF0BD655E9}" presName="composite" presStyleCnt="0"/>
      <dgm:spPr/>
    </dgm:pt>
    <dgm:pt modelId="{96D5C0E6-3773-4EF5-BA0D-FD0FC92F593D}" type="pres">
      <dgm:prSet presAssocID="{5851AA93-3781-4E23-9E43-BDCF0BD655E9}" presName="parentText" presStyleLbl="alignNode1" presStyleIdx="1" presStyleCnt="4" custLinFactNeighborY="-15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6E863-4E4E-4FF7-BD60-882FC60BDE39}" type="pres">
      <dgm:prSet presAssocID="{5851AA93-3781-4E23-9E43-BDCF0BD655E9}" presName="descendantText" presStyleLbl="alignAcc1" presStyleIdx="1" presStyleCnt="4" custScaleX="99776" custScaleY="112614" custLinFactNeighborX="-601" custLinFactNeighborY="-12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F498F-A257-42B7-84D6-EDFDCCB2D111}" type="pres">
      <dgm:prSet presAssocID="{9E1A7E2D-C622-42B2-83BE-FC2D2536122D}" presName="sp" presStyleCnt="0"/>
      <dgm:spPr/>
    </dgm:pt>
    <dgm:pt modelId="{89419A5A-257B-41D9-A88A-500573A96DEA}" type="pres">
      <dgm:prSet presAssocID="{3614867D-394C-4AE3-A212-C1CFC107521B}" presName="composite" presStyleCnt="0"/>
      <dgm:spPr/>
    </dgm:pt>
    <dgm:pt modelId="{4B7357CC-0086-458B-A7EB-08E37BC7C069}" type="pres">
      <dgm:prSet presAssocID="{3614867D-394C-4AE3-A212-C1CFC107521B}" presName="parentText" presStyleLbl="alignNode1" presStyleIdx="2" presStyleCnt="4" custLinFactNeighborY="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800D0-7F40-4ECC-903C-B27A5FCB6158}" type="pres">
      <dgm:prSet presAssocID="{3614867D-394C-4AE3-A212-C1CFC107521B}" presName="descendantText" presStyleLbl="alignAcc1" presStyleIdx="2" presStyleCnt="4" custLinFactNeighborX="0" custLinFactNeighborY="2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CA6FA-AB75-401F-8983-2766747F5A11}" type="pres">
      <dgm:prSet presAssocID="{57DA084C-5D0A-4167-9BBC-7BF0BC57EF37}" presName="sp" presStyleCnt="0"/>
      <dgm:spPr/>
    </dgm:pt>
    <dgm:pt modelId="{FEE87096-0DE0-46C8-8862-510D9791A750}" type="pres">
      <dgm:prSet presAssocID="{067A3EFD-56C8-4A0F-8401-FCBC965E1732}" presName="composite" presStyleCnt="0"/>
      <dgm:spPr/>
    </dgm:pt>
    <dgm:pt modelId="{5577001B-68BF-4246-B423-3C6297A6F5D6}" type="pres">
      <dgm:prSet presAssocID="{067A3EFD-56C8-4A0F-8401-FCBC965E1732}" presName="parentText" presStyleLbl="alignNode1" presStyleIdx="3" presStyleCnt="4" custLinFactNeighborY="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40352-E1BF-46D8-9AD7-105FB9A15D82}" type="pres">
      <dgm:prSet presAssocID="{067A3EFD-56C8-4A0F-8401-FCBC965E17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8F4EF-1B91-8740-9BC3-3116E7798CC3}" type="presOf" srcId="{2FB5E386-5F8A-40F7-9D2B-2219760530AF}" destId="{9BAD1041-CA00-4E64-A38D-00896B005AAA}" srcOrd="0" destOrd="0" presId="urn:microsoft.com/office/officeart/2005/8/layout/chevron2"/>
    <dgm:cxn modelId="{3E555399-CE43-6E4F-9BF0-A40AC7900A38}" type="presOf" srcId="{BF57FF0D-4F61-42D1-A7AF-C0A5631C8888}" destId="{5581A9C4-80A2-4975-BE35-7C7F9D729CB6}" srcOrd="0" destOrd="0" presId="urn:microsoft.com/office/officeart/2005/8/layout/chevron2"/>
    <dgm:cxn modelId="{F7985ADB-E710-7046-AF92-888852248F05}" type="presOf" srcId="{9D5E02B3-2D45-4DB4-916D-AD50E200972B}" destId="{8CC5E5D3-C5FD-46C6-87D2-03335C9B694A}" srcOrd="0" destOrd="0" presId="urn:microsoft.com/office/officeart/2005/8/layout/chevron2"/>
    <dgm:cxn modelId="{028998CF-E271-49E2-A257-2B7A5F630086}" srcId="{2FB5E386-5F8A-40F7-9D2B-2219760530AF}" destId="{3614867D-394C-4AE3-A212-C1CFC107521B}" srcOrd="2" destOrd="0" parTransId="{28AD0AFA-B22A-4EC9-BA60-759F8F722961}" sibTransId="{57DA084C-5D0A-4167-9BBC-7BF0BC57EF37}"/>
    <dgm:cxn modelId="{B4A5F547-057E-4EBA-A4C8-948760C2ED35}" srcId="{2FB5E386-5F8A-40F7-9D2B-2219760530AF}" destId="{5851AA93-3781-4E23-9E43-BDCF0BD655E9}" srcOrd="1" destOrd="0" parTransId="{61EA679D-320E-4E8C-A562-72D8791C38F8}" sibTransId="{9E1A7E2D-C622-42B2-83BE-FC2D2536122D}"/>
    <dgm:cxn modelId="{175FF8DD-3129-404A-835F-28869F3D5D12}" srcId="{3614867D-394C-4AE3-A212-C1CFC107521B}" destId="{2813637B-E852-4ECF-9B36-A53D33B28E55}" srcOrd="0" destOrd="0" parTransId="{B4615E01-0E76-41C2-BA36-B7397DAB7049}" sibTransId="{13BBCF1F-58E4-4B4F-9849-7DAFD31826EA}"/>
    <dgm:cxn modelId="{CB142982-B901-4BE9-A0CA-D76CE99467A7}" srcId="{067A3EFD-56C8-4A0F-8401-FCBC965E1732}" destId="{A7CA2B85-9A3F-4FDD-BC8C-5CD742B9B5D4}" srcOrd="0" destOrd="0" parTransId="{CC012CE1-8192-4459-90DC-AC2DBE4EFFCA}" sibTransId="{09E80A5D-1137-44E7-8F29-BD70E709805A}"/>
    <dgm:cxn modelId="{871C5B86-31C8-F142-842F-A699B647B4FC}" type="presOf" srcId="{A318CF98-21D6-4E33-8CD4-BBA57A047A3A}" destId="{76E6E863-4E4E-4FF7-BD60-882FC60BDE39}" srcOrd="0" destOrd="0" presId="urn:microsoft.com/office/officeart/2005/8/layout/chevron2"/>
    <dgm:cxn modelId="{4DF25D6C-130A-4ADB-9556-01AC63AFCC7C}" srcId="{BF57FF0D-4F61-42D1-A7AF-C0A5631C8888}" destId="{9D5E02B3-2D45-4DB4-916D-AD50E200972B}" srcOrd="0" destOrd="0" parTransId="{39F61910-503B-40B9-9AB8-981794DF33B0}" sibTransId="{3D933695-7FAC-4418-9521-BE6AE2FAA34C}"/>
    <dgm:cxn modelId="{0247FBD6-BD01-4AA2-9C1A-5AAE820CFBBD}" srcId="{5851AA93-3781-4E23-9E43-BDCF0BD655E9}" destId="{A318CF98-21D6-4E33-8CD4-BBA57A047A3A}" srcOrd="0" destOrd="0" parTransId="{EF0797DA-1448-4BC6-B923-B6709B798225}" sibTransId="{BE989248-A803-45A9-A90D-29DD74F8291B}"/>
    <dgm:cxn modelId="{7ACC5C17-ABA6-9E45-88F6-586A4F9384C1}" type="presOf" srcId="{3614867D-394C-4AE3-A212-C1CFC107521B}" destId="{4B7357CC-0086-458B-A7EB-08E37BC7C069}" srcOrd="0" destOrd="0" presId="urn:microsoft.com/office/officeart/2005/8/layout/chevron2"/>
    <dgm:cxn modelId="{536B733B-E79D-4C48-8FB1-3CEB9E0CEAAE}" type="presOf" srcId="{5851AA93-3781-4E23-9E43-BDCF0BD655E9}" destId="{96D5C0E6-3773-4EF5-BA0D-FD0FC92F593D}" srcOrd="0" destOrd="0" presId="urn:microsoft.com/office/officeart/2005/8/layout/chevron2"/>
    <dgm:cxn modelId="{780B3667-0AF0-9E40-9664-1E4FE3368A87}" type="presOf" srcId="{067A3EFD-56C8-4A0F-8401-FCBC965E1732}" destId="{5577001B-68BF-4246-B423-3C6297A6F5D6}" srcOrd="0" destOrd="0" presId="urn:microsoft.com/office/officeart/2005/8/layout/chevron2"/>
    <dgm:cxn modelId="{1B4D41ED-BFB5-1249-A424-E80090AABF82}" type="presOf" srcId="{A7CA2B85-9A3F-4FDD-BC8C-5CD742B9B5D4}" destId="{8A140352-E1BF-46D8-9AD7-105FB9A15D82}" srcOrd="0" destOrd="0" presId="urn:microsoft.com/office/officeart/2005/8/layout/chevron2"/>
    <dgm:cxn modelId="{2E660AB4-9245-4C51-9A58-3164FC84BCF2}" srcId="{2813637B-E852-4ECF-9B36-A53D33B28E55}" destId="{E21A74E5-D8D0-49DC-B13B-6E0C60496C34}" srcOrd="0" destOrd="0" parTransId="{79824B90-67B1-4242-ADA8-1B68A4419AB3}" sibTransId="{75BCB23E-4F89-4985-BF56-AB09C0260522}"/>
    <dgm:cxn modelId="{6E4ACED6-E764-46A9-9299-AD9C9917B216}" srcId="{2FB5E386-5F8A-40F7-9D2B-2219760530AF}" destId="{BF57FF0D-4F61-42D1-A7AF-C0A5631C8888}" srcOrd="0" destOrd="0" parTransId="{70C364B3-2964-4800-A8C4-E5FA9E523746}" sibTransId="{A6A723F6-C938-4527-8F15-EDA15398FDD2}"/>
    <dgm:cxn modelId="{1BBA202D-82A8-4338-AF80-8F2FC3C2EA41}" srcId="{2FB5E386-5F8A-40F7-9D2B-2219760530AF}" destId="{067A3EFD-56C8-4A0F-8401-FCBC965E1732}" srcOrd="3" destOrd="0" parTransId="{9FB2AE96-62E1-4FA0-8EBA-E3628C6C68E5}" sibTransId="{C4852890-4880-4528-8F7F-DED9EA133A41}"/>
    <dgm:cxn modelId="{2E92E9A0-BDA8-874C-B8BF-A7F1795ECD42}" type="presOf" srcId="{E21A74E5-D8D0-49DC-B13B-6E0C60496C34}" destId="{CE6800D0-7F40-4ECC-903C-B27A5FCB6158}" srcOrd="0" destOrd="1" presId="urn:microsoft.com/office/officeart/2005/8/layout/chevron2"/>
    <dgm:cxn modelId="{DC30143A-C946-4B4F-8EBE-5E3D917E00B8}" type="presOf" srcId="{2813637B-E852-4ECF-9B36-A53D33B28E55}" destId="{CE6800D0-7F40-4ECC-903C-B27A5FCB6158}" srcOrd="0" destOrd="0" presId="urn:microsoft.com/office/officeart/2005/8/layout/chevron2"/>
    <dgm:cxn modelId="{8BBDA711-E3FA-8640-8A40-1BFA85EA3C08}" type="presParOf" srcId="{9BAD1041-CA00-4E64-A38D-00896B005AAA}" destId="{E13046ED-EA6E-4730-A199-66D9BC24F836}" srcOrd="0" destOrd="0" presId="urn:microsoft.com/office/officeart/2005/8/layout/chevron2"/>
    <dgm:cxn modelId="{70BA228F-4122-3248-AF14-E7392CE0104E}" type="presParOf" srcId="{E13046ED-EA6E-4730-A199-66D9BC24F836}" destId="{5581A9C4-80A2-4975-BE35-7C7F9D729CB6}" srcOrd="0" destOrd="0" presId="urn:microsoft.com/office/officeart/2005/8/layout/chevron2"/>
    <dgm:cxn modelId="{74E85FA9-8725-7542-90F6-D724B88D0EFF}" type="presParOf" srcId="{E13046ED-EA6E-4730-A199-66D9BC24F836}" destId="{8CC5E5D3-C5FD-46C6-87D2-03335C9B694A}" srcOrd="1" destOrd="0" presId="urn:microsoft.com/office/officeart/2005/8/layout/chevron2"/>
    <dgm:cxn modelId="{F68CC7FB-5FC5-D14B-94AC-6CAED8D7DD50}" type="presParOf" srcId="{9BAD1041-CA00-4E64-A38D-00896B005AAA}" destId="{CDFA07C1-40E2-429D-A201-4402C0F74E29}" srcOrd="1" destOrd="0" presId="urn:microsoft.com/office/officeart/2005/8/layout/chevron2"/>
    <dgm:cxn modelId="{3F6D3EA4-0D82-2E41-868E-E5A56806DBD5}" type="presParOf" srcId="{9BAD1041-CA00-4E64-A38D-00896B005AAA}" destId="{89D4EBE2-AA8A-47A2-A7A9-08AD594CDF57}" srcOrd="2" destOrd="0" presId="urn:microsoft.com/office/officeart/2005/8/layout/chevron2"/>
    <dgm:cxn modelId="{89ED2B40-4450-C74E-9F33-2D4D9BA34BDF}" type="presParOf" srcId="{89D4EBE2-AA8A-47A2-A7A9-08AD594CDF57}" destId="{96D5C0E6-3773-4EF5-BA0D-FD0FC92F593D}" srcOrd="0" destOrd="0" presId="urn:microsoft.com/office/officeart/2005/8/layout/chevron2"/>
    <dgm:cxn modelId="{5DDE4ADE-A709-584F-9CE7-3F760499B5F7}" type="presParOf" srcId="{89D4EBE2-AA8A-47A2-A7A9-08AD594CDF57}" destId="{76E6E863-4E4E-4FF7-BD60-882FC60BDE39}" srcOrd="1" destOrd="0" presId="urn:microsoft.com/office/officeart/2005/8/layout/chevron2"/>
    <dgm:cxn modelId="{CF10376F-5BED-5E45-A877-A0BF6B4A4807}" type="presParOf" srcId="{9BAD1041-CA00-4E64-A38D-00896B005AAA}" destId="{789F498F-A257-42B7-84D6-EDFDCCB2D111}" srcOrd="3" destOrd="0" presId="urn:microsoft.com/office/officeart/2005/8/layout/chevron2"/>
    <dgm:cxn modelId="{293D2BB4-AC9B-CB4E-8D15-D10A6E25E71B}" type="presParOf" srcId="{9BAD1041-CA00-4E64-A38D-00896B005AAA}" destId="{89419A5A-257B-41D9-A88A-500573A96DEA}" srcOrd="4" destOrd="0" presId="urn:microsoft.com/office/officeart/2005/8/layout/chevron2"/>
    <dgm:cxn modelId="{2F6947FD-B60E-3C49-867E-AD9663775235}" type="presParOf" srcId="{89419A5A-257B-41D9-A88A-500573A96DEA}" destId="{4B7357CC-0086-458B-A7EB-08E37BC7C069}" srcOrd="0" destOrd="0" presId="urn:microsoft.com/office/officeart/2005/8/layout/chevron2"/>
    <dgm:cxn modelId="{BF9ECF6C-3BB0-0342-BDC4-E64B58FCA1EA}" type="presParOf" srcId="{89419A5A-257B-41D9-A88A-500573A96DEA}" destId="{CE6800D0-7F40-4ECC-903C-B27A5FCB6158}" srcOrd="1" destOrd="0" presId="urn:microsoft.com/office/officeart/2005/8/layout/chevron2"/>
    <dgm:cxn modelId="{82F13EE5-B60A-F24B-BCC9-A7DC58C35C96}" type="presParOf" srcId="{9BAD1041-CA00-4E64-A38D-00896B005AAA}" destId="{DC6CA6FA-AB75-401F-8983-2766747F5A11}" srcOrd="5" destOrd="0" presId="urn:microsoft.com/office/officeart/2005/8/layout/chevron2"/>
    <dgm:cxn modelId="{DBCB6A15-8674-6E45-B2EE-8C924E74A263}" type="presParOf" srcId="{9BAD1041-CA00-4E64-A38D-00896B005AAA}" destId="{FEE87096-0DE0-46C8-8862-510D9791A750}" srcOrd="6" destOrd="0" presId="urn:microsoft.com/office/officeart/2005/8/layout/chevron2"/>
    <dgm:cxn modelId="{5163AF2A-4C7D-504B-A578-517FB1E69AC8}" type="presParOf" srcId="{FEE87096-0DE0-46C8-8862-510D9791A750}" destId="{5577001B-68BF-4246-B423-3C6297A6F5D6}" srcOrd="0" destOrd="0" presId="urn:microsoft.com/office/officeart/2005/8/layout/chevron2"/>
    <dgm:cxn modelId="{ACEDF780-F84A-6640-9965-F258D06C4AC3}" type="presParOf" srcId="{FEE87096-0DE0-46C8-8862-510D9791A750}" destId="{8A140352-E1BF-46D8-9AD7-105FB9A15D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8BDBA-BE01-480A-A28B-D5437D5C2861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AB0FA2-9CEF-4A66-A39E-D7F80709FE5A}">
      <dgm:prSet phldrT="[Text]" custT="1"/>
      <dgm:spPr/>
      <dgm:t>
        <a:bodyPr/>
        <a:lstStyle/>
        <a:p>
          <a:r>
            <a:rPr lang="en-US" sz="1100" b="1" dirty="0" smtClean="0"/>
            <a:t>Household </a:t>
          </a:r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Composition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940F4-4C6E-4A3C-9413-DE3D8926FB58}" type="parTrans" cxnId="{8C96CB8B-4792-4CBB-9B4E-99353B092F8E}">
      <dgm:prSet/>
      <dgm:spPr/>
      <dgm:t>
        <a:bodyPr/>
        <a:lstStyle/>
        <a:p>
          <a:endParaRPr lang="en-US" sz="1100"/>
        </a:p>
      </dgm:t>
    </dgm:pt>
    <dgm:pt modelId="{D5A4F082-C796-4BE7-B4E1-D7906F191780}" type="sibTrans" cxnId="{8C96CB8B-4792-4CBB-9B4E-99353B092F8E}">
      <dgm:prSet/>
      <dgm:spPr/>
      <dgm:t>
        <a:bodyPr/>
        <a:lstStyle/>
        <a:p>
          <a:endParaRPr lang="en-US" sz="1100"/>
        </a:p>
      </dgm:t>
    </dgm:pt>
    <dgm:pt modelId="{EA4881C5-7C8B-4537-9AE4-790BADAC8FA3}">
      <dgm:prSet phldrT="[Text]" custT="1"/>
      <dgm:spPr/>
      <dgm:t>
        <a:bodyPr/>
        <a:lstStyle/>
        <a:p>
          <a:r>
            <a:rPr lang="en-US" sz="1100" b="1" dirty="0" smtClean="0"/>
            <a:t>Income</a:t>
          </a:r>
          <a:endParaRPr lang="en-US" sz="1100" b="1" dirty="0"/>
        </a:p>
      </dgm:t>
    </dgm:pt>
    <dgm:pt modelId="{6C464187-BD21-44FB-B7EB-24675E8155EB}" type="parTrans" cxnId="{780A92B2-96A9-4094-BFC8-464870187393}">
      <dgm:prSet/>
      <dgm:spPr/>
      <dgm:t>
        <a:bodyPr/>
        <a:lstStyle/>
        <a:p>
          <a:endParaRPr lang="en-US" sz="1100"/>
        </a:p>
      </dgm:t>
    </dgm:pt>
    <dgm:pt modelId="{D4EB61BA-7D13-4C80-98DA-3F0FE8E321F7}" type="sibTrans" cxnId="{780A92B2-96A9-4094-BFC8-464870187393}">
      <dgm:prSet/>
      <dgm:spPr/>
      <dgm:t>
        <a:bodyPr/>
        <a:lstStyle/>
        <a:p>
          <a:endParaRPr lang="en-US" sz="1100"/>
        </a:p>
      </dgm:t>
    </dgm:pt>
    <dgm:pt modelId="{46D234DE-C38A-4246-8207-59B4921B06FD}">
      <dgm:prSet phldrT="[Text]" custT="1"/>
      <dgm:spPr/>
      <dgm:t>
        <a:bodyPr/>
        <a:lstStyle/>
        <a:p>
          <a:r>
            <a:rPr lang="en-US" sz="1100" b="1" dirty="0" smtClean="0"/>
            <a:t>Education</a:t>
          </a:r>
          <a:endParaRPr lang="en-US" sz="1100" b="1" dirty="0"/>
        </a:p>
      </dgm:t>
    </dgm:pt>
    <dgm:pt modelId="{880F871B-E9AC-4F50-B8A1-CE81969C41F5}" type="parTrans" cxnId="{450D9F81-CEF3-4F0E-A715-0703187C4695}">
      <dgm:prSet/>
      <dgm:spPr/>
      <dgm:t>
        <a:bodyPr/>
        <a:lstStyle/>
        <a:p>
          <a:endParaRPr lang="en-US" sz="1100"/>
        </a:p>
      </dgm:t>
    </dgm:pt>
    <dgm:pt modelId="{DA7BA0CA-125B-42FC-9462-67B7DFE0ECE6}" type="sibTrans" cxnId="{450D9F81-CEF3-4F0E-A715-0703187C4695}">
      <dgm:prSet/>
      <dgm:spPr/>
      <dgm:t>
        <a:bodyPr/>
        <a:lstStyle/>
        <a:p>
          <a:endParaRPr lang="en-US" sz="1100"/>
        </a:p>
      </dgm:t>
    </dgm:pt>
    <dgm:pt modelId="{32DB5F75-F338-492D-8296-0AEC77E449AC}">
      <dgm:prSet phldrT="[Text]" custT="1"/>
      <dgm:spPr/>
      <dgm:t>
        <a:bodyPr/>
        <a:lstStyle/>
        <a:p>
          <a:r>
            <a:rPr lang="en-US" sz="1100" b="1" dirty="0" smtClean="0"/>
            <a:t>Housing</a:t>
          </a:r>
          <a:endParaRPr lang="en-US" sz="1100" b="1" dirty="0"/>
        </a:p>
      </dgm:t>
    </dgm:pt>
    <dgm:pt modelId="{1B41F8DA-DDD9-4C32-A5B6-AFC72F2E85C7}" type="parTrans" cxnId="{510416C5-53CF-470E-B7E9-2050654554F1}">
      <dgm:prSet/>
      <dgm:spPr/>
      <dgm:t>
        <a:bodyPr/>
        <a:lstStyle/>
        <a:p>
          <a:endParaRPr lang="en-US" sz="1100"/>
        </a:p>
      </dgm:t>
    </dgm:pt>
    <dgm:pt modelId="{6F5F0B47-688F-40D3-B171-B0DC8FC73B99}" type="sibTrans" cxnId="{510416C5-53CF-470E-B7E9-2050654554F1}">
      <dgm:prSet/>
      <dgm:spPr/>
      <dgm:t>
        <a:bodyPr/>
        <a:lstStyle/>
        <a:p>
          <a:endParaRPr lang="en-US" sz="1100"/>
        </a:p>
      </dgm:t>
    </dgm:pt>
    <dgm:pt modelId="{4F73894E-8E3A-4A9E-AD9E-75CD84F17463}">
      <dgm:prSet phldrT="[Text]" custT="1"/>
      <dgm:spPr/>
      <dgm:t>
        <a:bodyPr/>
        <a:lstStyle/>
        <a:p>
          <a:r>
            <a:rPr lang="en-US" sz="1100" b="1" dirty="0" smtClean="0"/>
            <a:t>Health</a:t>
          </a:r>
          <a:r>
            <a:rPr lang="en-US" sz="1100" dirty="0" smtClean="0"/>
            <a:t> </a:t>
          </a:r>
          <a:r>
            <a:rPr lang="en-US" sz="1100" b="1" dirty="0" smtClean="0"/>
            <a:t>Insurance</a:t>
          </a:r>
          <a:r>
            <a:rPr lang="en-US" sz="1100" dirty="0" smtClean="0"/>
            <a:t> </a:t>
          </a:r>
          <a:r>
            <a:rPr lang="en-US" sz="1100" b="1" dirty="0" smtClean="0"/>
            <a:t>Coverage</a:t>
          </a:r>
          <a:endParaRPr lang="en-US" sz="1100" b="1" dirty="0"/>
        </a:p>
      </dgm:t>
    </dgm:pt>
    <dgm:pt modelId="{284C49CB-CF4C-478F-92E0-02E4DA0044AE}" type="parTrans" cxnId="{601F88E2-F7F5-47E2-AE50-A27F7F1E2067}">
      <dgm:prSet/>
      <dgm:spPr/>
      <dgm:t>
        <a:bodyPr/>
        <a:lstStyle/>
        <a:p>
          <a:endParaRPr lang="en-US" sz="1100"/>
        </a:p>
      </dgm:t>
    </dgm:pt>
    <dgm:pt modelId="{52E52329-8E62-408F-84F2-5B3A8FFE892E}" type="sibTrans" cxnId="{601F88E2-F7F5-47E2-AE50-A27F7F1E2067}">
      <dgm:prSet/>
      <dgm:spPr/>
      <dgm:t>
        <a:bodyPr/>
        <a:lstStyle/>
        <a:p>
          <a:endParaRPr lang="en-US" sz="1100"/>
        </a:p>
      </dgm:t>
    </dgm:pt>
    <dgm:pt modelId="{ED8CF416-B9A0-48BA-ADB4-29590B509191}">
      <dgm:prSet phldrT="[Text]" custT="1"/>
      <dgm:spPr/>
      <dgm:t>
        <a:bodyPr/>
        <a:lstStyle/>
        <a:p>
          <a:r>
            <a:rPr lang="en-US" sz="1100" b="1" dirty="0" smtClean="0"/>
            <a:t>Government Program Participation</a:t>
          </a:r>
          <a:endParaRPr lang="en-US" sz="1100" b="1" dirty="0"/>
        </a:p>
      </dgm:t>
    </dgm:pt>
    <dgm:pt modelId="{BCA3D86D-8A9D-496F-A636-3CCC94386E45}" type="parTrans" cxnId="{3E825021-1E20-438F-AEE9-9B9011BB0006}">
      <dgm:prSet/>
      <dgm:spPr/>
      <dgm:t>
        <a:bodyPr/>
        <a:lstStyle/>
        <a:p>
          <a:endParaRPr lang="en-US" sz="1100"/>
        </a:p>
      </dgm:t>
    </dgm:pt>
    <dgm:pt modelId="{02B06045-386A-41B5-A55A-CFB18D3F0B25}" type="sibTrans" cxnId="{3E825021-1E20-438F-AEE9-9B9011BB0006}">
      <dgm:prSet/>
      <dgm:spPr/>
      <dgm:t>
        <a:bodyPr/>
        <a:lstStyle/>
        <a:p>
          <a:endParaRPr lang="en-US" sz="1100"/>
        </a:p>
      </dgm:t>
    </dgm:pt>
    <dgm:pt modelId="{B0116B1C-AD4D-442A-B290-386DA3D6D000}">
      <dgm:prSet phldrT="[Text]" custT="1"/>
      <dgm:spPr/>
      <dgm:t>
        <a:bodyPr/>
        <a:lstStyle/>
        <a:p>
          <a:r>
            <a:rPr lang="en-US" sz="1100" b="1" dirty="0" smtClean="0"/>
            <a:t>Employment</a:t>
          </a:r>
          <a:endParaRPr lang="en-US" sz="1100" b="1" dirty="0"/>
        </a:p>
      </dgm:t>
    </dgm:pt>
    <dgm:pt modelId="{00BD225B-4B7E-4489-AA9C-4AC579F654B0}" type="parTrans" cxnId="{85634B40-95C7-4134-90D4-6DDCAC8D735C}">
      <dgm:prSet/>
      <dgm:spPr/>
      <dgm:t>
        <a:bodyPr/>
        <a:lstStyle/>
        <a:p>
          <a:endParaRPr lang="en-US" sz="1100"/>
        </a:p>
      </dgm:t>
    </dgm:pt>
    <dgm:pt modelId="{D48CDA74-4D00-46C6-ADDB-0FEEDFFC36FF}" type="sibTrans" cxnId="{85634B40-95C7-4134-90D4-6DDCAC8D735C}">
      <dgm:prSet/>
      <dgm:spPr/>
      <dgm:t>
        <a:bodyPr/>
        <a:lstStyle/>
        <a:p>
          <a:endParaRPr lang="en-US" sz="1100"/>
        </a:p>
      </dgm:t>
    </dgm:pt>
    <dgm:pt modelId="{96D6D078-DB9D-409D-A698-FB90A8033AB5}" type="pres">
      <dgm:prSet presAssocID="{81D8BDBA-BE01-480A-A28B-D5437D5C28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184411-AC4B-4BAA-B769-30881B1A95F7}" type="pres">
      <dgm:prSet presAssocID="{38AB0FA2-9CEF-4A66-A39E-D7F80709FE5A}" presName="Parent" presStyleLbl="node0" presStyleIdx="0" presStyleCnt="1" custScaleX="121851" custScaleY="10577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A019D35-BF52-4E15-B80D-DE3A3C9CDA5B}" type="pres">
      <dgm:prSet presAssocID="{EA4881C5-7C8B-4537-9AE4-790BADAC8FA3}" presName="Accent1" presStyleCnt="0"/>
      <dgm:spPr/>
    </dgm:pt>
    <dgm:pt modelId="{8C5F8173-F098-415A-82B2-868B601547CD}" type="pres">
      <dgm:prSet presAssocID="{EA4881C5-7C8B-4537-9AE4-790BADAC8FA3}" presName="Accent" presStyleLbl="bgShp" presStyleIdx="0" presStyleCnt="6"/>
      <dgm:spPr/>
    </dgm:pt>
    <dgm:pt modelId="{4B1E19B4-823D-4E4D-84F6-AF672EBD7AAC}" type="pres">
      <dgm:prSet presAssocID="{EA4881C5-7C8B-4537-9AE4-790BADAC8FA3}" presName="Child1" presStyleLbl="node1" presStyleIdx="0" presStyleCnt="6" custScaleX="101490" custScaleY="100465" custLinFactNeighborX="-5550" custLinFactNeighborY="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3A9B9-BE29-4A13-B54E-CFA1D825949B}" type="pres">
      <dgm:prSet presAssocID="{46D234DE-C38A-4246-8207-59B4921B06FD}" presName="Accent2" presStyleCnt="0"/>
      <dgm:spPr/>
    </dgm:pt>
    <dgm:pt modelId="{C6871AF8-710D-40F2-8652-C4A0AB15E021}" type="pres">
      <dgm:prSet presAssocID="{46D234DE-C38A-4246-8207-59B4921B06FD}" presName="Accent" presStyleLbl="bgShp" presStyleIdx="1" presStyleCnt="6"/>
      <dgm:spPr/>
    </dgm:pt>
    <dgm:pt modelId="{FAD61A65-AFF3-4B02-84C4-854FD8DE3837}" type="pres">
      <dgm:prSet presAssocID="{46D234DE-C38A-4246-8207-59B4921B06FD}" presName="Child2" presStyleLbl="node1" presStyleIdx="1" presStyleCnt="6" custScaleX="107790" custLinFactNeighborX="6243" custLinFactNeighborY="-7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9D49A-6C08-4F88-BF4E-CF6BCD55A7A2}" type="pres">
      <dgm:prSet presAssocID="{32DB5F75-F338-492D-8296-0AEC77E449AC}" presName="Accent3" presStyleCnt="0"/>
      <dgm:spPr/>
    </dgm:pt>
    <dgm:pt modelId="{5C3E1E99-9424-4C9C-8729-8742053419C5}" type="pres">
      <dgm:prSet presAssocID="{32DB5F75-F338-492D-8296-0AEC77E449AC}" presName="Accent" presStyleLbl="bgShp" presStyleIdx="2" presStyleCnt="6"/>
      <dgm:spPr/>
    </dgm:pt>
    <dgm:pt modelId="{2FF7E86F-522C-48E1-994F-258F0682ED15}" type="pres">
      <dgm:prSet presAssocID="{32DB5F75-F338-492D-8296-0AEC77E449AC}" presName="Child3" presStyleLbl="node1" presStyleIdx="2" presStyleCnt="6" custScaleX="101445" custScaleY="99427" custLinFactX="-86606" custLinFactY="-21883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451C-74C0-4D9C-AA03-627F761F4D6F}" type="pres">
      <dgm:prSet presAssocID="{4F73894E-8E3A-4A9E-AD9E-75CD84F17463}" presName="Accent4" presStyleCnt="0"/>
      <dgm:spPr/>
    </dgm:pt>
    <dgm:pt modelId="{F1B3FC1B-7DCC-46F0-9699-A88F78BE20F1}" type="pres">
      <dgm:prSet presAssocID="{4F73894E-8E3A-4A9E-AD9E-75CD84F17463}" presName="Accent" presStyleLbl="bgShp" presStyleIdx="3" presStyleCnt="6"/>
      <dgm:spPr/>
    </dgm:pt>
    <dgm:pt modelId="{21CEF6B1-E667-48EB-810A-A87E5D4DA45E}" type="pres">
      <dgm:prSet presAssocID="{4F73894E-8E3A-4A9E-AD9E-75CD84F17463}" presName="Child4" presStyleLbl="node1" presStyleIdx="3" presStyleCnt="6" custScaleX="131593" custScaleY="99768" custLinFactNeighborX="2081" custLinFactNeighborY="-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9046C-94DC-4633-A4DB-B3D4386A82BA}" type="pres">
      <dgm:prSet presAssocID="{ED8CF416-B9A0-48BA-ADB4-29590B509191}" presName="Accent5" presStyleCnt="0"/>
      <dgm:spPr/>
    </dgm:pt>
    <dgm:pt modelId="{51710CB4-BB19-4EA2-9CD4-4E884EF54136}" type="pres">
      <dgm:prSet presAssocID="{ED8CF416-B9A0-48BA-ADB4-29590B509191}" presName="Accent" presStyleLbl="bgShp" presStyleIdx="4" presStyleCnt="6"/>
      <dgm:spPr/>
    </dgm:pt>
    <dgm:pt modelId="{05D18454-7249-461B-9DBE-53BF1B8505B7}" type="pres">
      <dgm:prSet presAssocID="{ED8CF416-B9A0-48BA-ADB4-29590B509191}" presName="Child5" presStyleLbl="node1" presStyleIdx="4" presStyleCnt="6" custScaleX="148774" custScaleY="106844" custLinFactNeighborX="-11793" custLinFactNeighborY="8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BBA23-7A88-47D9-8AFE-B2C6549FE3E8}" type="pres">
      <dgm:prSet presAssocID="{B0116B1C-AD4D-442A-B290-386DA3D6D000}" presName="Accent6" presStyleCnt="0"/>
      <dgm:spPr/>
    </dgm:pt>
    <dgm:pt modelId="{CAC81EC4-3D99-403F-A784-281B46D5DBA4}" type="pres">
      <dgm:prSet presAssocID="{B0116B1C-AD4D-442A-B290-386DA3D6D000}" presName="Accent" presStyleLbl="bgShp" presStyleIdx="5" presStyleCnt="6"/>
      <dgm:spPr/>
      <dgm:t>
        <a:bodyPr/>
        <a:lstStyle/>
        <a:p>
          <a:endParaRPr lang="en-US"/>
        </a:p>
      </dgm:t>
    </dgm:pt>
    <dgm:pt modelId="{7C799070-3857-4D09-A126-3D75F19CB067}" type="pres">
      <dgm:prSet presAssocID="{B0116B1C-AD4D-442A-B290-386DA3D6D000}" presName="Child6" presStyleLbl="node1" presStyleIdx="5" presStyleCnt="6" custScaleX="129557" custScaleY="88026" custLinFactX="100000" custLinFactY="18386" custLinFactNeighborX="1083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07A60-287F-0740-8185-C3F233B810EE}" type="presOf" srcId="{ED8CF416-B9A0-48BA-ADB4-29590B509191}" destId="{05D18454-7249-461B-9DBE-53BF1B8505B7}" srcOrd="0" destOrd="0" presId="urn:microsoft.com/office/officeart/2011/layout/HexagonRadial"/>
    <dgm:cxn modelId="{8A545658-0B33-7842-BFD1-3094CF4F4839}" type="presOf" srcId="{46D234DE-C38A-4246-8207-59B4921B06FD}" destId="{FAD61A65-AFF3-4B02-84C4-854FD8DE3837}" srcOrd="0" destOrd="0" presId="urn:microsoft.com/office/officeart/2011/layout/HexagonRadial"/>
    <dgm:cxn modelId="{99CB4303-7995-B543-810F-D6FF49815FE0}" type="presOf" srcId="{4F73894E-8E3A-4A9E-AD9E-75CD84F17463}" destId="{21CEF6B1-E667-48EB-810A-A87E5D4DA45E}" srcOrd="0" destOrd="0" presId="urn:microsoft.com/office/officeart/2011/layout/HexagonRadial"/>
    <dgm:cxn modelId="{85634B40-95C7-4134-90D4-6DDCAC8D735C}" srcId="{38AB0FA2-9CEF-4A66-A39E-D7F80709FE5A}" destId="{B0116B1C-AD4D-442A-B290-386DA3D6D000}" srcOrd="5" destOrd="0" parTransId="{00BD225B-4B7E-4489-AA9C-4AC579F654B0}" sibTransId="{D48CDA74-4D00-46C6-ADDB-0FEEDFFC36FF}"/>
    <dgm:cxn modelId="{39676637-6ACD-D54B-8CBF-67DD719B26BA}" type="presOf" srcId="{81D8BDBA-BE01-480A-A28B-D5437D5C2861}" destId="{96D6D078-DB9D-409D-A698-FB90A8033AB5}" srcOrd="0" destOrd="0" presId="urn:microsoft.com/office/officeart/2011/layout/HexagonRadial"/>
    <dgm:cxn modelId="{2234ED59-7F77-364E-82B4-DA55EA98FFD2}" type="presOf" srcId="{38AB0FA2-9CEF-4A66-A39E-D7F80709FE5A}" destId="{FD184411-AC4B-4BAA-B769-30881B1A95F7}" srcOrd="0" destOrd="0" presId="urn:microsoft.com/office/officeart/2011/layout/HexagonRadial"/>
    <dgm:cxn modelId="{6A0C5027-EA7A-B347-BEB7-485C6272B1E0}" type="presOf" srcId="{B0116B1C-AD4D-442A-B290-386DA3D6D000}" destId="{7C799070-3857-4D09-A126-3D75F19CB067}" srcOrd="0" destOrd="0" presId="urn:microsoft.com/office/officeart/2011/layout/HexagonRadial"/>
    <dgm:cxn modelId="{3E825021-1E20-438F-AEE9-9B9011BB0006}" srcId="{38AB0FA2-9CEF-4A66-A39E-D7F80709FE5A}" destId="{ED8CF416-B9A0-48BA-ADB4-29590B509191}" srcOrd="4" destOrd="0" parTransId="{BCA3D86D-8A9D-496F-A636-3CCC94386E45}" sibTransId="{02B06045-386A-41B5-A55A-CFB18D3F0B25}"/>
    <dgm:cxn modelId="{C5A5DBDF-3DB7-2844-BC8F-C1AC6F9BFD07}" type="presOf" srcId="{32DB5F75-F338-492D-8296-0AEC77E449AC}" destId="{2FF7E86F-522C-48E1-994F-258F0682ED15}" srcOrd="0" destOrd="0" presId="urn:microsoft.com/office/officeart/2011/layout/HexagonRadial"/>
    <dgm:cxn modelId="{8C96CB8B-4792-4CBB-9B4E-99353B092F8E}" srcId="{81D8BDBA-BE01-480A-A28B-D5437D5C2861}" destId="{38AB0FA2-9CEF-4A66-A39E-D7F80709FE5A}" srcOrd="0" destOrd="0" parTransId="{5F2940F4-4C6E-4A3C-9413-DE3D8926FB58}" sibTransId="{D5A4F082-C796-4BE7-B4E1-D7906F191780}"/>
    <dgm:cxn modelId="{510416C5-53CF-470E-B7E9-2050654554F1}" srcId="{38AB0FA2-9CEF-4A66-A39E-D7F80709FE5A}" destId="{32DB5F75-F338-492D-8296-0AEC77E449AC}" srcOrd="2" destOrd="0" parTransId="{1B41F8DA-DDD9-4C32-A5B6-AFC72F2E85C7}" sibTransId="{6F5F0B47-688F-40D3-B171-B0DC8FC73B99}"/>
    <dgm:cxn modelId="{91035C27-75A9-A641-B069-9DDFB537673D}" type="presOf" srcId="{EA4881C5-7C8B-4537-9AE4-790BADAC8FA3}" destId="{4B1E19B4-823D-4E4D-84F6-AF672EBD7AAC}" srcOrd="0" destOrd="0" presId="urn:microsoft.com/office/officeart/2011/layout/HexagonRadial"/>
    <dgm:cxn modelId="{601F88E2-F7F5-47E2-AE50-A27F7F1E2067}" srcId="{38AB0FA2-9CEF-4A66-A39E-D7F80709FE5A}" destId="{4F73894E-8E3A-4A9E-AD9E-75CD84F17463}" srcOrd="3" destOrd="0" parTransId="{284C49CB-CF4C-478F-92E0-02E4DA0044AE}" sibTransId="{52E52329-8E62-408F-84F2-5B3A8FFE892E}"/>
    <dgm:cxn modelId="{780A92B2-96A9-4094-BFC8-464870187393}" srcId="{38AB0FA2-9CEF-4A66-A39E-D7F80709FE5A}" destId="{EA4881C5-7C8B-4537-9AE4-790BADAC8FA3}" srcOrd="0" destOrd="0" parTransId="{6C464187-BD21-44FB-B7EB-24675E8155EB}" sibTransId="{D4EB61BA-7D13-4C80-98DA-3F0FE8E321F7}"/>
    <dgm:cxn modelId="{450D9F81-CEF3-4F0E-A715-0703187C4695}" srcId="{38AB0FA2-9CEF-4A66-A39E-D7F80709FE5A}" destId="{46D234DE-C38A-4246-8207-59B4921B06FD}" srcOrd="1" destOrd="0" parTransId="{880F871B-E9AC-4F50-B8A1-CE81969C41F5}" sibTransId="{DA7BA0CA-125B-42FC-9462-67B7DFE0ECE6}"/>
    <dgm:cxn modelId="{F1D2A805-FAAE-D04B-9298-64EF3BAC1754}" type="presParOf" srcId="{96D6D078-DB9D-409D-A698-FB90A8033AB5}" destId="{FD184411-AC4B-4BAA-B769-30881B1A95F7}" srcOrd="0" destOrd="0" presId="urn:microsoft.com/office/officeart/2011/layout/HexagonRadial"/>
    <dgm:cxn modelId="{705975EB-5AC2-0B40-9468-9B99C2C771B4}" type="presParOf" srcId="{96D6D078-DB9D-409D-A698-FB90A8033AB5}" destId="{3A019D35-BF52-4E15-B80D-DE3A3C9CDA5B}" srcOrd="1" destOrd="0" presId="urn:microsoft.com/office/officeart/2011/layout/HexagonRadial"/>
    <dgm:cxn modelId="{14D3D714-93C4-A24C-9111-19A2AFFDD84E}" type="presParOf" srcId="{3A019D35-BF52-4E15-B80D-DE3A3C9CDA5B}" destId="{8C5F8173-F098-415A-82B2-868B601547CD}" srcOrd="0" destOrd="0" presId="urn:microsoft.com/office/officeart/2011/layout/HexagonRadial"/>
    <dgm:cxn modelId="{E5EBED58-44E1-2840-9BCE-FE8C6585BCE5}" type="presParOf" srcId="{96D6D078-DB9D-409D-A698-FB90A8033AB5}" destId="{4B1E19B4-823D-4E4D-84F6-AF672EBD7AAC}" srcOrd="2" destOrd="0" presId="urn:microsoft.com/office/officeart/2011/layout/HexagonRadial"/>
    <dgm:cxn modelId="{3ADC70FD-8699-A547-A505-FE76AA460299}" type="presParOf" srcId="{96D6D078-DB9D-409D-A698-FB90A8033AB5}" destId="{88D3A9B9-BE29-4A13-B54E-CFA1D825949B}" srcOrd="3" destOrd="0" presId="urn:microsoft.com/office/officeart/2011/layout/HexagonRadial"/>
    <dgm:cxn modelId="{88065987-A635-1643-8402-F13433510577}" type="presParOf" srcId="{88D3A9B9-BE29-4A13-B54E-CFA1D825949B}" destId="{C6871AF8-710D-40F2-8652-C4A0AB15E021}" srcOrd="0" destOrd="0" presId="urn:microsoft.com/office/officeart/2011/layout/HexagonRadial"/>
    <dgm:cxn modelId="{465F6081-C6D7-E14D-A21D-96929E555D0F}" type="presParOf" srcId="{96D6D078-DB9D-409D-A698-FB90A8033AB5}" destId="{FAD61A65-AFF3-4B02-84C4-854FD8DE3837}" srcOrd="4" destOrd="0" presId="urn:microsoft.com/office/officeart/2011/layout/HexagonRadial"/>
    <dgm:cxn modelId="{B0678606-A5F0-7F4D-B672-6630BFA76A32}" type="presParOf" srcId="{96D6D078-DB9D-409D-A698-FB90A8033AB5}" destId="{F329D49A-6C08-4F88-BF4E-CF6BCD55A7A2}" srcOrd="5" destOrd="0" presId="urn:microsoft.com/office/officeart/2011/layout/HexagonRadial"/>
    <dgm:cxn modelId="{EB8BE409-06FE-844C-835D-7B00A545B632}" type="presParOf" srcId="{F329D49A-6C08-4F88-BF4E-CF6BCD55A7A2}" destId="{5C3E1E99-9424-4C9C-8729-8742053419C5}" srcOrd="0" destOrd="0" presId="urn:microsoft.com/office/officeart/2011/layout/HexagonRadial"/>
    <dgm:cxn modelId="{31776BA8-3D64-0D41-AD01-61B508ABE531}" type="presParOf" srcId="{96D6D078-DB9D-409D-A698-FB90A8033AB5}" destId="{2FF7E86F-522C-48E1-994F-258F0682ED15}" srcOrd="6" destOrd="0" presId="urn:microsoft.com/office/officeart/2011/layout/HexagonRadial"/>
    <dgm:cxn modelId="{24C7AF4E-F900-D545-B153-236C56D9126A}" type="presParOf" srcId="{96D6D078-DB9D-409D-A698-FB90A8033AB5}" destId="{449D451C-74C0-4D9C-AA03-627F761F4D6F}" srcOrd="7" destOrd="0" presId="urn:microsoft.com/office/officeart/2011/layout/HexagonRadial"/>
    <dgm:cxn modelId="{515A2106-D768-5D4E-934C-634E868C8FB8}" type="presParOf" srcId="{449D451C-74C0-4D9C-AA03-627F761F4D6F}" destId="{F1B3FC1B-7DCC-46F0-9699-A88F78BE20F1}" srcOrd="0" destOrd="0" presId="urn:microsoft.com/office/officeart/2011/layout/HexagonRadial"/>
    <dgm:cxn modelId="{C0F7219B-9626-F34B-9099-25745753870D}" type="presParOf" srcId="{96D6D078-DB9D-409D-A698-FB90A8033AB5}" destId="{21CEF6B1-E667-48EB-810A-A87E5D4DA45E}" srcOrd="8" destOrd="0" presId="urn:microsoft.com/office/officeart/2011/layout/HexagonRadial"/>
    <dgm:cxn modelId="{B81BB9FF-987F-DA40-B27E-BBD72508F0FC}" type="presParOf" srcId="{96D6D078-DB9D-409D-A698-FB90A8033AB5}" destId="{3429046C-94DC-4633-A4DB-B3D4386A82BA}" srcOrd="9" destOrd="0" presId="urn:microsoft.com/office/officeart/2011/layout/HexagonRadial"/>
    <dgm:cxn modelId="{C3158A7B-E93E-7D4F-B595-9017C1F9EC51}" type="presParOf" srcId="{3429046C-94DC-4633-A4DB-B3D4386A82BA}" destId="{51710CB4-BB19-4EA2-9CD4-4E884EF54136}" srcOrd="0" destOrd="0" presId="urn:microsoft.com/office/officeart/2011/layout/HexagonRadial"/>
    <dgm:cxn modelId="{4807C4F8-19E7-5847-B40D-15940269FC99}" type="presParOf" srcId="{96D6D078-DB9D-409D-A698-FB90A8033AB5}" destId="{05D18454-7249-461B-9DBE-53BF1B8505B7}" srcOrd="10" destOrd="0" presId="urn:microsoft.com/office/officeart/2011/layout/HexagonRadial"/>
    <dgm:cxn modelId="{D2DFB40E-53CA-C043-8AB1-A73CFE4EE517}" type="presParOf" srcId="{96D6D078-DB9D-409D-A698-FB90A8033AB5}" destId="{F3DBBA23-7A88-47D9-8AFE-B2C6549FE3E8}" srcOrd="11" destOrd="0" presId="urn:microsoft.com/office/officeart/2011/layout/HexagonRadial"/>
    <dgm:cxn modelId="{343EE0CA-3C9B-214E-98CA-87D4F4272C61}" type="presParOf" srcId="{F3DBBA23-7A88-47D9-8AFE-B2C6549FE3E8}" destId="{CAC81EC4-3D99-403F-A784-281B46D5DBA4}" srcOrd="0" destOrd="0" presId="urn:microsoft.com/office/officeart/2011/layout/HexagonRadial"/>
    <dgm:cxn modelId="{B564EFFF-A439-ED45-8049-FDA8ACCAFE5A}" type="presParOf" srcId="{96D6D078-DB9D-409D-A698-FB90A8033AB5}" destId="{7C799070-3857-4D09-A126-3D75F19CB06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A9C4-80A2-4975-BE35-7C7F9D729CB6}">
      <dsp:nvSpPr>
        <dsp:cNvPr id="0" name=""/>
        <dsp:cNvSpPr/>
      </dsp:nvSpPr>
      <dsp:spPr>
        <a:xfrm rot="5400000">
          <a:off x="-209959" y="218266"/>
          <a:ext cx="1399728" cy="9798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1983</a:t>
          </a:r>
          <a:endParaRPr lang="en-US" sz="1200" kern="1200" dirty="0"/>
        </a:p>
      </dsp:txBody>
      <dsp:txXfrm rot="-5400000">
        <a:off x="1" y="498212"/>
        <a:ext cx="979809" cy="419919"/>
      </dsp:txXfrm>
    </dsp:sp>
    <dsp:sp modelId="{8CC5E5D3-C5FD-46C6-87D2-03335C9B694A}">
      <dsp:nvSpPr>
        <dsp:cNvPr id="0" name=""/>
        <dsp:cNvSpPr/>
      </dsp:nvSpPr>
      <dsp:spPr>
        <a:xfrm rot="5400000">
          <a:off x="1734046" y="-748203"/>
          <a:ext cx="909823" cy="24182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First SIPP Panel was conducted with 9 waves and a sample size of 20,897 households per wave.  </a:t>
          </a:r>
          <a:endParaRPr lang="en-US" sz="1200" kern="1200" dirty="0"/>
        </a:p>
      </dsp:txBody>
      <dsp:txXfrm rot="-5400000">
        <a:off x="979809" y="50448"/>
        <a:ext cx="2373883" cy="820995"/>
      </dsp:txXfrm>
    </dsp:sp>
    <dsp:sp modelId="{96D5C0E6-3773-4EF5-BA0D-FD0FC92F593D}">
      <dsp:nvSpPr>
        <dsp:cNvPr id="0" name=""/>
        <dsp:cNvSpPr/>
      </dsp:nvSpPr>
      <dsp:spPr>
        <a:xfrm rot="5400000">
          <a:off x="-209959" y="1272917"/>
          <a:ext cx="1399728" cy="9798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1996</a:t>
          </a:r>
          <a:endParaRPr lang="en-US" sz="1200" kern="1200" dirty="0"/>
        </a:p>
      </dsp:txBody>
      <dsp:txXfrm rot="-5400000">
        <a:off x="1" y="1552863"/>
        <a:ext cx="979809" cy="419919"/>
      </dsp:txXfrm>
    </dsp:sp>
    <dsp:sp modelId="{76E6E863-4E4E-4FF7-BD60-882FC60BDE39}">
      <dsp:nvSpPr>
        <dsp:cNvPr id="0" name=""/>
        <dsp:cNvSpPr/>
      </dsp:nvSpPr>
      <dsp:spPr>
        <a:xfrm rot="5400000">
          <a:off x="1662130" y="414236"/>
          <a:ext cx="1024588" cy="241288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Welfare Reform: Redesign and implementation of SIPP</a:t>
          </a:r>
          <a:endParaRPr lang="en-US" sz="1200" kern="1200" dirty="0"/>
        </a:p>
      </dsp:txBody>
      <dsp:txXfrm rot="-5400000">
        <a:off x="967984" y="1158398"/>
        <a:ext cx="2362864" cy="924556"/>
      </dsp:txXfrm>
    </dsp:sp>
    <dsp:sp modelId="{4B7357CC-0086-458B-A7EB-08E37BC7C069}">
      <dsp:nvSpPr>
        <dsp:cNvPr id="0" name=""/>
        <dsp:cNvSpPr/>
      </dsp:nvSpPr>
      <dsp:spPr>
        <a:xfrm rot="5400000">
          <a:off x="-209959" y="2715467"/>
          <a:ext cx="1399728" cy="9798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2008</a:t>
          </a:r>
          <a:endParaRPr lang="en-US" sz="1200" kern="1200" dirty="0"/>
        </a:p>
      </dsp:txBody>
      <dsp:txXfrm rot="-5400000">
        <a:off x="1" y="2995413"/>
        <a:ext cx="979809" cy="419919"/>
      </dsp:txXfrm>
    </dsp:sp>
    <dsp:sp modelId="{CE6800D0-7F40-4ECC-903C-B27A5FCB6158}">
      <dsp:nvSpPr>
        <dsp:cNvPr id="0" name=""/>
        <dsp:cNvSpPr/>
      </dsp:nvSpPr>
      <dsp:spPr>
        <a:xfrm rot="5400000">
          <a:off x="1734046" y="1768108"/>
          <a:ext cx="909823" cy="24182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Last completed Panel Set data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Includes 13 waves and sample size of 52,031 households per wave.  </a:t>
          </a:r>
          <a:endParaRPr lang="en-US" sz="1200" kern="1200" dirty="0"/>
        </a:p>
      </dsp:txBody>
      <dsp:txXfrm rot="-5400000">
        <a:off x="979809" y="2566759"/>
        <a:ext cx="2373883" cy="820995"/>
      </dsp:txXfrm>
    </dsp:sp>
    <dsp:sp modelId="{5577001B-68BF-4246-B423-3C6297A6F5D6}">
      <dsp:nvSpPr>
        <dsp:cNvPr id="0" name=""/>
        <dsp:cNvSpPr/>
      </dsp:nvSpPr>
      <dsp:spPr>
        <a:xfrm rot="5400000">
          <a:off x="-209959" y="3931316"/>
          <a:ext cx="1399728" cy="97980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2014</a:t>
          </a:r>
          <a:endParaRPr lang="en-US" sz="1200" kern="1200" dirty="0"/>
        </a:p>
      </dsp:txBody>
      <dsp:txXfrm rot="-5400000">
        <a:off x="1" y="4211262"/>
        <a:ext cx="979809" cy="419919"/>
      </dsp:txXfrm>
    </dsp:sp>
    <dsp:sp modelId="{8A140352-E1BF-46D8-9AD7-105FB9A15D82}">
      <dsp:nvSpPr>
        <dsp:cNvPr id="0" name=""/>
        <dsp:cNvSpPr/>
      </dsp:nvSpPr>
      <dsp:spPr>
        <a:xfrm rot="5400000">
          <a:off x="1734046" y="2959002"/>
          <a:ext cx="909823" cy="241829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Currently gathering Panel data with 53,000 Household sample per wave.   </a:t>
          </a:r>
          <a:endParaRPr lang="en-US" sz="1200" kern="1200" dirty="0"/>
        </a:p>
      </dsp:txBody>
      <dsp:txXfrm rot="-5400000">
        <a:off x="979809" y="3757653"/>
        <a:ext cx="2373883" cy="820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4411-AC4B-4BAA-B769-30881B1A95F7}">
      <dsp:nvSpPr>
        <dsp:cNvPr id="0" name=""/>
        <dsp:cNvSpPr/>
      </dsp:nvSpPr>
      <dsp:spPr>
        <a:xfrm>
          <a:off x="1647493" y="819580"/>
          <a:ext cx="1308862" cy="98286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Household 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Composition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0166" y="971773"/>
        <a:ext cx="903516" cy="678476"/>
      </dsp:txXfrm>
    </dsp:sp>
    <dsp:sp modelId="{C6871AF8-710D-40F2-8652-C4A0AB15E021}">
      <dsp:nvSpPr>
        <dsp:cNvPr id="0" name=""/>
        <dsp:cNvSpPr/>
      </dsp:nvSpPr>
      <dsp:spPr>
        <a:xfrm>
          <a:off x="2437474" y="401868"/>
          <a:ext cx="405273" cy="34919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19B4-823D-4E4D-84F6-AF672EBD7AAC}">
      <dsp:nvSpPr>
        <dsp:cNvPr id="0" name=""/>
        <dsp:cNvSpPr/>
      </dsp:nvSpPr>
      <dsp:spPr>
        <a:xfrm>
          <a:off x="1808382" y="439"/>
          <a:ext cx="893374" cy="7650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Income</a:t>
          </a:r>
          <a:endParaRPr lang="en-US" sz="1100" b="1" kern="1200" dirty="0"/>
        </a:p>
      </dsp:txBody>
      <dsp:txXfrm>
        <a:off x="1955690" y="126591"/>
        <a:ext cx="598758" cy="512764"/>
      </dsp:txXfrm>
    </dsp:sp>
    <dsp:sp modelId="{5C3E1E99-9424-4C9C-8729-8742053419C5}">
      <dsp:nvSpPr>
        <dsp:cNvPr id="0" name=""/>
        <dsp:cNvSpPr/>
      </dsp:nvSpPr>
      <dsp:spPr>
        <a:xfrm>
          <a:off x="2910460" y="1054680"/>
          <a:ext cx="405273" cy="34919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61A65-AFF3-4B02-84C4-854FD8DE3837}">
      <dsp:nvSpPr>
        <dsp:cNvPr id="0" name=""/>
        <dsp:cNvSpPr/>
      </dsp:nvSpPr>
      <dsp:spPr>
        <a:xfrm>
          <a:off x="2691762" y="414757"/>
          <a:ext cx="948830" cy="7615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Education</a:t>
          </a:r>
          <a:endParaRPr lang="en-US" sz="1100" b="1" kern="1200" dirty="0"/>
        </a:p>
      </dsp:txBody>
      <dsp:txXfrm>
        <a:off x="2843354" y="536424"/>
        <a:ext cx="645646" cy="518193"/>
      </dsp:txXfrm>
    </dsp:sp>
    <dsp:sp modelId="{F1B3FC1B-7DCC-46F0-9699-A88F78BE20F1}">
      <dsp:nvSpPr>
        <dsp:cNvPr id="0" name=""/>
        <dsp:cNvSpPr/>
      </dsp:nvSpPr>
      <dsp:spPr>
        <a:xfrm>
          <a:off x="2581894" y="1791583"/>
          <a:ext cx="405273" cy="34919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7E86F-522C-48E1-994F-258F0682ED15}">
      <dsp:nvSpPr>
        <dsp:cNvPr id="0" name=""/>
        <dsp:cNvSpPr/>
      </dsp:nvSpPr>
      <dsp:spPr>
        <a:xfrm>
          <a:off x="1022119" y="464527"/>
          <a:ext cx="892978" cy="75716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Housing</a:t>
          </a:r>
          <a:endParaRPr lang="en-US" sz="1100" b="1" kern="1200" dirty="0"/>
        </a:p>
      </dsp:txBody>
      <dsp:txXfrm>
        <a:off x="1168641" y="588764"/>
        <a:ext cx="599934" cy="508689"/>
      </dsp:txXfrm>
    </dsp:sp>
    <dsp:sp modelId="{51710CB4-BB19-4EA2-9CD4-4E884EF54136}">
      <dsp:nvSpPr>
        <dsp:cNvPr id="0" name=""/>
        <dsp:cNvSpPr/>
      </dsp:nvSpPr>
      <dsp:spPr>
        <a:xfrm>
          <a:off x="1766849" y="1868076"/>
          <a:ext cx="405273" cy="34919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EF6B1-E667-48EB-810A-A87E5D4DA45E}">
      <dsp:nvSpPr>
        <dsp:cNvPr id="0" name=""/>
        <dsp:cNvSpPr/>
      </dsp:nvSpPr>
      <dsp:spPr>
        <a:xfrm>
          <a:off x="1743063" y="1859873"/>
          <a:ext cx="1158358" cy="75976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Health</a:t>
          </a:r>
          <a:r>
            <a:rPr lang="en-US" sz="1100" kern="1200" dirty="0" smtClean="0"/>
            <a:t> </a:t>
          </a:r>
          <a:r>
            <a:rPr lang="en-US" sz="1100" b="1" kern="1200" dirty="0" smtClean="0"/>
            <a:t>Insurance</a:t>
          </a:r>
          <a:r>
            <a:rPr lang="en-US" sz="1100" kern="1200" dirty="0" smtClean="0"/>
            <a:t> </a:t>
          </a:r>
          <a:r>
            <a:rPr lang="en-US" sz="1100" b="1" kern="1200" dirty="0" smtClean="0"/>
            <a:t>Coverage</a:t>
          </a:r>
          <a:endParaRPr lang="en-US" sz="1100" b="1" kern="1200" dirty="0"/>
        </a:p>
      </dsp:txBody>
      <dsp:txXfrm>
        <a:off x="1911947" y="1970643"/>
        <a:ext cx="820590" cy="538220"/>
      </dsp:txXfrm>
    </dsp:sp>
    <dsp:sp modelId="{CAC81EC4-3D99-403F-A784-281B46D5DBA4}">
      <dsp:nvSpPr>
        <dsp:cNvPr id="0" name=""/>
        <dsp:cNvSpPr/>
      </dsp:nvSpPr>
      <dsp:spPr>
        <a:xfrm>
          <a:off x="1286117" y="1215526"/>
          <a:ext cx="405273" cy="34919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18454-7249-461B-9DBE-53BF1B8505B7}">
      <dsp:nvSpPr>
        <dsp:cNvPr id="0" name=""/>
        <dsp:cNvSpPr/>
      </dsp:nvSpPr>
      <dsp:spPr>
        <a:xfrm>
          <a:off x="734270" y="1432156"/>
          <a:ext cx="1309595" cy="81364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Government Program Participation</a:t>
          </a:r>
          <a:endParaRPr lang="en-US" sz="1100" b="1" kern="1200" dirty="0"/>
        </a:p>
      </dsp:txBody>
      <dsp:txXfrm>
        <a:off x="920889" y="1548102"/>
        <a:ext cx="936357" cy="581753"/>
      </dsp:txXfrm>
    </dsp:sp>
    <dsp:sp modelId="{7C799070-3857-4D09-A126-3D75F19CB067}">
      <dsp:nvSpPr>
        <dsp:cNvPr id="0" name=""/>
        <dsp:cNvSpPr/>
      </dsp:nvSpPr>
      <dsp:spPr>
        <a:xfrm>
          <a:off x="2756325" y="1415803"/>
          <a:ext cx="1140436" cy="67034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Employment</a:t>
          </a:r>
          <a:endParaRPr lang="en-US" sz="1100" b="1" kern="1200" dirty="0"/>
        </a:p>
      </dsp:txBody>
      <dsp:txXfrm>
        <a:off x="2915200" y="1509189"/>
        <a:ext cx="822686" cy="48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2A5CD1-879C-4D08-B348-BBC48708A9A8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F88B15-BD62-49E8-A162-40E03F74D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7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C51636-8FD8-427E-81EB-7B10F086D899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5495AC-E4C1-4B77-A86F-ED991EF0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est" TargetMode="External"/><Relationship Id="rId4" Type="http://schemas.openxmlformats.org/officeDocument/2006/relationships/hyperlink" Target="http://www.census.gov/ac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5AC-E4C1-4B77-A86F-ED991EF014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Population Estimate - 318,857,056 people </a:t>
            </a:r>
          </a:p>
          <a:p>
            <a:r>
              <a:rPr lang="en-US" sz="900" b="0" i="0" u="sng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/>
              </a:rPr>
              <a:t>(Source: Vintage 2014 Population Estimates: US, State, and PR Total Population and Components of Change</a:t>
            </a:r>
            <a:r>
              <a:rPr lang="en-US" sz="900" b="0" i="0" u="sng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)</a:t>
            </a:r>
          </a:p>
          <a:p>
            <a:endParaRPr lang="en-US" sz="900" b="1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Housing Units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132,057,804 households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(Source: 2009-2013 American Community Survey 5-Year Estimates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Poverty Rate –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14.5 %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(Source: U.S. Census Bureau, Current Population Survey, 1960 to 2014 Annual Social and Economic Supplements.)</a:t>
            </a:r>
            <a:endParaRPr lang="en-US" sz="1200" b="1" i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Population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living in poverty =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318,857,056 people x 0.145 (poverty rate) = 46,234,273 people 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Population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living in poverty =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132,057,804 households x 0.145 (poverty rate) =1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9,148,381 households 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5AC-E4C1-4B77-A86F-ED991EF014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5AC-E4C1-4B77-A86F-ED991EF014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5AC-E4C1-4B77-A86F-ED991EF014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95AC-E4C1-4B77-A86F-ED991EF014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65404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6540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65405"/>
            <a:ext cx="2133600" cy="365125"/>
          </a:xfrm>
        </p:spPr>
        <p:txBody>
          <a:bodyPr/>
          <a:lstStyle/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099" y="1307806"/>
            <a:ext cx="8484780" cy="82991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United </a:t>
            </a:r>
            <a:r>
              <a:rPr lang="en-US" sz="2800" b="1" dirty="0"/>
              <a:t>States Census Bureau </a:t>
            </a:r>
            <a:r>
              <a:rPr lang="en-US" sz="2800" b="1" dirty="0" smtClean="0"/>
              <a:t>Panel Data: Survey </a:t>
            </a:r>
            <a:r>
              <a:rPr lang="en-US" sz="2800" b="1" dirty="0"/>
              <a:t>of Income and Program </a:t>
            </a:r>
            <a:r>
              <a:rPr lang="en-US" sz="2800" b="1" dirty="0" smtClean="0"/>
              <a:t>Participation </a:t>
            </a:r>
            <a:r>
              <a:rPr lang="en-US" sz="2800" b="1" dirty="0"/>
              <a:t>(SIPP)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638" y="2236572"/>
            <a:ext cx="4117868" cy="2063579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Haksoon Ahn, PhD</a:t>
            </a:r>
          </a:p>
          <a:p>
            <a:r>
              <a:rPr lang="en-US" sz="4200" dirty="0" smtClean="0">
                <a:solidFill>
                  <a:schemeClr val="tx1"/>
                </a:solidFill>
              </a:rPr>
              <a:t>Associate Professor</a:t>
            </a:r>
            <a:endParaRPr lang="en-US" sz="4200" dirty="0">
              <a:solidFill>
                <a:schemeClr val="tx1"/>
              </a:solidFill>
            </a:endParaRPr>
          </a:p>
          <a:p>
            <a:r>
              <a:rPr lang="en-US" sz="4200" dirty="0" smtClean="0">
                <a:solidFill>
                  <a:schemeClr val="tx1"/>
                </a:solidFill>
              </a:rPr>
              <a:t>University of Maryland School of Social Work </a:t>
            </a:r>
          </a:p>
          <a:p>
            <a:r>
              <a:rPr lang="en-US" sz="4200" dirty="0" err="1" smtClean="0">
                <a:solidFill>
                  <a:schemeClr val="tx1"/>
                </a:solidFill>
              </a:rPr>
              <a:t>hahn@ssw.umaryland.edu</a:t>
            </a:r>
            <a:endParaRPr lang="en-US" sz="4200" dirty="0" smtClean="0">
              <a:solidFill>
                <a:schemeClr val="tx1"/>
              </a:solidFill>
            </a:endParaRPr>
          </a:p>
          <a:p>
            <a:endParaRPr lang="en-US" sz="3800" dirty="0" smtClean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Financial Capability and Asset Building  </a:t>
            </a:r>
          </a:p>
          <a:p>
            <a:r>
              <a:rPr lang="en-US" sz="3800" dirty="0" smtClean="0">
                <a:solidFill>
                  <a:schemeClr val="tx1"/>
                </a:solidFill>
              </a:rPr>
              <a:t>January 10</a:t>
            </a:r>
            <a:r>
              <a:rPr lang="en-US" sz="3800" baseline="30000" dirty="0" smtClean="0">
                <a:solidFill>
                  <a:schemeClr val="tx1"/>
                </a:solidFill>
              </a:rPr>
              <a:t>th</a:t>
            </a:r>
            <a:r>
              <a:rPr lang="en-US" sz="3800" dirty="0" smtClean="0">
                <a:solidFill>
                  <a:schemeClr val="tx1"/>
                </a:solidFill>
              </a:rPr>
              <a:t>, 2018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5481" y="2631989"/>
            <a:ext cx="4372920" cy="3938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Purpose of SIPP</a:t>
            </a:r>
          </a:p>
          <a:p>
            <a:pPr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Nationally Representative Longitudinal Study from 1983</a:t>
            </a:r>
          </a:p>
          <a:p>
            <a:pPr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Collects:</a:t>
            </a:r>
          </a:p>
          <a:p>
            <a:pPr lvl="1"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Federal and State program participation and eligibility</a:t>
            </a:r>
          </a:p>
          <a:p>
            <a:pPr lvl="1"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     (AFDC/TANF, SSI, SNAP/FS, MA, 	etc.)</a:t>
            </a:r>
          </a:p>
          <a:p>
            <a:pPr lvl="1"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Demographic characteristics</a:t>
            </a:r>
          </a:p>
          <a:p>
            <a:pPr lvl="1"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Household dynamics ad composition</a:t>
            </a:r>
          </a:p>
          <a:p>
            <a:pPr lvl="1" algn="l"/>
            <a:r>
              <a:rPr lang="en-US" alt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Income, asset, employment, </a:t>
            </a:r>
            <a:r>
              <a:rPr lang="en-US" altLang="en-US" sz="2100" dirty="0" err="1" smtClean="0">
                <a:solidFill>
                  <a:schemeClr val="tx1"/>
                </a:solidFill>
                <a:ea typeface="ＭＳ Ｐゴシック" pitchFamily="34" charset="-128"/>
              </a:rPr>
              <a:t>etc</a:t>
            </a:r>
            <a:endParaRPr lang="en-US" altLang="en-US" sz="21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/>
            <a:endParaRPr lang="en-US" altLang="en-US" sz="2400" i="1" dirty="0" smtClean="0">
              <a:ea typeface="ＭＳ Ｐゴシック" pitchFamily="34" charset="-128"/>
            </a:endParaRPr>
          </a:p>
          <a:p>
            <a:pPr algn="l"/>
            <a:endParaRPr lang="en-US" altLang="en-US" sz="2400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30" y="4109894"/>
            <a:ext cx="3694669" cy="27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8794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Methodology: Panel Sample Size </a:t>
            </a:r>
            <a:r>
              <a:rPr lang="en-US" sz="3200" smtClean="0"/>
              <a:t>and Redesign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9" y="1451232"/>
            <a:ext cx="4881801" cy="450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6647" y="5915087"/>
            <a:ext cx="4881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(Source: U.S. Census Bureau, </a:t>
            </a:r>
            <a:r>
              <a:rPr lang="en-US" sz="1000" dirty="0" smtClean="0"/>
              <a:t>2009. </a:t>
            </a:r>
            <a:r>
              <a:rPr lang="en-US" sz="1000" dirty="0"/>
              <a:t>SIPP User’s guide sample design and interview procedures: Chapter 2. http://www.census.gov/content/dam/Census/programs-surveys/sipp/methodology/SIPP_USERS_Guide_Chapter2_2009.pdf)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1796" y="1214622"/>
            <a:ext cx="5553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Table 1: Panel Data Sample Size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343016"/>
              </p:ext>
            </p:extLst>
          </p:nvPr>
        </p:nvGraphicFramePr>
        <p:xfrm>
          <a:off x="5559659" y="1467021"/>
          <a:ext cx="339810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07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321734"/>
            <a:ext cx="8229600" cy="1143000"/>
          </a:xfrm>
        </p:spPr>
        <p:txBody>
          <a:bodyPr/>
          <a:lstStyle/>
          <a:p>
            <a:r>
              <a:rPr lang="en-US" dirty="0" smtClean="0"/>
              <a:t>Core and Topical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4734"/>
            <a:ext cx="8229600" cy="4709847"/>
          </a:xfrm>
        </p:spPr>
        <p:txBody>
          <a:bodyPr numCol="2">
            <a:normAutofit fontScale="32500" lnSpcReduction="20000"/>
          </a:bodyPr>
          <a:lstStyle/>
          <a:p>
            <a:r>
              <a:rPr lang="en-US" sz="5500" b="1" dirty="0" smtClean="0"/>
              <a:t>Core Modules: </a:t>
            </a:r>
          </a:p>
          <a:p>
            <a:pPr lvl="1"/>
            <a:r>
              <a:rPr lang="en-US" sz="4200" dirty="0" smtClean="0"/>
              <a:t>Repeated in every month or wave. </a:t>
            </a:r>
          </a:p>
          <a:p>
            <a:pPr lvl="1"/>
            <a:r>
              <a:rPr lang="en-US" sz="4200" dirty="0" smtClean="0"/>
              <a:t>Data includes:</a:t>
            </a:r>
          </a:p>
          <a:p>
            <a:pPr lvl="2"/>
            <a:r>
              <a:rPr lang="en-US" sz="4200" dirty="0" smtClean="0"/>
              <a:t>Demographics,</a:t>
            </a:r>
          </a:p>
          <a:p>
            <a:pPr lvl="2"/>
            <a:r>
              <a:rPr lang="en-US" sz="4200" dirty="0" smtClean="0"/>
              <a:t>Labor force,</a:t>
            </a:r>
          </a:p>
          <a:p>
            <a:pPr lvl="2"/>
            <a:r>
              <a:rPr lang="en-US" sz="4200" dirty="0"/>
              <a:t>I</a:t>
            </a:r>
            <a:r>
              <a:rPr lang="en-US" sz="4200" dirty="0" smtClean="0"/>
              <a:t>ncome,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4200" dirty="0"/>
              <a:t>W</a:t>
            </a:r>
            <a:r>
              <a:rPr lang="en-US" sz="4200" dirty="0" smtClean="0"/>
              <a:t>elfare participation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5500" b="1" dirty="0" smtClean="0"/>
              <a:t>Topical Modules:</a:t>
            </a:r>
          </a:p>
          <a:p>
            <a:pPr lvl="1"/>
            <a:r>
              <a:rPr lang="en-US" sz="5000" dirty="0" smtClean="0"/>
              <a:t>Specific program and policies questions.</a:t>
            </a:r>
          </a:p>
          <a:p>
            <a:pPr lvl="1"/>
            <a:r>
              <a:rPr lang="en-US" sz="5000" dirty="0" smtClean="0"/>
              <a:t>Not repeatedly measured. </a:t>
            </a:r>
          </a:p>
          <a:p>
            <a:pPr lvl="1"/>
            <a:endParaRPr lang="en-US" sz="5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5500" b="1" dirty="0" smtClean="0"/>
              <a:t>2014 Wave 1 Financial Variables</a:t>
            </a:r>
          </a:p>
          <a:p>
            <a:pPr marL="457200" lvl="1" indent="0">
              <a:buNone/>
            </a:pPr>
            <a:endParaRPr lang="en-US" sz="5500" b="1" dirty="0" smtClean="0"/>
          </a:p>
          <a:p>
            <a:r>
              <a:rPr lang="en-US" altLang="en-US" sz="5500" dirty="0" smtClean="0"/>
              <a:t>Was </a:t>
            </a:r>
            <a:r>
              <a:rPr lang="en-US" altLang="en-US" sz="5500" dirty="0"/>
              <a:t>… unable to pay the utility bills? </a:t>
            </a:r>
          </a:p>
          <a:p>
            <a:r>
              <a:rPr lang="en-US" altLang="en-US" sz="5500" dirty="0"/>
              <a:t>Was.. Unable to pay rent or mortgage? </a:t>
            </a:r>
          </a:p>
          <a:p>
            <a:r>
              <a:rPr lang="en-US" altLang="en-US" sz="5500" dirty="0"/>
              <a:t>Could not afford valance meals? </a:t>
            </a:r>
          </a:p>
          <a:p>
            <a:r>
              <a:rPr lang="en-US" sz="5500" dirty="0"/>
              <a:t>Amount of income received from trusts during the reference period.</a:t>
            </a:r>
          </a:p>
          <a:p>
            <a:r>
              <a:rPr lang="en-US" sz="5500" dirty="0"/>
              <a:t>Owned any money market accounts or money market funds during the reference period.</a:t>
            </a:r>
          </a:p>
          <a:p>
            <a:r>
              <a:rPr lang="en-US" sz="5500" dirty="0"/>
              <a:t>Owned any other financial investments during the reference period [such as coins, collectibles, jewelry, artwork, mortgages paid to him/her, other loans owned to him/her, and royalties]</a:t>
            </a:r>
          </a:p>
          <a:p>
            <a:r>
              <a:rPr lang="en-US" sz="5500" dirty="0"/>
              <a:t>Person-level sum of all debt </a:t>
            </a:r>
            <a:endParaRPr lang="en-US" altLang="en-US" sz="55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4933671"/>
              </p:ext>
            </p:extLst>
          </p:nvPr>
        </p:nvGraphicFramePr>
        <p:xfrm>
          <a:off x="407774" y="4101843"/>
          <a:ext cx="4423718" cy="261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73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474133"/>
            <a:ext cx="8229600" cy="62653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SIPP Topical Module Categories and Uses of SIPP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38377"/>
              </p:ext>
            </p:extLst>
          </p:nvPr>
        </p:nvGraphicFramePr>
        <p:xfrm>
          <a:off x="664275" y="1307805"/>
          <a:ext cx="4364926" cy="482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0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7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Category</a:t>
                      </a:r>
                      <a:endParaRPr lang="en-US" sz="10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Topical Module</a:t>
                      </a:r>
                      <a:endParaRPr lang="en-US" sz="10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4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Health, Disability, &amp; Physical Well-Being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Adult Well-Being; Extended Measures of Well-Being; Children’s Well-Being; Functional Limitations and Disability (Child and Adult); Health Status and Utilization of Health Care Services; Long-Term Care; Medical Expenses, Work Disability; Work Disability History.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1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Financial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Annual Income and Retirement Accounts; Assets and Liabilities; Real Estate Property and Vehicles; Recipiency History; Retirement Expectations and Pension Plan Coverage; School Enrollment and Financing; Wealth and Eligibility, Selected Financial Assets; Shelter Costs and Energy Usage; Support for Non-household Members; Taxes.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Child Care &amp; Financial Support Child Care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Child Support Agreements; Child Support Paid; Support for Non-household Members.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Education &amp; Employment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Education and Training History; Employment History; School Enrollment and Financing; Work-Related Expenses; Work Schedule.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Family Characteristics &amp; Living Conditions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Household Extended Measures of Well-Being; Fertility History; Household Relationships; Marital History.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Personal History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Education and Training History; Employment History; Fertility History; Marital History; Migration History; </a:t>
                      </a:r>
                      <a:r>
                        <a:rPr lang="en-US" sz="1000" dirty="0" err="1">
                          <a:effectLst/>
                        </a:rPr>
                        <a:t>Recipiency</a:t>
                      </a:r>
                      <a:r>
                        <a:rPr lang="en-US" sz="1000" dirty="0">
                          <a:effectLst/>
                        </a:rPr>
                        <a:t> History; Work Disability History.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Welfare Reform</a:t>
                      </a:r>
                      <a:endParaRPr lang="en-US" sz="1000" i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Eligibility for and Recipiency of Public Assistance; Job Search and Training Assistance; Job Subsidies; Transportation Assistance; Health Care; Food Assistance.</a:t>
                      </a:r>
                      <a:endParaRPr lang="en-US" sz="1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8133" y="6271538"/>
            <a:ext cx="7509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(U.S. Census Bureau, 2008; http://</a:t>
            </a:r>
            <a:r>
              <a:rPr lang="en-US" sz="1050" dirty="0" smtClean="0"/>
              <a:t>www.census.gov/content/dam/Census/programs-surveys/sipp/methodology/SIPP_USERS_Guide_Chapter3_2008.pdf</a:t>
            </a:r>
            <a:r>
              <a:rPr lang="en-US" sz="1050" dirty="0"/>
              <a:t>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9838" y="1243252"/>
            <a:ext cx="3496962" cy="5009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/>
              <a:t>Program Participation</a:t>
            </a:r>
          </a:p>
          <a:p>
            <a:pPr marL="342900" lvl="1" indent="-342900">
              <a:buFont typeface="Arial"/>
              <a:buNone/>
            </a:pPr>
            <a:r>
              <a:rPr lang="en-US" altLang="en-US" sz="2500" dirty="0" smtClean="0"/>
              <a:t>   - </a:t>
            </a:r>
            <a:r>
              <a:rPr lang="en-US" altLang="en-US" sz="2900" dirty="0" smtClean="0"/>
              <a:t>One of the most important reasons for conducting SIPP is to gather detailed information on participation in income transfer programs.</a:t>
            </a:r>
          </a:p>
          <a:p>
            <a:pPr marL="342900" lvl="1" indent="-342900">
              <a:buFont typeface="Arial"/>
              <a:buNone/>
            </a:pPr>
            <a:r>
              <a:rPr lang="en-US" altLang="en-US" sz="2900" dirty="0" smtClean="0"/>
              <a:t>   - How have changes in eligibility rules or benefit levels affected recipients? </a:t>
            </a:r>
          </a:p>
          <a:p>
            <a:pPr marL="342900" lvl="1" indent="-342900">
              <a:buFont typeface="Arial"/>
              <a:buNone/>
            </a:pPr>
            <a:r>
              <a:rPr lang="en-US" altLang="en-US" sz="2900" dirty="0" smtClean="0"/>
              <a:t>   - How do wealth and income patterns differ for various age, gender, and racial groups? </a:t>
            </a:r>
          </a:p>
          <a:p>
            <a:pPr marL="457200" lvl="1" indent="0">
              <a:buFont typeface="Arial"/>
              <a:buNone/>
            </a:pPr>
            <a:endParaRPr lang="en-US" altLang="en-US" sz="2400" dirty="0" smtClean="0"/>
          </a:p>
          <a:p>
            <a:r>
              <a:rPr lang="en-US" altLang="en-US" b="1" dirty="0" smtClean="0"/>
              <a:t>Longitudinal Survey</a:t>
            </a:r>
          </a:p>
          <a:p>
            <a:pPr>
              <a:buFontTx/>
              <a:buNone/>
            </a:pPr>
            <a:r>
              <a:rPr lang="en-US" altLang="en-US" sz="2400" dirty="0" smtClean="0"/>
              <a:t>   </a:t>
            </a:r>
            <a:r>
              <a:rPr lang="en-US" altLang="en-US" sz="2900" dirty="0" smtClean="0"/>
              <a:t>- What factors affect change in household and family structure and living arrangements? </a:t>
            </a:r>
          </a:p>
          <a:p>
            <a:pPr>
              <a:buFontTx/>
              <a:buNone/>
            </a:pPr>
            <a:r>
              <a:rPr lang="en-US" altLang="en-US" sz="2900" dirty="0" smtClean="0"/>
              <a:t>   - What are the interactions between changes in the structure </a:t>
            </a:r>
          </a:p>
          <a:p>
            <a:pPr>
              <a:buFontTx/>
              <a:buNone/>
            </a:pPr>
            <a:r>
              <a:rPr lang="en-US" altLang="en-US" sz="2900" dirty="0" smtClean="0"/>
              <a:t>     of households and families and the distribution </a:t>
            </a:r>
          </a:p>
          <a:p>
            <a:pPr>
              <a:buFontTx/>
              <a:buNone/>
            </a:pPr>
            <a:r>
              <a:rPr lang="en-US" altLang="en-US" sz="2900" dirty="0" smtClean="0"/>
              <a:t>     of income?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900" dirty="0" smtClean="0"/>
              <a:t>   - What effects do changes in household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900" dirty="0" smtClean="0"/>
              <a:t>     composition have on economic status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900" dirty="0" smtClean="0"/>
              <a:t>     and program eligibility?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900" dirty="0" smtClean="0"/>
              <a:t>   - What are the primary determinants of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900" dirty="0" smtClean="0"/>
              <a:t>      turnover in programs such as Food Stamps?</a:t>
            </a:r>
          </a:p>
        </p:txBody>
      </p:sp>
    </p:spTree>
    <p:extLst>
      <p:ext uri="{BB962C8B-B14F-4D97-AF65-F5344CB8AC3E}">
        <p14:creationId xmlns:p14="http://schemas.microsoft.com/office/powerpoint/2010/main" val="8425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8467"/>
            <a:ext cx="8229600" cy="2878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U. S. Census Bureau SIPP Website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urvey of Income and Program Participation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585200" cy="59741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8067" y="2000057"/>
            <a:ext cx="1507066" cy="733663"/>
          </a:xfrm>
          <a:prstGeom prst="rightArrow">
            <a:avLst/>
          </a:prstGeom>
          <a:gradFill>
            <a:gsLst>
              <a:gs pos="74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067" y="2179285"/>
            <a:ext cx="142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Find all Panel Data under the Data Tab.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726267" y="2167466"/>
            <a:ext cx="1642534" cy="829733"/>
          </a:xfrm>
          <a:prstGeom prst="leftArrow">
            <a:avLst/>
          </a:prstGeom>
          <a:gradFill>
            <a:gsLst>
              <a:gs pos="5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04067" y="2366889"/>
            <a:ext cx="1608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Describes SIPP Data Collection Process 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158" y="2540000"/>
            <a:ext cx="8150404" cy="4114799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Empirical Case Study: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Using SIPP Multiple Panels to Analyze Effects of Welfare Reform on Income, Childcare, and Employment among Low-Income Single Mothers</a:t>
            </a:r>
            <a:br>
              <a:rPr lang="en-US" sz="3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b="1" dirty="0" smtClean="0">
                <a:solidFill>
                  <a:prstClr val="black"/>
                </a:solidFill>
                <a:ea typeface="+mn-ea"/>
                <a:cs typeface="+mn-cs"/>
              </a:rPr>
              <a:t>Ahn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, H.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(2015) Economic well-being of low-income single mother families following welfare reform in the USA. </a:t>
            </a: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International Journal of Social Welfare, 24(1), 14-26.</a:t>
            </a:r>
            <a:b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Ahn, H.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(2012). Child care subsidy, child care costs, and employment of low- income single mothers.</a:t>
            </a: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 Children and Youth Services Review, 34(2), 379-387.  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64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9715</TotalTime>
  <Words>822</Words>
  <Application>Microsoft Macintosh PowerPoint</Application>
  <PresentationFormat>On-screen Show (4:3)</PresentationFormat>
  <Paragraphs>128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Calibri</vt:lpstr>
      <vt:lpstr>ＭＳ Ｐゴシック</vt:lpstr>
      <vt:lpstr>Times New Roman</vt:lpstr>
      <vt:lpstr>Wingdings</vt:lpstr>
      <vt:lpstr>Arial</vt:lpstr>
      <vt:lpstr>Office Theme</vt:lpstr>
      <vt:lpstr>United States Census Bureau Panel Data: Survey of Income and Program Participation (SIPP) </vt:lpstr>
      <vt:lpstr>Methodology: Panel Sample Size and Redesign </vt:lpstr>
      <vt:lpstr>Core and Topical Modules</vt:lpstr>
      <vt:lpstr>SIPP Topical Module Categories and Uses of SIPP</vt:lpstr>
      <vt:lpstr>U. S. Census Bureau SIPP Website</vt:lpstr>
      <vt:lpstr> Empirical Case Study:  Using SIPP Multiple Panels to Analyze Effects of Welfare Reform on Income, Childcare, and Employment among Low-Income Single Mothers  Ahn, H. (2015) Economic well-being of low-income single mother families following welfare reform in the USA. International Journal of Social Welfare, 24(1), 14-26.  Ahn, H. (2012). Child care subsidy, child care costs, and employment of low- income single mothers. Children and Youth Services Review, 34(2), 379-387.     </vt:lpstr>
    </vt:vector>
  </TitlesOfParts>
  <Company>Univ of Maryland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Williams, Miesha</cp:lastModifiedBy>
  <cp:revision>501</cp:revision>
  <cp:lastPrinted>2015-09-11T16:48:00Z</cp:lastPrinted>
  <dcterms:created xsi:type="dcterms:W3CDTF">2011-06-24T14:29:15Z</dcterms:created>
  <dcterms:modified xsi:type="dcterms:W3CDTF">2018-01-22T16:46:05Z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170470;24126748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2013-06-03T17:10:37-0400</vt:lpwstr>
  </property>
  <property fmtid="{D5CDD505-2E9C-101B-9397-08002B2CF9AE}" pid="9" name="Offisync_ProviderName">
    <vt:lpwstr>Central Desktop</vt:lpwstr>
  </property>
</Properties>
</file>