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6" r:id="rId2"/>
    <p:sldId id="274" r:id="rId3"/>
    <p:sldId id="257" r:id="rId4"/>
    <p:sldId id="261" r:id="rId5"/>
    <p:sldId id="258" r:id="rId6"/>
    <p:sldId id="259" r:id="rId7"/>
    <p:sldId id="260" r:id="rId8"/>
    <p:sldId id="262" r:id="rId9"/>
    <p:sldId id="263" r:id="rId10"/>
    <p:sldId id="284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2" r:id="rId22"/>
    <p:sldId id="283" r:id="rId23"/>
    <p:sldId id="288" r:id="rId24"/>
    <p:sldId id="289" r:id="rId25"/>
    <p:sldId id="275" r:id="rId26"/>
    <p:sldId id="279" r:id="rId27"/>
    <p:sldId id="277" r:id="rId28"/>
    <p:sldId id="278" r:id="rId29"/>
    <p:sldId id="285" r:id="rId30"/>
    <p:sldId id="287" r:id="rId31"/>
    <p:sldId id="280" r:id="rId32"/>
    <p:sldId id="281" r:id="rId33"/>
    <p:sldId id="28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88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45892-34E0-4D20-B2F4-C881A290298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00E82D-C349-4BDF-B797-77751F32AF22}">
      <dgm:prSet phldrT="[Text]"/>
      <dgm:spPr/>
      <dgm:t>
        <a:bodyPr/>
        <a:lstStyle/>
        <a:p>
          <a:r>
            <a:rPr lang="en-US" dirty="0" smtClean="0"/>
            <a:t>EMPLOYER</a:t>
          </a:r>
        </a:p>
        <a:p>
          <a:r>
            <a:rPr lang="en-US" dirty="0" smtClean="0"/>
            <a:t>Total:  $5,819</a:t>
          </a:r>
          <a:endParaRPr lang="en-US" dirty="0"/>
        </a:p>
      </dgm:t>
    </dgm:pt>
    <dgm:pt modelId="{B589E529-2A73-4800-A8D6-31C503CEB3CB}" type="parTrans" cxnId="{CACA2066-BEF0-4355-8FB4-2A12F873953E}">
      <dgm:prSet/>
      <dgm:spPr/>
      <dgm:t>
        <a:bodyPr/>
        <a:lstStyle/>
        <a:p>
          <a:endParaRPr lang="en-US"/>
        </a:p>
      </dgm:t>
    </dgm:pt>
    <dgm:pt modelId="{27FF2A20-02C6-437C-9C10-32B4A403011D}" type="sibTrans" cxnId="{CACA2066-BEF0-4355-8FB4-2A12F873953E}">
      <dgm:prSet/>
      <dgm:spPr/>
      <dgm:t>
        <a:bodyPr/>
        <a:lstStyle/>
        <a:p>
          <a:endParaRPr lang="en-US"/>
        </a:p>
      </dgm:t>
    </dgm:pt>
    <dgm:pt modelId="{C2F7F296-680E-49D6-B119-586C82730731}">
      <dgm:prSet phldrT="[Text]"/>
      <dgm:spPr/>
      <dgm:t>
        <a:bodyPr/>
        <a:lstStyle/>
        <a:p>
          <a:r>
            <a:rPr lang="en-US" dirty="0" smtClean="0"/>
            <a:t>$3,475 co-pays &amp; co-insurance</a:t>
          </a:r>
          <a:endParaRPr lang="en-US" dirty="0"/>
        </a:p>
      </dgm:t>
    </dgm:pt>
    <dgm:pt modelId="{836CDEFC-8D62-4382-8B47-24B547ED5097}" type="parTrans" cxnId="{3F9A0320-ADFF-42A2-965E-A4583A5D9E1F}">
      <dgm:prSet/>
      <dgm:spPr/>
      <dgm:t>
        <a:bodyPr/>
        <a:lstStyle/>
        <a:p>
          <a:endParaRPr lang="en-US"/>
        </a:p>
      </dgm:t>
    </dgm:pt>
    <dgm:pt modelId="{8D97CCA7-90D6-4611-A3DE-E9DDE584877F}" type="sibTrans" cxnId="{3F9A0320-ADFF-42A2-965E-A4583A5D9E1F}">
      <dgm:prSet/>
      <dgm:spPr/>
      <dgm:t>
        <a:bodyPr/>
        <a:lstStyle/>
        <a:p>
          <a:endParaRPr lang="en-US"/>
        </a:p>
      </dgm:t>
    </dgm:pt>
    <dgm:pt modelId="{2EDB7460-CB40-4433-AE74-CC25C3DD3962}">
      <dgm:prSet phldrT="[Text]"/>
      <dgm:spPr/>
      <dgm:t>
        <a:bodyPr/>
        <a:lstStyle/>
        <a:p>
          <a:r>
            <a:rPr lang="en-US" dirty="0" smtClean="0"/>
            <a:t>$500 deductible</a:t>
          </a:r>
          <a:endParaRPr lang="en-US" dirty="0"/>
        </a:p>
      </dgm:t>
    </dgm:pt>
    <dgm:pt modelId="{DC46C586-A9AB-474B-9609-16700E4D7E95}" type="parTrans" cxnId="{ABDBAB2B-8F93-4C70-B5CA-2D4F57CC0384}">
      <dgm:prSet/>
      <dgm:spPr/>
      <dgm:t>
        <a:bodyPr/>
        <a:lstStyle/>
        <a:p>
          <a:endParaRPr lang="en-US"/>
        </a:p>
      </dgm:t>
    </dgm:pt>
    <dgm:pt modelId="{07CE0C4B-F23C-4FAA-AF88-56348565DBA0}" type="sibTrans" cxnId="{ABDBAB2B-8F93-4C70-B5CA-2D4F57CC0384}">
      <dgm:prSet/>
      <dgm:spPr/>
      <dgm:t>
        <a:bodyPr/>
        <a:lstStyle/>
        <a:p>
          <a:endParaRPr lang="en-US"/>
        </a:p>
      </dgm:t>
    </dgm:pt>
    <dgm:pt modelId="{5657681C-29B0-49C2-B72F-22E625D27D4A}">
      <dgm:prSet phldrT="[Text]"/>
      <dgm:spPr/>
      <dgm:t>
        <a:bodyPr/>
        <a:lstStyle/>
        <a:p>
          <a:r>
            <a:rPr lang="en-US" dirty="0" smtClean="0"/>
            <a:t>INDIVIDUAL PLAN</a:t>
          </a:r>
        </a:p>
        <a:p>
          <a:r>
            <a:rPr lang="en-US" dirty="0" smtClean="0"/>
            <a:t>Total:  $10,114</a:t>
          </a:r>
          <a:endParaRPr lang="en-US" dirty="0"/>
        </a:p>
      </dgm:t>
    </dgm:pt>
    <dgm:pt modelId="{9CE6248A-1693-40AE-AE8D-C4DC845AAD2F}" type="parTrans" cxnId="{A6903872-9598-4DC3-9BB8-6C3B1EA5A016}">
      <dgm:prSet/>
      <dgm:spPr/>
      <dgm:t>
        <a:bodyPr/>
        <a:lstStyle/>
        <a:p>
          <a:endParaRPr lang="en-US"/>
        </a:p>
      </dgm:t>
    </dgm:pt>
    <dgm:pt modelId="{00E0E561-829B-4733-A60F-04D458C2A00A}" type="sibTrans" cxnId="{A6903872-9598-4DC3-9BB8-6C3B1EA5A016}">
      <dgm:prSet/>
      <dgm:spPr/>
      <dgm:t>
        <a:bodyPr/>
        <a:lstStyle/>
        <a:p>
          <a:endParaRPr lang="en-US"/>
        </a:p>
      </dgm:t>
    </dgm:pt>
    <dgm:pt modelId="{3238753A-45C7-4B1E-A66E-42A7A46D1526}">
      <dgm:prSet phldrT="[Text]"/>
      <dgm:spPr/>
      <dgm:t>
        <a:bodyPr/>
        <a:lstStyle/>
        <a:p>
          <a:r>
            <a:rPr lang="en-US" dirty="0" smtClean="0"/>
            <a:t>$</a:t>
          </a:r>
          <a:r>
            <a:rPr lang="en-US" dirty="0" smtClean="0"/>
            <a:t>6,850 </a:t>
          </a:r>
          <a:r>
            <a:rPr lang="en-US" dirty="0" smtClean="0"/>
            <a:t>co-pays &amp; co-insurance</a:t>
          </a:r>
          <a:endParaRPr lang="en-US" dirty="0"/>
        </a:p>
      </dgm:t>
    </dgm:pt>
    <dgm:pt modelId="{2551C805-FB03-42CB-B152-1122D41D56BF}" type="parTrans" cxnId="{AB7AAD08-381C-4C85-843A-347FA4BBF7AB}">
      <dgm:prSet/>
      <dgm:spPr/>
      <dgm:t>
        <a:bodyPr/>
        <a:lstStyle/>
        <a:p>
          <a:endParaRPr lang="en-US"/>
        </a:p>
      </dgm:t>
    </dgm:pt>
    <dgm:pt modelId="{2D5EB741-8201-4079-A75D-50E1EAD5ED0A}" type="sibTrans" cxnId="{AB7AAD08-381C-4C85-843A-347FA4BBF7AB}">
      <dgm:prSet/>
      <dgm:spPr/>
      <dgm:t>
        <a:bodyPr/>
        <a:lstStyle/>
        <a:p>
          <a:endParaRPr lang="en-US"/>
        </a:p>
      </dgm:t>
    </dgm:pt>
    <dgm:pt modelId="{67BF3B85-C5B0-4B8F-8E97-211328FCB86E}">
      <dgm:prSet phldrT="[Text]"/>
      <dgm:spPr/>
      <dgm:t>
        <a:bodyPr/>
        <a:lstStyle/>
        <a:p>
          <a:r>
            <a:rPr lang="en-US" dirty="0" smtClean="0"/>
            <a:t>MEDICARE</a:t>
          </a:r>
        </a:p>
        <a:p>
          <a:r>
            <a:rPr lang="en-US" dirty="0" smtClean="0"/>
            <a:t>Total:  $8,793</a:t>
          </a:r>
          <a:endParaRPr lang="en-US" dirty="0"/>
        </a:p>
      </dgm:t>
    </dgm:pt>
    <dgm:pt modelId="{8DAC6159-057E-4215-97CA-B4A703B26E8C}" type="parTrans" cxnId="{EDF46434-8B37-483B-A83F-FC1103C034C5}">
      <dgm:prSet/>
      <dgm:spPr/>
      <dgm:t>
        <a:bodyPr/>
        <a:lstStyle/>
        <a:p>
          <a:endParaRPr lang="en-US"/>
        </a:p>
      </dgm:t>
    </dgm:pt>
    <dgm:pt modelId="{5A70A309-83BB-49D4-9E25-549FD7126FD9}" type="sibTrans" cxnId="{EDF46434-8B37-483B-A83F-FC1103C034C5}">
      <dgm:prSet/>
      <dgm:spPr/>
      <dgm:t>
        <a:bodyPr/>
        <a:lstStyle/>
        <a:p>
          <a:endParaRPr lang="en-US"/>
        </a:p>
      </dgm:t>
    </dgm:pt>
    <dgm:pt modelId="{DAD2C0CD-78A0-4B7B-9E9E-6EC309D93F86}">
      <dgm:prSet phldrT="[Text]"/>
      <dgm:spPr/>
      <dgm:t>
        <a:bodyPr/>
        <a:lstStyle/>
        <a:p>
          <a:r>
            <a:rPr lang="en-US" dirty="0" smtClean="0"/>
            <a:t>$1,589 co-pays &amp; co-insurance</a:t>
          </a:r>
          <a:endParaRPr lang="en-US" dirty="0"/>
        </a:p>
      </dgm:t>
    </dgm:pt>
    <dgm:pt modelId="{E0C6C080-ABAA-4D89-B395-6A63E4EB980A}" type="parTrans" cxnId="{941F1C3E-7043-4273-92A2-9FC62B46B180}">
      <dgm:prSet/>
      <dgm:spPr/>
      <dgm:t>
        <a:bodyPr/>
        <a:lstStyle/>
        <a:p>
          <a:endParaRPr lang="en-US"/>
        </a:p>
      </dgm:t>
    </dgm:pt>
    <dgm:pt modelId="{CC2AEC7C-069A-4951-B88E-D293D796239A}" type="sibTrans" cxnId="{941F1C3E-7043-4273-92A2-9FC62B46B180}">
      <dgm:prSet/>
      <dgm:spPr/>
      <dgm:t>
        <a:bodyPr/>
        <a:lstStyle/>
        <a:p>
          <a:endParaRPr lang="en-US"/>
        </a:p>
      </dgm:t>
    </dgm:pt>
    <dgm:pt modelId="{E590E8FA-BE55-4AD1-B914-59E23DBED6E5}">
      <dgm:prSet phldrT="[Text]"/>
      <dgm:spPr/>
      <dgm:t>
        <a:bodyPr/>
        <a:lstStyle/>
        <a:p>
          <a:r>
            <a:rPr lang="en-US" dirty="0" smtClean="0"/>
            <a:t>$4,978 Medigap premiums</a:t>
          </a:r>
          <a:endParaRPr lang="en-US" dirty="0"/>
        </a:p>
      </dgm:t>
    </dgm:pt>
    <dgm:pt modelId="{0368B2FE-6FC4-4906-B512-33B5F7BFC6A5}" type="parTrans" cxnId="{59C523B4-E662-429A-9271-6FA3FB8CCB12}">
      <dgm:prSet/>
      <dgm:spPr/>
      <dgm:t>
        <a:bodyPr/>
        <a:lstStyle/>
        <a:p>
          <a:endParaRPr lang="en-US"/>
        </a:p>
      </dgm:t>
    </dgm:pt>
    <dgm:pt modelId="{E564C001-A2DB-4014-B45F-376760804BA7}" type="sibTrans" cxnId="{59C523B4-E662-429A-9271-6FA3FB8CCB12}">
      <dgm:prSet/>
      <dgm:spPr/>
      <dgm:t>
        <a:bodyPr/>
        <a:lstStyle/>
        <a:p>
          <a:endParaRPr lang="en-US"/>
        </a:p>
      </dgm:t>
    </dgm:pt>
    <dgm:pt modelId="{FD5852EB-BB77-4B5B-9BDF-AF296B0D6736}">
      <dgm:prSet phldrT="[Text]"/>
      <dgm:spPr/>
      <dgm:t>
        <a:bodyPr/>
        <a:lstStyle/>
        <a:p>
          <a:r>
            <a:rPr lang="en-US" dirty="0" smtClean="0"/>
            <a:t>$1,844 premiums</a:t>
          </a:r>
          <a:endParaRPr lang="en-US" dirty="0"/>
        </a:p>
      </dgm:t>
    </dgm:pt>
    <dgm:pt modelId="{4046B177-6B6E-460C-9238-A34B5F85169F}" type="parTrans" cxnId="{8B2C531D-8B3E-49A1-ABB6-4EA904011790}">
      <dgm:prSet/>
      <dgm:spPr/>
      <dgm:t>
        <a:bodyPr/>
        <a:lstStyle/>
        <a:p>
          <a:endParaRPr lang="en-US"/>
        </a:p>
      </dgm:t>
    </dgm:pt>
    <dgm:pt modelId="{BA5BECD5-6E1C-48F1-A030-9CCC2AE463DF}" type="sibTrans" cxnId="{8B2C531D-8B3E-49A1-ABB6-4EA904011790}">
      <dgm:prSet/>
      <dgm:spPr/>
      <dgm:t>
        <a:bodyPr/>
        <a:lstStyle/>
        <a:p>
          <a:endParaRPr lang="en-US"/>
        </a:p>
      </dgm:t>
    </dgm:pt>
    <dgm:pt modelId="{FDFE2E6C-3911-4BC7-8204-B4238FF858C8}">
      <dgm:prSet phldrT="[Text]"/>
      <dgm:spPr/>
      <dgm:t>
        <a:bodyPr/>
        <a:lstStyle/>
        <a:p>
          <a:r>
            <a:rPr lang="en-US" dirty="0" smtClean="0"/>
            <a:t>$3,264 Premiums</a:t>
          </a:r>
          <a:endParaRPr lang="en-US" dirty="0"/>
        </a:p>
      </dgm:t>
    </dgm:pt>
    <dgm:pt modelId="{00223676-2751-44A1-9CF0-E2305FD87130}" type="parTrans" cxnId="{304ED5AC-7751-4578-9B17-D3D63192F9DA}">
      <dgm:prSet/>
      <dgm:spPr/>
      <dgm:t>
        <a:bodyPr/>
        <a:lstStyle/>
        <a:p>
          <a:endParaRPr lang="en-US"/>
        </a:p>
      </dgm:t>
    </dgm:pt>
    <dgm:pt modelId="{7A1116CD-403C-4756-80B3-250542B7CDC5}" type="sibTrans" cxnId="{304ED5AC-7751-4578-9B17-D3D63192F9DA}">
      <dgm:prSet/>
      <dgm:spPr/>
      <dgm:t>
        <a:bodyPr/>
        <a:lstStyle/>
        <a:p>
          <a:endParaRPr lang="en-US"/>
        </a:p>
      </dgm:t>
    </dgm:pt>
    <dgm:pt modelId="{47556824-8C72-46C9-AB2D-68048ED4B8CE}">
      <dgm:prSet phldrT="[Text]"/>
      <dgm:spPr/>
      <dgm:t>
        <a:bodyPr/>
        <a:lstStyle/>
        <a:p>
          <a:r>
            <a:rPr lang="en-US" dirty="0" smtClean="0"/>
            <a:t>$766 Medicare Part D premiums</a:t>
          </a:r>
          <a:endParaRPr lang="en-US" dirty="0"/>
        </a:p>
      </dgm:t>
    </dgm:pt>
    <dgm:pt modelId="{22E5C504-034D-4A6C-ABD9-8979CCAD32FB}" type="parTrans" cxnId="{DE6C34C4-2140-43E8-BCD0-A1E28E9863F4}">
      <dgm:prSet/>
      <dgm:spPr/>
      <dgm:t>
        <a:bodyPr/>
        <a:lstStyle/>
        <a:p>
          <a:endParaRPr lang="en-US"/>
        </a:p>
      </dgm:t>
    </dgm:pt>
    <dgm:pt modelId="{3969BEBC-AAE9-44E4-96D8-835A8C3A2948}" type="sibTrans" cxnId="{DE6C34C4-2140-43E8-BCD0-A1E28E9863F4}">
      <dgm:prSet/>
      <dgm:spPr/>
      <dgm:t>
        <a:bodyPr/>
        <a:lstStyle/>
        <a:p>
          <a:endParaRPr lang="en-US"/>
        </a:p>
      </dgm:t>
    </dgm:pt>
    <dgm:pt modelId="{D393E8E0-C70E-40DE-8567-7838F325AF80}">
      <dgm:prSet phldrT="[Text]"/>
      <dgm:spPr/>
      <dgm:t>
        <a:bodyPr/>
        <a:lstStyle/>
        <a:p>
          <a:r>
            <a:rPr lang="en-US" dirty="0" smtClean="0"/>
            <a:t>$1,462 Medicare Part B Premiums</a:t>
          </a:r>
          <a:endParaRPr lang="en-US" dirty="0"/>
        </a:p>
      </dgm:t>
    </dgm:pt>
    <dgm:pt modelId="{1DD7D17C-9121-4473-81A4-CD1CED61DED6}" type="parTrans" cxnId="{2AFD75CC-BC83-4FE1-9C37-B1B9828C5C6B}">
      <dgm:prSet/>
      <dgm:spPr/>
      <dgm:t>
        <a:bodyPr/>
        <a:lstStyle/>
        <a:p>
          <a:endParaRPr lang="en-US"/>
        </a:p>
      </dgm:t>
    </dgm:pt>
    <dgm:pt modelId="{46C5BEC3-0654-428C-B2F1-0D3DED9788EA}" type="sibTrans" cxnId="{2AFD75CC-BC83-4FE1-9C37-B1B9828C5C6B}">
      <dgm:prSet/>
      <dgm:spPr/>
      <dgm:t>
        <a:bodyPr/>
        <a:lstStyle/>
        <a:p>
          <a:endParaRPr lang="en-US"/>
        </a:p>
      </dgm:t>
    </dgm:pt>
    <dgm:pt modelId="{58CDF947-4F5A-426E-8B2A-F2B438AB980F}" type="pres">
      <dgm:prSet presAssocID="{8BB45892-34E0-4D20-B2F4-C881A29029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9F1965-6C9F-4351-844E-FD196D500540}" type="pres">
      <dgm:prSet presAssocID="{F000E82D-C349-4BDF-B797-77751F32AF22}" presName="composite" presStyleCnt="0"/>
      <dgm:spPr/>
    </dgm:pt>
    <dgm:pt modelId="{32CAFFDD-FBE0-4BB9-86B7-6CF13FF10339}" type="pres">
      <dgm:prSet presAssocID="{F000E82D-C349-4BDF-B797-77751F32AF2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7ACE4-F9DD-4A53-8008-57A61E4163C4}" type="pres">
      <dgm:prSet presAssocID="{F000E82D-C349-4BDF-B797-77751F32AF2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8B3740-82F9-40AA-9D26-C3C288FF20BA}" type="pres">
      <dgm:prSet presAssocID="{27FF2A20-02C6-437C-9C10-32B4A403011D}" presName="space" presStyleCnt="0"/>
      <dgm:spPr/>
    </dgm:pt>
    <dgm:pt modelId="{F0353201-E391-4743-9597-D6E2092D6DE6}" type="pres">
      <dgm:prSet presAssocID="{5657681C-29B0-49C2-B72F-22E625D27D4A}" presName="composite" presStyleCnt="0"/>
      <dgm:spPr/>
    </dgm:pt>
    <dgm:pt modelId="{94946347-8F79-4C48-8C4D-2970E2B6F690}" type="pres">
      <dgm:prSet presAssocID="{5657681C-29B0-49C2-B72F-22E625D27D4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7EB7C-8920-45B6-84E1-7006B0CBBAC0}" type="pres">
      <dgm:prSet presAssocID="{5657681C-29B0-49C2-B72F-22E625D27D4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D71782-D3DD-4BCA-B1AA-769D5DA7E504}" type="pres">
      <dgm:prSet presAssocID="{00E0E561-829B-4733-A60F-04D458C2A00A}" presName="space" presStyleCnt="0"/>
      <dgm:spPr/>
    </dgm:pt>
    <dgm:pt modelId="{EA06A1E3-82B7-4B3C-A6BB-D33FF32D3B33}" type="pres">
      <dgm:prSet presAssocID="{67BF3B85-C5B0-4B8F-8E97-211328FCB86E}" presName="composite" presStyleCnt="0"/>
      <dgm:spPr/>
    </dgm:pt>
    <dgm:pt modelId="{D6FA8ACE-B449-4CFD-8568-7E291FBA1449}" type="pres">
      <dgm:prSet presAssocID="{67BF3B85-C5B0-4B8F-8E97-211328FCB86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54C47A-F30F-47BF-BA31-0F857FC50D31}" type="pres">
      <dgm:prSet presAssocID="{67BF3B85-C5B0-4B8F-8E97-211328FCB86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FD75CC-BC83-4FE1-9C37-B1B9828C5C6B}" srcId="{67BF3B85-C5B0-4B8F-8E97-211328FCB86E}" destId="{D393E8E0-C70E-40DE-8567-7838F325AF80}" srcOrd="3" destOrd="0" parTransId="{1DD7D17C-9121-4473-81A4-CD1CED61DED6}" sibTransId="{46C5BEC3-0654-428C-B2F1-0D3DED9788EA}"/>
    <dgm:cxn modelId="{59124B3D-E12A-4CD0-841C-92A2F713DBF2}" type="presOf" srcId="{FD5852EB-BB77-4B5B-9BDF-AF296B0D6736}" destId="{ADA7ACE4-F9DD-4A53-8008-57A61E4163C4}" srcOrd="0" destOrd="2" presId="urn:microsoft.com/office/officeart/2005/8/layout/hList1"/>
    <dgm:cxn modelId="{8B2C531D-8B3E-49A1-ABB6-4EA904011790}" srcId="{F000E82D-C349-4BDF-B797-77751F32AF22}" destId="{FD5852EB-BB77-4B5B-9BDF-AF296B0D6736}" srcOrd="2" destOrd="0" parTransId="{4046B177-6B6E-460C-9238-A34B5F85169F}" sibTransId="{BA5BECD5-6E1C-48F1-A030-9CCC2AE463DF}"/>
    <dgm:cxn modelId="{CACA2066-BEF0-4355-8FB4-2A12F873953E}" srcId="{8BB45892-34E0-4D20-B2F4-C881A2902986}" destId="{F000E82D-C349-4BDF-B797-77751F32AF22}" srcOrd="0" destOrd="0" parTransId="{B589E529-2A73-4800-A8D6-31C503CEB3CB}" sibTransId="{27FF2A20-02C6-437C-9C10-32B4A403011D}"/>
    <dgm:cxn modelId="{EDF46434-8B37-483B-A83F-FC1103C034C5}" srcId="{8BB45892-34E0-4D20-B2F4-C881A2902986}" destId="{67BF3B85-C5B0-4B8F-8E97-211328FCB86E}" srcOrd="2" destOrd="0" parTransId="{8DAC6159-057E-4215-97CA-B4A703B26E8C}" sibTransId="{5A70A309-83BB-49D4-9E25-549FD7126FD9}"/>
    <dgm:cxn modelId="{3F9A0320-ADFF-42A2-965E-A4583A5D9E1F}" srcId="{F000E82D-C349-4BDF-B797-77751F32AF22}" destId="{C2F7F296-680E-49D6-B119-586C82730731}" srcOrd="0" destOrd="0" parTransId="{836CDEFC-8D62-4382-8B47-24B547ED5097}" sibTransId="{8D97CCA7-90D6-4611-A3DE-E9DDE584877F}"/>
    <dgm:cxn modelId="{C17A5852-FA06-48AF-9D0F-61C5256EEA89}" type="presOf" srcId="{D393E8E0-C70E-40DE-8567-7838F325AF80}" destId="{9E54C47A-F30F-47BF-BA31-0F857FC50D31}" srcOrd="0" destOrd="3" presId="urn:microsoft.com/office/officeart/2005/8/layout/hList1"/>
    <dgm:cxn modelId="{5AE7864C-145B-4ADF-9FB6-29263884EF5B}" type="presOf" srcId="{67BF3B85-C5B0-4B8F-8E97-211328FCB86E}" destId="{D6FA8ACE-B449-4CFD-8568-7E291FBA1449}" srcOrd="0" destOrd="0" presId="urn:microsoft.com/office/officeart/2005/8/layout/hList1"/>
    <dgm:cxn modelId="{49030BB1-B1BE-4FFE-86EE-F12AAE0D757E}" type="presOf" srcId="{47556824-8C72-46C9-AB2D-68048ED4B8CE}" destId="{9E54C47A-F30F-47BF-BA31-0F857FC50D31}" srcOrd="0" destOrd="2" presId="urn:microsoft.com/office/officeart/2005/8/layout/hList1"/>
    <dgm:cxn modelId="{5405FEE3-5EB8-4D30-9E72-6B78C46567DE}" type="presOf" srcId="{C2F7F296-680E-49D6-B119-586C82730731}" destId="{ADA7ACE4-F9DD-4A53-8008-57A61E4163C4}" srcOrd="0" destOrd="0" presId="urn:microsoft.com/office/officeart/2005/8/layout/hList1"/>
    <dgm:cxn modelId="{59C523B4-E662-429A-9271-6FA3FB8CCB12}" srcId="{67BF3B85-C5B0-4B8F-8E97-211328FCB86E}" destId="{E590E8FA-BE55-4AD1-B914-59E23DBED6E5}" srcOrd="1" destOrd="0" parTransId="{0368B2FE-6FC4-4906-B512-33B5F7BFC6A5}" sibTransId="{E564C001-A2DB-4014-B45F-376760804BA7}"/>
    <dgm:cxn modelId="{67B668EC-969D-435C-BF4B-1C413A6FF38D}" type="presOf" srcId="{E590E8FA-BE55-4AD1-B914-59E23DBED6E5}" destId="{9E54C47A-F30F-47BF-BA31-0F857FC50D31}" srcOrd="0" destOrd="1" presId="urn:microsoft.com/office/officeart/2005/8/layout/hList1"/>
    <dgm:cxn modelId="{304ED5AC-7751-4578-9B17-D3D63192F9DA}" srcId="{5657681C-29B0-49C2-B72F-22E625D27D4A}" destId="{FDFE2E6C-3911-4BC7-8204-B4238FF858C8}" srcOrd="1" destOrd="0" parTransId="{00223676-2751-44A1-9CF0-E2305FD87130}" sibTransId="{7A1116CD-403C-4756-80B3-250542B7CDC5}"/>
    <dgm:cxn modelId="{46AA08AD-97E8-4F91-B333-E7F1AE08F712}" type="presOf" srcId="{FDFE2E6C-3911-4BC7-8204-B4238FF858C8}" destId="{80E7EB7C-8920-45B6-84E1-7006B0CBBAC0}" srcOrd="0" destOrd="1" presId="urn:microsoft.com/office/officeart/2005/8/layout/hList1"/>
    <dgm:cxn modelId="{941F1C3E-7043-4273-92A2-9FC62B46B180}" srcId="{67BF3B85-C5B0-4B8F-8E97-211328FCB86E}" destId="{DAD2C0CD-78A0-4B7B-9E9E-6EC309D93F86}" srcOrd="0" destOrd="0" parTransId="{E0C6C080-ABAA-4D89-B395-6A63E4EB980A}" sibTransId="{CC2AEC7C-069A-4951-B88E-D293D796239A}"/>
    <dgm:cxn modelId="{A6903872-9598-4DC3-9BB8-6C3B1EA5A016}" srcId="{8BB45892-34E0-4D20-B2F4-C881A2902986}" destId="{5657681C-29B0-49C2-B72F-22E625D27D4A}" srcOrd="1" destOrd="0" parTransId="{9CE6248A-1693-40AE-AE8D-C4DC845AAD2F}" sibTransId="{00E0E561-829B-4733-A60F-04D458C2A00A}"/>
    <dgm:cxn modelId="{ABDBAB2B-8F93-4C70-B5CA-2D4F57CC0384}" srcId="{F000E82D-C349-4BDF-B797-77751F32AF22}" destId="{2EDB7460-CB40-4433-AE74-CC25C3DD3962}" srcOrd="1" destOrd="0" parTransId="{DC46C586-A9AB-474B-9609-16700E4D7E95}" sibTransId="{07CE0C4B-F23C-4FAA-AF88-56348565DBA0}"/>
    <dgm:cxn modelId="{10DBFF85-732F-4326-8574-3418E75D69D5}" type="presOf" srcId="{F000E82D-C349-4BDF-B797-77751F32AF22}" destId="{32CAFFDD-FBE0-4BB9-86B7-6CF13FF10339}" srcOrd="0" destOrd="0" presId="urn:microsoft.com/office/officeart/2005/8/layout/hList1"/>
    <dgm:cxn modelId="{62EF3632-9B5A-4DF7-A2C5-EEA3285DB989}" type="presOf" srcId="{8BB45892-34E0-4D20-B2F4-C881A2902986}" destId="{58CDF947-4F5A-426E-8B2A-F2B438AB980F}" srcOrd="0" destOrd="0" presId="urn:microsoft.com/office/officeart/2005/8/layout/hList1"/>
    <dgm:cxn modelId="{AB7AAD08-381C-4C85-843A-347FA4BBF7AB}" srcId="{5657681C-29B0-49C2-B72F-22E625D27D4A}" destId="{3238753A-45C7-4B1E-A66E-42A7A46D1526}" srcOrd="0" destOrd="0" parTransId="{2551C805-FB03-42CB-B152-1122D41D56BF}" sibTransId="{2D5EB741-8201-4079-A75D-50E1EAD5ED0A}"/>
    <dgm:cxn modelId="{810EBC8A-B1A3-44A0-A4BB-BAEA80FB15D0}" type="presOf" srcId="{5657681C-29B0-49C2-B72F-22E625D27D4A}" destId="{94946347-8F79-4C48-8C4D-2970E2B6F690}" srcOrd="0" destOrd="0" presId="urn:microsoft.com/office/officeart/2005/8/layout/hList1"/>
    <dgm:cxn modelId="{7301B89C-3AF1-459A-992E-D3378DD6C7AE}" type="presOf" srcId="{DAD2C0CD-78A0-4B7B-9E9E-6EC309D93F86}" destId="{9E54C47A-F30F-47BF-BA31-0F857FC50D31}" srcOrd="0" destOrd="0" presId="urn:microsoft.com/office/officeart/2005/8/layout/hList1"/>
    <dgm:cxn modelId="{DE6C34C4-2140-43E8-BCD0-A1E28E9863F4}" srcId="{67BF3B85-C5B0-4B8F-8E97-211328FCB86E}" destId="{47556824-8C72-46C9-AB2D-68048ED4B8CE}" srcOrd="2" destOrd="0" parTransId="{22E5C504-034D-4A6C-ABD9-8979CCAD32FB}" sibTransId="{3969BEBC-AAE9-44E4-96D8-835A8C3A2948}"/>
    <dgm:cxn modelId="{8A9DB797-17FD-4D56-A8D9-533BABEE243E}" type="presOf" srcId="{2EDB7460-CB40-4433-AE74-CC25C3DD3962}" destId="{ADA7ACE4-F9DD-4A53-8008-57A61E4163C4}" srcOrd="0" destOrd="1" presId="urn:microsoft.com/office/officeart/2005/8/layout/hList1"/>
    <dgm:cxn modelId="{5DEF07BC-1CFB-4D1A-83FD-FEA824031D1F}" type="presOf" srcId="{3238753A-45C7-4B1E-A66E-42A7A46D1526}" destId="{80E7EB7C-8920-45B6-84E1-7006B0CBBAC0}" srcOrd="0" destOrd="0" presId="urn:microsoft.com/office/officeart/2005/8/layout/hList1"/>
    <dgm:cxn modelId="{E32F62F5-8F52-46E7-A1E5-58B679536CB9}" type="presParOf" srcId="{58CDF947-4F5A-426E-8B2A-F2B438AB980F}" destId="{9A9F1965-6C9F-4351-844E-FD196D500540}" srcOrd="0" destOrd="0" presId="urn:microsoft.com/office/officeart/2005/8/layout/hList1"/>
    <dgm:cxn modelId="{E479CF8A-7A57-4A09-9384-A5B7EE1B5562}" type="presParOf" srcId="{9A9F1965-6C9F-4351-844E-FD196D500540}" destId="{32CAFFDD-FBE0-4BB9-86B7-6CF13FF10339}" srcOrd="0" destOrd="0" presId="urn:microsoft.com/office/officeart/2005/8/layout/hList1"/>
    <dgm:cxn modelId="{F15C57D1-A564-454A-89E1-74110FC17D77}" type="presParOf" srcId="{9A9F1965-6C9F-4351-844E-FD196D500540}" destId="{ADA7ACE4-F9DD-4A53-8008-57A61E4163C4}" srcOrd="1" destOrd="0" presId="urn:microsoft.com/office/officeart/2005/8/layout/hList1"/>
    <dgm:cxn modelId="{1115285A-94B5-401E-9180-20720498E6A6}" type="presParOf" srcId="{58CDF947-4F5A-426E-8B2A-F2B438AB980F}" destId="{DD8B3740-82F9-40AA-9D26-C3C288FF20BA}" srcOrd="1" destOrd="0" presId="urn:microsoft.com/office/officeart/2005/8/layout/hList1"/>
    <dgm:cxn modelId="{8E1BAC28-D8FD-48FC-A69A-5977E022B30B}" type="presParOf" srcId="{58CDF947-4F5A-426E-8B2A-F2B438AB980F}" destId="{F0353201-E391-4743-9597-D6E2092D6DE6}" srcOrd="2" destOrd="0" presId="urn:microsoft.com/office/officeart/2005/8/layout/hList1"/>
    <dgm:cxn modelId="{B2480634-C5C4-437B-AD17-4249D199238E}" type="presParOf" srcId="{F0353201-E391-4743-9597-D6E2092D6DE6}" destId="{94946347-8F79-4C48-8C4D-2970E2B6F690}" srcOrd="0" destOrd="0" presId="urn:microsoft.com/office/officeart/2005/8/layout/hList1"/>
    <dgm:cxn modelId="{41F644FD-7C1A-439D-A200-4595EBF5BEED}" type="presParOf" srcId="{F0353201-E391-4743-9597-D6E2092D6DE6}" destId="{80E7EB7C-8920-45B6-84E1-7006B0CBBAC0}" srcOrd="1" destOrd="0" presId="urn:microsoft.com/office/officeart/2005/8/layout/hList1"/>
    <dgm:cxn modelId="{E94FECE6-593B-4586-BD67-DEB12F9641ED}" type="presParOf" srcId="{58CDF947-4F5A-426E-8B2A-F2B438AB980F}" destId="{59D71782-D3DD-4BCA-B1AA-769D5DA7E504}" srcOrd="3" destOrd="0" presId="urn:microsoft.com/office/officeart/2005/8/layout/hList1"/>
    <dgm:cxn modelId="{7004BE65-7C20-4ACC-8BB8-726568ABA6AC}" type="presParOf" srcId="{58CDF947-4F5A-426E-8B2A-F2B438AB980F}" destId="{EA06A1E3-82B7-4B3C-A6BB-D33FF32D3B33}" srcOrd="4" destOrd="0" presId="urn:microsoft.com/office/officeart/2005/8/layout/hList1"/>
    <dgm:cxn modelId="{3912DC68-BB4B-42DD-9B31-3DDB572F67CE}" type="presParOf" srcId="{EA06A1E3-82B7-4B3C-A6BB-D33FF32D3B33}" destId="{D6FA8ACE-B449-4CFD-8568-7E291FBA1449}" srcOrd="0" destOrd="0" presId="urn:microsoft.com/office/officeart/2005/8/layout/hList1"/>
    <dgm:cxn modelId="{4C6CC525-E1AE-4DA1-87C7-4A7FFF829B02}" type="presParOf" srcId="{EA06A1E3-82B7-4B3C-A6BB-D33FF32D3B33}" destId="{9E54C47A-F30F-47BF-BA31-0F857FC50D3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93D598-90F6-4997-A0EB-A62AF913DBF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DA78B3-6DFB-4BBB-B2FE-1F123824368A}">
      <dgm:prSet phldrT="[Text]" custT="1"/>
      <dgm:spPr/>
      <dgm:t>
        <a:bodyPr/>
        <a:lstStyle/>
        <a:p>
          <a:r>
            <a:rPr lang="en-US" sz="2000" dirty="0" smtClean="0"/>
            <a:t>EMPLOYER </a:t>
          </a:r>
        </a:p>
        <a:p>
          <a:r>
            <a:rPr lang="en-US" sz="2000" dirty="0" smtClean="0"/>
            <a:t>Total:  $</a:t>
          </a:r>
          <a:r>
            <a:rPr lang="en-US" sz="2000" dirty="0" smtClean="0"/>
            <a:t>5,654</a:t>
          </a:r>
          <a:endParaRPr lang="en-US" sz="2000" dirty="0"/>
        </a:p>
      </dgm:t>
    </dgm:pt>
    <dgm:pt modelId="{4F4666E8-6F03-4C14-8EE4-0E4705333266}" type="parTrans" cxnId="{75E937F7-B8D0-4C5F-9740-7CDEFC628AD6}">
      <dgm:prSet/>
      <dgm:spPr/>
      <dgm:t>
        <a:bodyPr/>
        <a:lstStyle/>
        <a:p>
          <a:endParaRPr lang="en-US"/>
        </a:p>
      </dgm:t>
    </dgm:pt>
    <dgm:pt modelId="{01E72352-F0AD-4FDF-8FCA-64B1D301D723}" type="sibTrans" cxnId="{75E937F7-B8D0-4C5F-9740-7CDEFC628AD6}">
      <dgm:prSet/>
      <dgm:spPr/>
      <dgm:t>
        <a:bodyPr/>
        <a:lstStyle/>
        <a:p>
          <a:endParaRPr lang="en-US"/>
        </a:p>
      </dgm:t>
    </dgm:pt>
    <dgm:pt modelId="{90F8C32C-56D3-4078-879F-A8FF942D0F71}">
      <dgm:prSet phldrT="[Text]" custT="1"/>
      <dgm:spPr/>
      <dgm:t>
        <a:bodyPr/>
        <a:lstStyle/>
        <a:p>
          <a:r>
            <a:rPr lang="en-US" sz="2000" dirty="0" smtClean="0"/>
            <a:t>$3,310 co-pays &amp; co-insurance</a:t>
          </a:r>
          <a:endParaRPr lang="en-US" sz="2000" dirty="0"/>
        </a:p>
      </dgm:t>
    </dgm:pt>
    <dgm:pt modelId="{EADA5EC2-F60B-4B17-AB1E-03C5DB8FC23C}" type="parTrans" cxnId="{69DFD766-6E44-434A-8798-8F0400B8F881}">
      <dgm:prSet/>
      <dgm:spPr/>
      <dgm:t>
        <a:bodyPr/>
        <a:lstStyle/>
        <a:p>
          <a:endParaRPr lang="en-US"/>
        </a:p>
      </dgm:t>
    </dgm:pt>
    <dgm:pt modelId="{6B4CE2AB-C616-4FD0-B2A2-69B76AE22E5B}" type="sibTrans" cxnId="{69DFD766-6E44-434A-8798-8F0400B8F881}">
      <dgm:prSet/>
      <dgm:spPr/>
      <dgm:t>
        <a:bodyPr/>
        <a:lstStyle/>
        <a:p>
          <a:endParaRPr lang="en-US"/>
        </a:p>
      </dgm:t>
    </dgm:pt>
    <dgm:pt modelId="{22A37990-1DF5-4634-AEBD-5B2B5D7617EB}">
      <dgm:prSet phldrT="[Text]" custT="1"/>
      <dgm:spPr/>
      <dgm:t>
        <a:bodyPr/>
        <a:lstStyle/>
        <a:p>
          <a:r>
            <a:rPr lang="en-US" sz="2000" dirty="0" smtClean="0"/>
            <a:t>$500 deductible</a:t>
          </a:r>
          <a:endParaRPr lang="en-US" sz="2000" dirty="0"/>
        </a:p>
      </dgm:t>
    </dgm:pt>
    <dgm:pt modelId="{42EF5810-5286-472F-A5F3-393D1483559C}" type="parTrans" cxnId="{4F9684C1-837E-4FDA-AE40-A502C40F9234}">
      <dgm:prSet/>
      <dgm:spPr/>
      <dgm:t>
        <a:bodyPr/>
        <a:lstStyle/>
        <a:p>
          <a:endParaRPr lang="en-US"/>
        </a:p>
      </dgm:t>
    </dgm:pt>
    <dgm:pt modelId="{1035CF9C-DBD7-40A0-BD7A-484E91312E64}" type="sibTrans" cxnId="{4F9684C1-837E-4FDA-AE40-A502C40F9234}">
      <dgm:prSet/>
      <dgm:spPr/>
      <dgm:t>
        <a:bodyPr/>
        <a:lstStyle/>
        <a:p>
          <a:endParaRPr lang="en-US"/>
        </a:p>
      </dgm:t>
    </dgm:pt>
    <dgm:pt modelId="{6B609921-8A71-4B0E-A14F-7C36B4F3FAF2}">
      <dgm:prSet phldrT="[Text]" custT="1"/>
      <dgm:spPr/>
      <dgm:t>
        <a:bodyPr/>
        <a:lstStyle/>
        <a:p>
          <a:r>
            <a:rPr lang="en-US" sz="2000" dirty="0" smtClean="0"/>
            <a:t>INDIVIDUAL PLAN</a:t>
          </a:r>
        </a:p>
        <a:p>
          <a:r>
            <a:rPr lang="en-US" sz="2000" dirty="0" smtClean="0"/>
            <a:t>Total:  $10,114</a:t>
          </a:r>
          <a:endParaRPr lang="en-US" sz="2000" dirty="0"/>
        </a:p>
      </dgm:t>
    </dgm:pt>
    <dgm:pt modelId="{1FDE94B5-06C7-494D-A57A-768B527B889B}" type="parTrans" cxnId="{E75D5043-A21C-48A8-AB17-766B873A4729}">
      <dgm:prSet/>
      <dgm:spPr/>
      <dgm:t>
        <a:bodyPr/>
        <a:lstStyle/>
        <a:p>
          <a:endParaRPr lang="en-US"/>
        </a:p>
      </dgm:t>
    </dgm:pt>
    <dgm:pt modelId="{1B55E0F8-A050-4C14-8471-0A0BE454603E}" type="sibTrans" cxnId="{E75D5043-A21C-48A8-AB17-766B873A4729}">
      <dgm:prSet/>
      <dgm:spPr/>
      <dgm:t>
        <a:bodyPr/>
        <a:lstStyle/>
        <a:p>
          <a:endParaRPr lang="en-US"/>
        </a:p>
      </dgm:t>
    </dgm:pt>
    <dgm:pt modelId="{4E70541B-36DA-4102-9CC5-E4E5317BEABB}">
      <dgm:prSet phldrT="[Text]" custT="1"/>
      <dgm:spPr/>
      <dgm:t>
        <a:bodyPr/>
        <a:lstStyle/>
        <a:p>
          <a:endParaRPr lang="en-US" sz="2000" dirty="0"/>
        </a:p>
      </dgm:t>
    </dgm:pt>
    <dgm:pt modelId="{5FC561B5-DD6F-44EB-AE05-2265DDBBE3DC}" type="parTrans" cxnId="{63DDBB7E-2C1B-467A-B416-7BA8718B2F0F}">
      <dgm:prSet/>
      <dgm:spPr/>
      <dgm:t>
        <a:bodyPr/>
        <a:lstStyle/>
        <a:p>
          <a:endParaRPr lang="en-US"/>
        </a:p>
      </dgm:t>
    </dgm:pt>
    <dgm:pt modelId="{5E93F4E3-C3FE-4BBF-BC97-E44C4433DBB2}" type="sibTrans" cxnId="{63DDBB7E-2C1B-467A-B416-7BA8718B2F0F}">
      <dgm:prSet/>
      <dgm:spPr/>
      <dgm:t>
        <a:bodyPr/>
        <a:lstStyle/>
        <a:p>
          <a:endParaRPr lang="en-US"/>
        </a:p>
      </dgm:t>
    </dgm:pt>
    <dgm:pt modelId="{7B304137-A9AC-434F-B1C0-E9DA6DEA5796}">
      <dgm:prSet phldrT="[Text]"/>
      <dgm:spPr/>
      <dgm:t>
        <a:bodyPr/>
        <a:lstStyle/>
        <a:p>
          <a:r>
            <a:rPr lang="en-US" dirty="0" smtClean="0"/>
            <a:t>MEDICARE</a:t>
          </a:r>
        </a:p>
        <a:p>
          <a:r>
            <a:rPr lang="en-US" dirty="0" smtClean="0"/>
            <a:t>Total:  $8,396</a:t>
          </a:r>
          <a:endParaRPr lang="en-US" dirty="0"/>
        </a:p>
      </dgm:t>
    </dgm:pt>
    <dgm:pt modelId="{FE854AF7-B069-4D77-B354-6A16421D733C}" type="parTrans" cxnId="{65CC8AE0-A8C6-41A6-A8EE-4095181B9FB4}">
      <dgm:prSet/>
      <dgm:spPr/>
      <dgm:t>
        <a:bodyPr/>
        <a:lstStyle/>
        <a:p>
          <a:endParaRPr lang="en-US"/>
        </a:p>
      </dgm:t>
    </dgm:pt>
    <dgm:pt modelId="{D2385ECD-B6ED-4F0C-B833-1A07ED33B94B}" type="sibTrans" cxnId="{65CC8AE0-A8C6-41A6-A8EE-4095181B9FB4}">
      <dgm:prSet/>
      <dgm:spPr/>
      <dgm:t>
        <a:bodyPr/>
        <a:lstStyle/>
        <a:p>
          <a:endParaRPr lang="en-US"/>
        </a:p>
      </dgm:t>
    </dgm:pt>
    <dgm:pt modelId="{1525A6FD-BE2D-4D82-9211-8B5EC2A29F7A}">
      <dgm:prSet phldrT="[Text]"/>
      <dgm:spPr/>
      <dgm:t>
        <a:bodyPr/>
        <a:lstStyle/>
        <a:p>
          <a:r>
            <a:rPr lang="en-US" dirty="0" smtClean="0"/>
            <a:t>$1,192 co-pays &amp; co-insurance</a:t>
          </a:r>
          <a:endParaRPr lang="en-US" dirty="0"/>
        </a:p>
      </dgm:t>
    </dgm:pt>
    <dgm:pt modelId="{5B6F54B2-BC99-48E1-8C3C-D4B60B1A123B}" type="parTrans" cxnId="{362831EB-6266-4B82-8831-9EEF57BC6457}">
      <dgm:prSet/>
      <dgm:spPr/>
      <dgm:t>
        <a:bodyPr/>
        <a:lstStyle/>
        <a:p>
          <a:endParaRPr lang="en-US"/>
        </a:p>
      </dgm:t>
    </dgm:pt>
    <dgm:pt modelId="{980AD39B-4848-43CD-9F84-9241F4863F1C}" type="sibTrans" cxnId="{362831EB-6266-4B82-8831-9EEF57BC6457}">
      <dgm:prSet/>
      <dgm:spPr/>
      <dgm:t>
        <a:bodyPr/>
        <a:lstStyle/>
        <a:p>
          <a:endParaRPr lang="en-US"/>
        </a:p>
      </dgm:t>
    </dgm:pt>
    <dgm:pt modelId="{F7C21576-C78F-4830-A337-40ECBB11E101}">
      <dgm:prSet phldrT="[Text]"/>
      <dgm:spPr/>
      <dgm:t>
        <a:bodyPr/>
        <a:lstStyle/>
        <a:p>
          <a:r>
            <a:rPr lang="en-US" dirty="0" smtClean="0"/>
            <a:t>$766 Medicare Part D premiums</a:t>
          </a:r>
          <a:endParaRPr lang="en-US" dirty="0"/>
        </a:p>
      </dgm:t>
    </dgm:pt>
    <dgm:pt modelId="{BF15B788-10E2-4799-B664-3D3986BCE758}" type="parTrans" cxnId="{373F248F-D6DF-4501-B429-9CCBB44C354D}">
      <dgm:prSet/>
      <dgm:spPr/>
      <dgm:t>
        <a:bodyPr/>
        <a:lstStyle/>
        <a:p>
          <a:endParaRPr lang="en-US"/>
        </a:p>
      </dgm:t>
    </dgm:pt>
    <dgm:pt modelId="{19D5750A-8AF3-4C55-B24B-1E37002CA60F}" type="sibTrans" cxnId="{373F248F-D6DF-4501-B429-9CCBB44C354D}">
      <dgm:prSet/>
      <dgm:spPr/>
      <dgm:t>
        <a:bodyPr/>
        <a:lstStyle/>
        <a:p>
          <a:endParaRPr lang="en-US"/>
        </a:p>
      </dgm:t>
    </dgm:pt>
    <dgm:pt modelId="{6B314835-1D5E-4600-9970-A739097B7ACF}">
      <dgm:prSet phldrT="[Text]" custT="1"/>
      <dgm:spPr/>
      <dgm:t>
        <a:bodyPr/>
        <a:lstStyle/>
        <a:p>
          <a:r>
            <a:rPr lang="en-US" sz="2000" dirty="0" smtClean="0"/>
            <a:t>$1,844 premiums</a:t>
          </a:r>
          <a:endParaRPr lang="en-US" sz="2000" dirty="0"/>
        </a:p>
      </dgm:t>
    </dgm:pt>
    <dgm:pt modelId="{29F06BA0-A265-45FB-ADA0-C8FF531C01A3}" type="parTrans" cxnId="{E8DCC395-DD0B-48AE-8F91-B5E714C83CE1}">
      <dgm:prSet/>
      <dgm:spPr/>
      <dgm:t>
        <a:bodyPr/>
        <a:lstStyle/>
        <a:p>
          <a:endParaRPr lang="en-US"/>
        </a:p>
      </dgm:t>
    </dgm:pt>
    <dgm:pt modelId="{9A416734-AC43-423D-8A84-89359386305A}" type="sibTrans" cxnId="{E8DCC395-DD0B-48AE-8F91-B5E714C83CE1}">
      <dgm:prSet/>
      <dgm:spPr/>
      <dgm:t>
        <a:bodyPr/>
        <a:lstStyle/>
        <a:p>
          <a:endParaRPr lang="en-US"/>
        </a:p>
      </dgm:t>
    </dgm:pt>
    <dgm:pt modelId="{D511F56A-1BA3-4E35-A066-362FCD233149}">
      <dgm:prSet phldrT="[Text]" custT="1"/>
      <dgm:spPr/>
      <dgm:t>
        <a:bodyPr/>
        <a:lstStyle/>
        <a:p>
          <a:r>
            <a:rPr lang="en-US" sz="2000" dirty="0" smtClean="0"/>
            <a:t>$3,264 Premiums</a:t>
          </a:r>
          <a:endParaRPr lang="en-US" sz="2000" dirty="0"/>
        </a:p>
      </dgm:t>
    </dgm:pt>
    <dgm:pt modelId="{BFA81B41-DAF0-4C38-839B-C3F2DCD330ED}" type="parTrans" cxnId="{24B4B53E-62BA-4D66-949C-ADF054DB46CD}">
      <dgm:prSet/>
      <dgm:spPr/>
      <dgm:t>
        <a:bodyPr/>
        <a:lstStyle/>
        <a:p>
          <a:endParaRPr lang="en-US"/>
        </a:p>
      </dgm:t>
    </dgm:pt>
    <dgm:pt modelId="{7E2037C6-A791-499A-B2F2-7D456F1D3B07}" type="sibTrans" cxnId="{24B4B53E-62BA-4D66-949C-ADF054DB46CD}">
      <dgm:prSet/>
      <dgm:spPr/>
      <dgm:t>
        <a:bodyPr/>
        <a:lstStyle/>
        <a:p>
          <a:endParaRPr lang="en-US"/>
        </a:p>
      </dgm:t>
    </dgm:pt>
    <dgm:pt modelId="{83B31CB9-625C-4833-B0D7-CFBE8813EA71}">
      <dgm:prSet phldrT="[Text]"/>
      <dgm:spPr/>
      <dgm:t>
        <a:bodyPr/>
        <a:lstStyle/>
        <a:p>
          <a:r>
            <a:rPr lang="en-US" dirty="0" smtClean="0"/>
            <a:t>$4,978 Medigap premiums</a:t>
          </a:r>
          <a:endParaRPr lang="en-US" dirty="0"/>
        </a:p>
      </dgm:t>
    </dgm:pt>
    <dgm:pt modelId="{B5751F36-C72C-4961-AE33-F6845A259D50}" type="parTrans" cxnId="{E3DEA482-846E-4088-89EA-15C0F40A66BE}">
      <dgm:prSet/>
      <dgm:spPr/>
      <dgm:t>
        <a:bodyPr/>
        <a:lstStyle/>
        <a:p>
          <a:endParaRPr lang="en-US"/>
        </a:p>
      </dgm:t>
    </dgm:pt>
    <dgm:pt modelId="{BC4C8BFB-6EBB-42A3-8F71-DC1BC1F2D6C0}" type="sibTrans" cxnId="{E3DEA482-846E-4088-89EA-15C0F40A66BE}">
      <dgm:prSet/>
      <dgm:spPr/>
      <dgm:t>
        <a:bodyPr/>
        <a:lstStyle/>
        <a:p>
          <a:endParaRPr lang="en-US"/>
        </a:p>
      </dgm:t>
    </dgm:pt>
    <dgm:pt modelId="{0A99B282-730E-49B6-A36E-C06E241F72D0}">
      <dgm:prSet phldrT="[Text]"/>
      <dgm:spPr/>
      <dgm:t>
        <a:bodyPr/>
        <a:lstStyle/>
        <a:p>
          <a:r>
            <a:rPr lang="en-US" dirty="0" smtClean="0"/>
            <a:t>$1,462 Medicare Part B premiums</a:t>
          </a:r>
          <a:endParaRPr lang="en-US" dirty="0"/>
        </a:p>
      </dgm:t>
    </dgm:pt>
    <dgm:pt modelId="{456FF7E1-35EF-48E2-A490-8F398EB82610}" type="parTrans" cxnId="{8825F2C8-D836-47B0-A525-0C707B7D61B4}">
      <dgm:prSet/>
      <dgm:spPr/>
      <dgm:t>
        <a:bodyPr/>
        <a:lstStyle/>
        <a:p>
          <a:endParaRPr lang="en-US"/>
        </a:p>
      </dgm:t>
    </dgm:pt>
    <dgm:pt modelId="{5B15DD6D-51FB-4C80-B0EC-485E48A8D381}" type="sibTrans" cxnId="{8825F2C8-D836-47B0-A525-0C707B7D61B4}">
      <dgm:prSet/>
      <dgm:spPr/>
      <dgm:t>
        <a:bodyPr/>
        <a:lstStyle/>
        <a:p>
          <a:endParaRPr lang="en-US"/>
        </a:p>
      </dgm:t>
    </dgm:pt>
    <dgm:pt modelId="{F9354F14-7243-48B4-B368-C83DF96C9553}">
      <dgm:prSet phldrT="[Text]" custT="1"/>
      <dgm:spPr/>
      <dgm:t>
        <a:bodyPr/>
        <a:lstStyle/>
        <a:p>
          <a:r>
            <a:rPr lang="en-US" sz="2000" dirty="0" smtClean="0"/>
            <a:t>$6,850 co-pays &amp; co-insurance</a:t>
          </a:r>
          <a:endParaRPr lang="en-US" sz="2000" dirty="0"/>
        </a:p>
      </dgm:t>
    </dgm:pt>
    <dgm:pt modelId="{C2C441D7-EA0D-4025-AF02-2914375DDBBB}" type="parTrans" cxnId="{FA733950-E2A2-4733-BE97-AB7171153D8E}">
      <dgm:prSet/>
      <dgm:spPr/>
      <dgm:t>
        <a:bodyPr/>
        <a:lstStyle/>
        <a:p>
          <a:endParaRPr lang="en-US"/>
        </a:p>
      </dgm:t>
    </dgm:pt>
    <dgm:pt modelId="{6E7D8599-E4E1-4B5D-83AF-AB2B01DFF4FF}" type="sibTrans" cxnId="{FA733950-E2A2-4733-BE97-AB7171153D8E}">
      <dgm:prSet/>
      <dgm:spPr/>
      <dgm:t>
        <a:bodyPr/>
        <a:lstStyle/>
        <a:p>
          <a:endParaRPr lang="en-US"/>
        </a:p>
      </dgm:t>
    </dgm:pt>
    <dgm:pt modelId="{BE7D9A4E-DC8F-472B-A4C4-4C490DFC14C4}" type="pres">
      <dgm:prSet presAssocID="{3593D598-90F6-4997-A0EB-A62AF913DB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71E971-26A5-4A93-9ED5-42FB15D08034}" type="pres">
      <dgm:prSet presAssocID="{4FDA78B3-6DFB-4BBB-B2FE-1F123824368A}" presName="composite" presStyleCnt="0"/>
      <dgm:spPr/>
    </dgm:pt>
    <dgm:pt modelId="{04602790-FE62-490C-90C2-C1084A3C0B11}" type="pres">
      <dgm:prSet presAssocID="{4FDA78B3-6DFB-4BBB-B2FE-1F123824368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672AC6-8EFB-402D-BC12-F1D618DD5BD6}" type="pres">
      <dgm:prSet presAssocID="{4FDA78B3-6DFB-4BBB-B2FE-1F123824368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EBB8C0-7018-4E7A-8329-049CD4602A1E}" type="pres">
      <dgm:prSet presAssocID="{01E72352-F0AD-4FDF-8FCA-64B1D301D723}" presName="space" presStyleCnt="0"/>
      <dgm:spPr/>
    </dgm:pt>
    <dgm:pt modelId="{CB77859A-2D0C-48E9-9266-4A1180E887E7}" type="pres">
      <dgm:prSet presAssocID="{6B609921-8A71-4B0E-A14F-7C36B4F3FAF2}" presName="composite" presStyleCnt="0"/>
      <dgm:spPr/>
    </dgm:pt>
    <dgm:pt modelId="{6E1E5565-EEC0-42F6-A494-60B4CA02A1D5}" type="pres">
      <dgm:prSet presAssocID="{6B609921-8A71-4B0E-A14F-7C36B4F3FAF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69E50E-F05B-4618-97B2-A8B9B0F441A0}" type="pres">
      <dgm:prSet presAssocID="{6B609921-8A71-4B0E-A14F-7C36B4F3FAF2}" presName="desTx" presStyleLbl="alignAccFollowNode1" presStyleIdx="1" presStyleCnt="3" custScaleY="89488" custLinFactNeighborY="-15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07B0BB-B2F9-4B09-821C-EA9D3918877F}" type="pres">
      <dgm:prSet presAssocID="{1B55E0F8-A050-4C14-8471-0A0BE454603E}" presName="space" presStyleCnt="0"/>
      <dgm:spPr/>
    </dgm:pt>
    <dgm:pt modelId="{8F244AB6-2879-4943-AFDB-608BC9E9AA1A}" type="pres">
      <dgm:prSet presAssocID="{7B304137-A9AC-434F-B1C0-E9DA6DEA5796}" presName="composite" presStyleCnt="0"/>
      <dgm:spPr/>
    </dgm:pt>
    <dgm:pt modelId="{21739990-9735-409D-9E77-477C4E8C5AA7}" type="pres">
      <dgm:prSet presAssocID="{7B304137-A9AC-434F-B1C0-E9DA6DEA579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A583E-567F-4322-B9FD-BE0DB58A7CF9}" type="pres">
      <dgm:prSet presAssocID="{7B304137-A9AC-434F-B1C0-E9DA6DEA579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B4B53E-62BA-4D66-949C-ADF054DB46CD}" srcId="{6B609921-8A71-4B0E-A14F-7C36B4F3FAF2}" destId="{D511F56A-1BA3-4E35-A066-362FCD233149}" srcOrd="2" destOrd="0" parTransId="{BFA81B41-DAF0-4C38-839B-C3F2DCD330ED}" sibTransId="{7E2037C6-A791-499A-B2F2-7D456F1D3B07}"/>
    <dgm:cxn modelId="{75E937F7-B8D0-4C5F-9740-7CDEFC628AD6}" srcId="{3593D598-90F6-4997-A0EB-A62AF913DBFA}" destId="{4FDA78B3-6DFB-4BBB-B2FE-1F123824368A}" srcOrd="0" destOrd="0" parTransId="{4F4666E8-6F03-4C14-8EE4-0E4705333266}" sibTransId="{01E72352-F0AD-4FDF-8FCA-64B1D301D723}"/>
    <dgm:cxn modelId="{242B24C1-2E9D-4BF7-A7EA-823103133A2A}" type="presOf" srcId="{6B314835-1D5E-4600-9970-A739097B7ACF}" destId="{CA672AC6-8EFB-402D-BC12-F1D618DD5BD6}" srcOrd="0" destOrd="2" presId="urn:microsoft.com/office/officeart/2005/8/layout/hList1"/>
    <dgm:cxn modelId="{373F248F-D6DF-4501-B429-9CCBB44C354D}" srcId="{7B304137-A9AC-434F-B1C0-E9DA6DEA5796}" destId="{F7C21576-C78F-4830-A337-40ECBB11E101}" srcOrd="2" destOrd="0" parTransId="{BF15B788-10E2-4799-B664-3D3986BCE758}" sibTransId="{19D5750A-8AF3-4C55-B24B-1E37002CA60F}"/>
    <dgm:cxn modelId="{B8CC849F-1E94-4675-8A12-ACA858D05092}" type="presOf" srcId="{1525A6FD-BE2D-4D82-9211-8B5EC2A29F7A}" destId="{9A1A583E-567F-4322-B9FD-BE0DB58A7CF9}" srcOrd="0" destOrd="0" presId="urn:microsoft.com/office/officeart/2005/8/layout/hList1"/>
    <dgm:cxn modelId="{63DDBB7E-2C1B-467A-B416-7BA8718B2F0F}" srcId="{6B609921-8A71-4B0E-A14F-7C36B4F3FAF2}" destId="{4E70541B-36DA-4102-9CC5-E4E5317BEABB}" srcOrd="0" destOrd="0" parTransId="{5FC561B5-DD6F-44EB-AE05-2265DDBBE3DC}" sibTransId="{5E93F4E3-C3FE-4BBF-BC97-E44C4433DBB2}"/>
    <dgm:cxn modelId="{FA733950-E2A2-4733-BE97-AB7171153D8E}" srcId="{6B609921-8A71-4B0E-A14F-7C36B4F3FAF2}" destId="{F9354F14-7243-48B4-B368-C83DF96C9553}" srcOrd="1" destOrd="0" parTransId="{C2C441D7-EA0D-4025-AF02-2914375DDBBB}" sibTransId="{6E7D8599-E4E1-4B5D-83AF-AB2B01DFF4FF}"/>
    <dgm:cxn modelId="{106CC064-FEE3-425A-98C6-6C054782147A}" type="presOf" srcId="{F9354F14-7243-48B4-B368-C83DF96C9553}" destId="{2269E50E-F05B-4618-97B2-A8B9B0F441A0}" srcOrd="0" destOrd="1" presId="urn:microsoft.com/office/officeart/2005/8/layout/hList1"/>
    <dgm:cxn modelId="{52F7B70C-A227-42A3-8006-BD04C8AB6C9A}" type="presOf" srcId="{90F8C32C-56D3-4078-879F-A8FF942D0F71}" destId="{CA672AC6-8EFB-402D-BC12-F1D618DD5BD6}" srcOrd="0" destOrd="0" presId="urn:microsoft.com/office/officeart/2005/8/layout/hList1"/>
    <dgm:cxn modelId="{424A40FD-2CDA-4AAF-9CA5-C31E436BA1E2}" type="presOf" srcId="{D511F56A-1BA3-4E35-A066-362FCD233149}" destId="{2269E50E-F05B-4618-97B2-A8B9B0F441A0}" srcOrd="0" destOrd="2" presId="urn:microsoft.com/office/officeart/2005/8/layout/hList1"/>
    <dgm:cxn modelId="{54081DCC-8CEB-4FE5-810B-55A6B14665F6}" type="presOf" srcId="{22A37990-1DF5-4634-AEBD-5B2B5D7617EB}" destId="{CA672AC6-8EFB-402D-BC12-F1D618DD5BD6}" srcOrd="0" destOrd="1" presId="urn:microsoft.com/office/officeart/2005/8/layout/hList1"/>
    <dgm:cxn modelId="{E75D5043-A21C-48A8-AB17-766B873A4729}" srcId="{3593D598-90F6-4997-A0EB-A62AF913DBFA}" destId="{6B609921-8A71-4B0E-A14F-7C36B4F3FAF2}" srcOrd="1" destOrd="0" parTransId="{1FDE94B5-06C7-494D-A57A-768B527B889B}" sibTransId="{1B55E0F8-A050-4C14-8471-0A0BE454603E}"/>
    <dgm:cxn modelId="{206CE7B4-3B73-4043-9C51-1776104724A7}" type="presOf" srcId="{0A99B282-730E-49B6-A36E-C06E241F72D0}" destId="{9A1A583E-567F-4322-B9FD-BE0DB58A7CF9}" srcOrd="0" destOrd="3" presId="urn:microsoft.com/office/officeart/2005/8/layout/hList1"/>
    <dgm:cxn modelId="{8825F2C8-D836-47B0-A525-0C707B7D61B4}" srcId="{7B304137-A9AC-434F-B1C0-E9DA6DEA5796}" destId="{0A99B282-730E-49B6-A36E-C06E241F72D0}" srcOrd="3" destOrd="0" parTransId="{456FF7E1-35EF-48E2-A490-8F398EB82610}" sibTransId="{5B15DD6D-51FB-4C80-B0EC-485E48A8D381}"/>
    <dgm:cxn modelId="{BDF743D2-3C28-4B72-B740-D50187A3AFBF}" type="presOf" srcId="{F7C21576-C78F-4830-A337-40ECBB11E101}" destId="{9A1A583E-567F-4322-B9FD-BE0DB58A7CF9}" srcOrd="0" destOrd="2" presId="urn:microsoft.com/office/officeart/2005/8/layout/hList1"/>
    <dgm:cxn modelId="{69DFD766-6E44-434A-8798-8F0400B8F881}" srcId="{4FDA78B3-6DFB-4BBB-B2FE-1F123824368A}" destId="{90F8C32C-56D3-4078-879F-A8FF942D0F71}" srcOrd="0" destOrd="0" parTransId="{EADA5EC2-F60B-4B17-AB1E-03C5DB8FC23C}" sibTransId="{6B4CE2AB-C616-4FD0-B2A2-69B76AE22E5B}"/>
    <dgm:cxn modelId="{4F9684C1-837E-4FDA-AE40-A502C40F9234}" srcId="{4FDA78B3-6DFB-4BBB-B2FE-1F123824368A}" destId="{22A37990-1DF5-4634-AEBD-5B2B5D7617EB}" srcOrd="1" destOrd="0" parTransId="{42EF5810-5286-472F-A5F3-393D1483559C}" sibTransId="{1035CF9C-DBD7-40A0-BD7A-484E91312E64}"/>
    <dgm:cxn modelId="{365A2706-B844-4FAE-859A-AF3594BDE23B}" type="presOf" srcId="{6B609921-8A71-4B0E-A14F-7C36B4F3FAF2}" destId="{6E1E5565-EEC0-42F6-A494-60B4CA02A1D5}" srcOrd="0" destOrd="0" presId="urn:microsoft.com/office/officeart/2005/8/layout/hList1"/>
    <dgm:cxn modelId="{E8DCC395-DD0B-48AE-8F91-B5E714C83CE1}" srcId="{4FDA78B3-6DFB-4BBB-B2FE-1F123824368A}" destId="{6B314835-1D5E-4600-9970-A739097B7ACF}" srcOrd="2" destOrd="0" parTransId="{29F06BA0-A265-45FB-ADA0-C8FF531C01A3}" sibTransId="{9A416734-AC43-423D-8A84-89359386305A}"/>
    <dgm:cxn modelId="{20527C23-F2AE-42B2-82D9-5D5AF493851F}" type="presOf" srcId="{83B31CB9-625C-4833-B0D7-CFBE8813EA71}" destId="{9A1A583E-567F-4322-B9FD-BE0DB58A7CF9}" srcOrd="0" destOrd="1" presId="urn:microsoft.com/office/officeart/2005/8/layout/hList1"/>
    <dgm:cxn modelId="{80A7E8FC-D866-4662-9761-B2F5430CB13E}" type="presOf" srcId="{4FDA78B3-6DFB-4BBB-B2FE-1F123824368A}" destId="{04602790-FE62-490C-90C2-C1084A3C0B11}" srcOrd="0" destOrd="0" presId="urn:microsoft.com/office/officeart/2005/8/layout/hList1"/>
    <dgm:cxn modelId="{E3DEA482-846E-4088-89EA-15C0F40A66BE}" srcId="{7B304137-A9AC-434F-B1C0-E9DA6DEA5796}" destId="{83B31CB9-625C-4833-B0D7-CFBE8813EA71}" srcOrd="1" destOrd="0" parTransId="{B5751F36-C72C-4961-AE33-F6845A259D50}" sibTransId="{BC4C8BFB-6EBB-42A3-8F71-DC1BC1F2D6C0}"/>
    <dgm:cxn modelId="{1D5A3F21-C5E1-4452-84D5-CCC4E4C5EFC3}" type="presOf" srcId="{3593D598-90F6-4997-A0EB-A62AF913DBFA}" destId="{BE7D9A4E-DC8F-472B-A4C4-4C490DFC14C4}" srcOrd="0" destOrd="0" presId="urn:microsoft.com/office/officeart/2005/8/layout/hList1"/>
    <dgm:cxn modelId="{362831EB-6266-4B82-8831-9EEF57BC6457}" srcId="{7B304137-A9AC-434F-B1C0-E9DA6DEA5796}" destId="{1525A6FD-BE2D-4D82-9211-8B5EC2A29F7A}" srcOrd="0" destOrd="0" parTransId="{5B6F54B2-BC99-48E1-8C3C-D4B60B1A123B}" sibTransId="{980AD39B-4848-43CD-9F84-9241F4863F1C}"/>
    <dgm:cxn modelId="{65CC8AE0-A8C6-41A6-A8EE-4095181B9FB4}" srcId="{3593D598-90F6-4997-A0EB-A62AF913DBFA}" destId="{7B304137-A9AC-434F-B1C0-E9DA6DEA5796}" srcOrd="2" destOrd="0" parTransId="{FE854AF7-B069-4D77-B354-6A16421D733C}" sibTransId="{D2385ECD-B6ED-4F0C-B833-1A07ED33B94B}"/>
    <dgm:cxn modelId="{525975BD-453B-4214-8425-D72E1DBE2648}" type="presOf" srcId="{4E70541B-36DA-4102-9CC5-E4E5317BEABB}" destId="{2269E50E-F05B-4618-97B2-A8B9B0F441A0}" srcOrd="0" destOrd="0" presId="urn:microsoft.com/office/officeart/2005/8/layout/hList1"/>
    <dgm:cxn modelId="{F52A58A1-6D45-42B0-9AD5-CAD1E2B23686}" type="presOf" srcId="{7B304137-A9AC-434F-B1C0-E9DA6DEA5796}" destId="{21739990-9735-409D-9E77-477C4E8C5AA7}" srcOrd="0" destOrd="0" presId="urn:microsoft.com/office/officeart/2005/8/layout/hList1"/>
    <dgm:cxn modelId="{57A85002-9C29-4CB0-BE01-3E1361D7CD06}" type="presParOf" srcId="{BE7D9A4E-DC8F-472B-A4C4-4C490DFC14C4}" destId="{1571E971-26A5-4A93-9ED5-42FB15D08034}" srcOrd="0" destOrd="0" presId="urn:microsoft.com/office/officeart/2005/8/layout/hList1"/>
    <dgm:cxn modelId="{B4F8BEAE-3443-4BF4-9402-867DDE28A092}" type="presParOf" srcId="{1571E971-26A5-4A93-9ED5-42FB15D08034}" destId="{04602790-FE62-490C-90C2-C1084A3C0B11}" srcOrd="0" destOrd="0" presId="urn:microsoft.com/office/officeart/2005/8/layout/hList1"/>
    <dgm:cxn modelId="{E1ADCD15-0E77-4D1D-B97F-8A469F561414}" type="presParOf" srcId="{1571E971-26A5-4A93-9ED5-42FB15D08034}" destId="{CA672AC6-8EFB-402D-BC12-F1D618DD5BD6}" srcOrd="1" destOrd="0" presId="urn:microsoft.com/office/officeart/2005/8/layout/hList1"/>
    <dgm:cxn modelId="{C9F3A864-ADB5-4E07-AB8F-6B9723AF1E35}" type="presParOf" srcId="{BE7D9A4E-DC8F-472B-A4C4-4C490DFC14C4}" destId="{C2EBB8C0-7018-4E7A-8329-049CD4602A1E}" srcOrd="1" destOrd="0" presId="urn:microsoft.com/office/officeart/2005/8/layout/hList1"/>
    <dgm:cxn modelId="{27FE8DD8-496D-4051-8BD0-5C3E47B8D9EC}" type="presParOf" srcId="{BE7D9A4E-DC8F-472B-A4C4-4C490DFC14C4}" destId="{CB77859A-2D0C-48E9-9266-4A1180E887E7}" srcOrd="2" destOrd="0" presId="urn:microsoft.com/office/officeart/2005/8/layout/hList1"/>
    <dgm:cxn modelId="{E92C1D00-55DA-4452-9B4E-25A16EF9272F}" type="presParOf" srcId="{CB77859A-2D0C-48E9-9266-4A1180E887E7}" destId="{6E1E5565-EEC0-42F6-A494-60B4CA02A1D5}" srcOrd="0" destOrd="0" presId="urn:microsoft.com/office/officeart/2005/8/layout/hList1"/>
    <dgm:cxn modelId="{E933BCAE-7484-4F3B-A151-EC46D247A9BC}" type="presParOf" srcId="{CB77859A-2D0C-48E9-9266-4A1180E887E7}" destId="{2269E50E-F05B-4618-97B2-A8B9B0F441A0}" srcOrd="1" destOrd="0" presId="urn:microsoft.com/office/officeart/2005/8/layout/hList1"/>
    <dgm:cxn modelId="{B5CD9244-F94E-4111-B2C3-19438424256A}" type="presParOf" srcId="{BE7D9A4E-DC8F-472B-A4C4-4C490DFC14C4}" destId="{9207B0BB-B2F9-4B09-821C-EA9D3918877F}" srcOrd="3" destOrd="0" presId="urn:microsoft.com/office/officeart/2005/8/layout/hList1"/>
    <dgm:cxn modelId="{920C9655-F635-48DF-8A1B-8F4EB4F190B2}" type="presParOf" srcId="{BE7D9A4E-DC8F-472B-A4C4-4C490DFC14C4}" destId="{8F244AB6-2879-4943-AFDB-608BC9E9AA1A}" srcOrd="4" destOrd="0" presId="urn:microsoft.com/office/officeart/2005/8/layout/hList1"/>
    <dgm:cxn modelId="{AE18EB29-2FE9-4A58-86C2-71CF13888919}" type="presParOf" srcId="{8F244AB6-2879-4943-AFDB-608BC9E9AA1A}" destId="{21739990-9735-409D-9E77-477C4E8C5AA7}" srcOrd="0" destOrd="0" presId="urn:microsoft.com/office/officeart/2005/8/layout/hList1"/>
    <dgm:cxn modelId="{2BC6A312-C4DF-4EA0-A046-CA80D846204C}" type="presParOf" srcId="{8F244AB6-2879-4943-AFDB-608BC9E9AA1A}" destId="{9A1A583E-567F-4322-B9FD-BE0DB58A7CF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AFFDD-FBE0-4BB9-86B7-6CF13FF10339}">
      <dsp:nvSpPr>
        <dsp:cNvPr id="0" name=""/>
        <dsp:cNvSpPr/>
      </dsp:nvSpPr>
      <dsp:spPr>
        <a:xfrm>
          <a:off x="2428" y="197403"/>
          <a:ext cx="2368153" cy="796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EMPLOYER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Total:  $5,819</a:t>
          </a:r>
          <a:endParaRPr lang="en-US" sz="2000" kern="1200" dirty="0"/>
        </a:p>
      </dsp:txBody>
      <dsp:txXfrm>
        <a:off x="2428" y="197403"/>
        <a:ext cx="2368153" cy="796436"/>
      </dsp:txXfrm>
    </dsp:sp>
    <dsp:sp modelId="{ADA7ACE4-F9DD-4A53-8008-57A61E4163C4}">
      <dsp:nvSpPr>
        <dsp:cNvPr id="0" name=""/>
        <dsp:cNvSpPr/>
      </dsp:nvSpPr>
      <dsp:spPr>
        <a:xfrm>
          <a:off x="2428" y="993840"/>
          <a:ext cx="2368153" cy="25425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$3,475 co-pays &amp; co-insurance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$500 deductible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$1,844 premiums</a:t>
          </a:r>
          <a:endParaRPr lang="en-US" sz="2000" kern="1200" dirty="0"/>
        </a:p>
      </dsp:txBody>
      <dsp:txXfrm>
        <a:off x="2428" y="993840"/>
        <a:ext cx="2368153" cy="2542556"/>
      </dsp:txXfrm>
    </dsp:sp>
    <dsp:sp modelId="{94946347-8F79-4C48-8C4D-2970E2B6F690}">
      <dsp:nvSpPr>
        <dsp:cNvPr id="0" name=""/>
        <dsp:cNvSpPr/>
      </dsp:nvSpPr>
      <dsp:spPr>
        <a:xfrm>
          <a:off x="2702123" y="197403"/>
          <a:ext cx="2368153" cy="796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INDIVIDUAL PLAN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Total:  $10,114</a:t>
          </a:r>
          <a:endParaRPr lang="en-US" sz="2000" kern="1200" dirty="0"/>
        </a:p>
      </dsp:txBody>
      <dsp:txXfrm>
        <a:off x="2702123" y="197403"/>
        <a:ext cx="2368153" cy="796436"/>
      </dsp:txXfrm>
    </dsp:sp>
    <dsp:sp modelId="{80E7EB7C-8920-45B6-84E1-7006B0CBBAC0}">
      <dsp:nvSpPr>
        <dsp:cNvPr id="0" name=""/>
        <dsp:cNvSpPr/>
      </dsp:nvSpPr>
      <dsp:spPr>
        <a:xfrm>
          <a:off x="2702123" y="993840"/>
          <a:ext cx="2368153" cy="25425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</a:t>
          </a:r>
          <a:r>
            <a:rPr lang="en-US" sz="2000" kern="1200" dirty="0" smtClean="0"/>
            <a:t>6,850 </a:t>
          </a:r>
          <a:r>
            <a:rPr lang="en-US" sz="2000" kern="1200" dirty="0" smtClean="0"/>
            <a:t>co-pays &amp; co-insurance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$3,264 Premiums</a:t>
          </a:r>
          <a:endParaRPr lang="en-US" sz="2000" kern="1200" dirty="0"/>
        </a:p>
      </dsp:txBody>
      <dsp:txXfrm>
        <a:off x="2702123" y="993840"/>
        <a:ext cx="2368153" cy="2542556"/>
      </dsp:txXfrm>
    </dsp:sp>
    <dsp:sp modelId="{D6FA8ACE-B449-4CFD-8568-7E291FBA1449}">
      <dsp:nvSpPr>
        <dsp:cNvPr id="0" name=""/>
        <dsp:cNvSpPr/>
      </dsp:nvSpPr>
      <dsp:spPr>
        <a:xfrm>
          <a:off x="5401818" y="197403"/>
          <a:ext cx="2368153" cy="796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MEDICARE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Total:  $8,793</a:t>
          </a:r>
          <a:endParaRPr lang="en-US" sz="2000" kern="1200" dirty="0"/>
        </a:p>
      </dsp:txBody>
      <dsp:txXfrm>
        <a:off x="5401818" y="197403"/>
        <a:ext cx="2368153" cy="796436"/>
      </dsp:txXfrm>
    </dsp:sp>
    <dsp:sp modelId="{9E54C47A-F30F-47BF-BA31-0F857FC50D31}">
      <dsp:nvSpPr>
        <dsp:cNvPr id="0" name=""/>
        <dsp:cNvSpPr/>
      </dsp:nvSpPr>
      <dsp:spPr>
        <a:xfrm>
          <a:off x="5401818" y="993840"/>
          <a:ext cx="2368153" cy="25425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$1,589 co-pays &amp; co-insurance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$4,978 Medigap premiums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$766 Medicare Part D premiums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$1,462 Medicare Part B Premiums</a:t>
          </a:r>
          <a:endParaRPr lang="en-US" sz="2000" kern="1200" dirty="0"/>
        </a:p>
      </dsp:txBody>
      <dsp:txXfrm>
        <a:off x="5401818" y="993840"/>
        <a:ext cx="2368153" cy="25425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02790-FE62-490C-90C2-C1084A3C0B11}">
      <dsp:nvSpPr>
        <dsp:cNvPr id="0" name=""/>
        <dsp:cNvSpPr/>
      </dsp:nvSpPr>
      <dsp:spPr>
        <a:xfrm>
          <a:off x="2428" y="209857"/>
          <a:ext cx="2368153" cy="8395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EMPLOYER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Total:  $</a:t>
          </a:r>
          <a:r>
            <a:rPr lang="en-US" sz="2000" kern="1200" dirty="0" smtClean="0"/>
            <a:t>5,654</a:t>
          </a:r>
          <a:endParaRPr lang="en-US" sz="2000" kern="1200" dirty="0"/>
        </a:p>
      </dsp:txBody>
      <dsp:txXfrm>
        <a:off x="2428" y="209857"/>
        <a:ext cx="2368153" cy="839573"/>
      </dsp:txXfrm>
    </dsp:sp>
    <dsp:sp modelId="{CA672AC6-8EFB-402D-BC12-F1D618DD5BD6}">
      <dsp:nvSpPr>
        <dsp:cNvPr id="0" name=""/>
        <dsp:cNvSpPr/>
      </dsp:nvSpPr>
      <dsp:spPr>
        <a:xfrm>
          <a:off x="2428" y="1049430"/>
          <a:ext cx="2368153" cy="26570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$3,310 co-pays &amp; co-insurance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$500 deductible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$1,844 premiums</a:t>
          </a:r>
          <a:endParaRPr lang="en-US" sz="2000" kern="1200" dirty="0"/>
        </a:p>
      </dsp:txBody>
      <dsp:txXfrm>
        <a:off x="2428" y="1049430"/>
        <a:ext cx="2368153" cy="2657074"/>
      </dsp:txXfrm>
    </dsp:sp>
    <dsp:sp modelId="{6E1E5565-EEC0-42F6-A494-60B4CA02A1D5}">
      <dsp:nvSpPr>
        <dsp:cNvPr id="0" name=""/>
        <dsp:cNvSpPr/>
      </dsp:nvSpPr>
      <dsp:spPr>
        <a:xfrm>
          <a:off x="2702123" y="279685"/>
          <a:ext cx="2368153" cy="8395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INDIVIDUAL PLAN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Total:  $10,114</a:t>
          </a:r>
          <a:endParaRPr lang="en-US" sz="2000" kern="1200" dirty="0"/>
        </a:p>
      </dsp:txBody>
      <dsp:txXfrm>
        <a:off x="2702123" y="279685"/>
        <a:ext cx="2368153" cy="839573"/>
      </dsp:txXfrm>
    </dsp:sp>
    <dsp:sp modelId="{2269E50E-F05B-4618-97B2-A8B9B0F441A0}">
      <dsp:nvSpPr>
        <dsp:cNvPr id="0" name=""/>
        <dsp:cNvSpPr/>
      </dsp:nvSpPr>
      <dsp:spPr>
        <a:xfrm>
          <a:off x="2702123" y="1217968"/>
          <a:ext cx="2368153" cy="2377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$6,850 co-pays &amp; co-insurance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$3,264 Premiums</a:t>
          </a:r>
          <a:endParaRPr lang="en-US" sz="2000" kern="1200" dirty="0"/>
        </a:p>
      </dsp:txBody>
      <dsp:txXfrm>
        <a:off x="2702123" y="1217968"/>
        <a:ext cx="2368153" cy="2377762"/>
      </dsp:txXfrm>
    </dsp:sp>
    <dsp:sp modelId="{21739990-9735-409D-9E77-477C4E8C5AA7}">
      <dsp:nvSpPr>
        <dsp:cNvPr id="0" name=""/>
        <dsp:cNvSpPr/>
      </dsp:nvSpPr>
      <dsp:spPr>
        <a:xfrm>
          <a:off x="5401818" y="209857"/>
          <a:ext cx="2368153" cy="8395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MEDICARE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Total:  $8,396</a:t>
          </a:r>
          <a:endParaRPr lang="en-US" sz="2100" kern="1200" dirty="0"/>
        </a:p>
      </dsp:txBody>
      <dsp:txXfrm>
        <a:off x="5401818" y="209857"/>
        <a:ext cx="2368153" cy="839573"/>
      </dsp:txXfrm>
    </dsp:sp>
    <dsp:sp modelId="{9A1A583E-567F-4322-B9FD-BE0DB58A7CF9}">
      <dsp:nvSpPr>
        <dsp:cNvPr id="0" name=""/>
        <dsp:cNvSpPr/>
      </dsp:nvSpPr>
      <dsp:spPr>
        <a:xfrm>
          <a:off x="5401818" y="1049430"/>
          <a:ext cx="2368153" cy="26570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$1,192 co-pays &amp; co-insurance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$4,978 Medigap premiums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$766 Medicare Part D premiums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$1,462 Medicare Part B premiums</a:t>
          </a:r>
          <a:endParaRPr lang="en-US" sz="2100" kern="1200" dirty="0"/>
        </a:p>
      </dsp:txBody>
      <dsp:txXfrm>
        <a:off x="5401818" y="1049430"/>
        <a:ext cx="2368153" cy="2657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18186-B19D-5943-B230-1DA7662219F5}" type="datetime1">
              <a:rPr lang="en-US" smtClean="0"/>
              <a:t>9/10/2018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490D9-0C32-0548-9D6A-B00486FC58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621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C7FD6-6107-7D4C-A014-A727DF4CD602}" type="datetime1">
              <a:rPr lang="en-US" smtClean="0"/>
              <a:t>9/10/2018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ECB2A-AF0C-9A40-A0E7-2EDDDE85C5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94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ECB2A-AF0C-9A40-A0E7-2EDDDE85C5C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67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34345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12269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0601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24781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34345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11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12269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Picture 13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12269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34345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34345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2" name="Picture 11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34345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2" name="Picture 11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12269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3600" cap="all" spc="110" baseline="0">
                <a:solidFill>
                  <a:srgbClr val="4D4D4D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UM_School_SocialWork_white.gif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223" y="6449167"/>
            <a:ext cx="1264977" cy="332633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w.umaryland.edu/fsw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35421"/>
            <a:ext cx="3886200" cy="226497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costs of cancer:  addressing patient costs</a:t>
            </a:r>
            <a:br>
              <a:rPr lang="en-US" sz="2400" dirty="0" smtClean="0"/>
            </a:br>
            <a:r>
              <a:rPr lang="en-US" sz="2400" dirty="0" smtClean="0"/>
              <a:t>2018 Illinois cancer symposium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Christine Callahan, PhD, LCSW-C</a:t>
            </a:r>
          </a:p>
          <a:p>
            <a:r>
              <a:rPr lang="en-US" dirty="0" smtClean="0"/>
              <a:t>Research Assistant Professor</a:t>
            </a:r>
          </a:p>
          <a:p>
            <a:r>
              <a:rPr lang="en-US" dirty="0" smtClean="0"/>
              <a:t>University of Maryland School of Social Work/Financial Social Work Initiative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163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financial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of pre-existing debt</a:t>
            </a:r>
          </a:p>
          <a:p>
            <a:r>
              <a:rPr lang="en-US" dirty="0" smtClean="0"/>
              <a:t>Assets</a:t>
            </a:r>
          </a:p>
          <a:p>
            <a:r>
              <a:rPr lang="en-US" dirty="0" smtClean="0"/>
              <a:t>Wage-earner(s) in household and amount of income</a:t>
            </a:r>
          </a:p>
          <a:p>
            <a:r>
              <a:rPr lang="en-US" dirty="0" smtClean="0"/>
              <a:t>Low-income workers</a:t>
            </a:r>
          </a:p>
          <a:p>
            <a:r>
              <a:rPr lang="en-US" dirty="0" smtClean="0"/>
              <a:t>Objective and subjective levels of financial distress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FSWI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3886200"/>
            <a:ext cx="3941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Nat’l Cancer Institute, “Financial Toxicity</a:t>
            </a:r>
          </a:p>
          <a:p>
            <a:r>
              <a:rPr lang="en-US" dirty="0" smtClean="0"/>
              <a:t>And Cancer Treatment”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95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impact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Dealing with feelings around the cancer diagnosis and “existential plight”</a:t>
            </a:r>
          </a:p>
          <a:p>
            <a:r>
              <a:rPr lang="en-US" dirty="0" smtClean="0"/>
              <a:t>Feelings of being overwhelmed</a:t>
            </a:r>
          </a:p>
          <a:p>
            <a:r>
              <a:rPr lang="en-US" dirty="0" smtClean="0"/>
              <a:t>Feelings of hopelessness</a:t>
            </a:r>
          </a:p>
          <a:p>
            <a:r>
              <a:rPr lang="en-US" dirty="0" smtClean="0"/>
              <a:t>Prioritizing responsibilities and costs, but often neglecting one(s) for another</a:t>
            </a:r>
          </a:p>
          <a:p>
            <a:r>
              <a:rPr lang="en-US" dirty="0" smtClean="0"/>
              <a:t>At risk for depression, anxiety, and other conditions</a:t>
            </a:r>
          </a:p>
          <a:p>
            <a:r>
              <a:rPr lang="en-US" dirty="0" smtClean="0"/>
              <a:t>Presence of other simultaneous psychosocial stressors?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09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profile 1(breast cancer)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hand-out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587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profile 2 (lung cancer)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hand-out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970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Patient costs for BCA by type of insurance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374272"/>
              </p:ext>
            </p:extLst>
          </p:nvPr>
        </p:nvGraphicFramePr>
        <p:xfrm>
          <a:off x="685800" y="1600200"/>
          <a:ext cx="7772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774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PATIENT COSTS FOR LUNG CA BY TYPE OF INSURANCE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472547"/>
              </p:ext>
            </p:extLst>
          </p:nvPr>
        </p:nvGraphicFramePr>
        <p:xfrm>
          <a:off x="685800" y="1417638"/>
          <a:ext cx="7772400" cy="3916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50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of insurance coverage is critical, and employer-based tends to be more generous</a:t>
            </a:r>
          </a:p>
          <a:p>
            <a:r>
              <a:rPr lang="en-US" dirty="0" smtClean="0"/>
              <a:t>Out-of-pocket limits help protect patients </a:t>
            </a:r>
          </a:p>
          <a:p>
            <a:r>
              <a:rPr lang="en-US" dirty="0" smtClean="0"/>
              <a:t>Costs vary widely</a:t>
            </a:r>
          </a:p>
          <a:p>
            <a:r>
              <a:rPr lang="en-US" dirty="0" smtClean="0"/>
              <a:t>Type of treatment costs vary as well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90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Cancer costs tend to be front-loaded and highest towards the beginning of care</a:t>
            </a:r>
          </a:p>
          <a:p>
            <a:r>
              <a:rPr lang="en-US" dirty="0" smtClean="0"/>
              <a:t>Medigap makes costs more consistent</a:t>
            </a:r>
          </a:p>
          <a:p>
            <a:r>
              <a:rPr lang="en-US" dirty="0" smtClean="0"/>
              <a:t>Timing also matters (yet often is beyond one’s control)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328" y="3482340"/>
            <a:ext cx="313334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Out-of-network charges</a:t>
            </a:r>
          </a:p>
          <a:p>
            <a:r>
              <a:rPr lang="en-US" dirty="0" smtClean="0"/>
              <a:t>High Deductible Health Plans</a:t>
            </a:r>
          </a:p>
          <a:p>
            <a:r>
              <a:rPr lang="en-US" dirty="0" smtClean="0"/>
              <a:t>Non-covered treatments or changes in coverage</a:t>
            </a:r>
          </a:p>
          <a:p>
            <a:r>
              <a:rPr lang="en-US" dirty="0" smtClean="0"/>
              <a:t>Denials</a:t>
            </a:r>
          </a:p>
          <a:p>
            <a:r>
              <a:rPr lang="en-US" b="1" dirty="0" smtClean="0"/>
              <a:t>Lack of coverage</a:t>
            </a:r>
          </a:p>
          <a:p>
            <a:pPr marL="68580" indent="0"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712" y="304514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819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NAVIGATING THE MAZE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Toll on physical and emotional energy</a:t>
            </a:r>
          </a:p>
          <a:p>
            <a:r>
              <a:rPr lang="en-US" dirty="0" smtClean="0"/>
              <a:t>Difficulty absorbing information</a:t>
            </a:r>
          </a:p>
          <a:p>
            <a:r>
              <a:rPr lang="en-US" dirty="0" smtClean="0"/>
              <a:t>Difficulty advocating for oneself, especially if social support is minimal</a:t>
            </a:r>
          </a:p>
          <a:p>
            <a:r>
              <a:rPr lang="en-US" dirty="0" smtClean="0"/>
              <a:t>Decision-making challenges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24600" y="58826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944" y="3275076"/>
            <a:ext cx="2855976" cy="189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09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background…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Oncology social worker for 20+ years at the NIH Clinical Center</a:t>
            </a:r>
          </a:p>
          <a:p>
            <a:r>
              <a:rPr lang="en-US" dirty="0" smtClean="0"/>
              <a:t>Financial quality of life study for PhD dissertation</a:t>
            </a:r>
          </a:p>
          <a:p>
            <a:r>
              <a:rPr lang="en-US" dirty="0" smtClean="0"/>
              <a:t>Experience in professional and personal realms with cancer</a:t>
            </a:r>
          </a:p>
          <a:p>
            <a:r>
              <a:rPr lang="en-US" dirty="0" smtClean="0"/>
              <a:t>Research and education now on financial capability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114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helps?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Open, honest communication with the patient and family</a:t>
            </a:r>
          </a:p>
          <a:p>
            <a:r>
              <a:rPr lang="en-US" dirty="0" smtClean="0"/>
              <a:t>Team approach and utilizing expertise of all disciplines involved, e.g., </a:t>
            </a:r>
            <a:r>
              <a:rPr lang="en-US" dirty="0" smtClean="0"/>
              <a:t>medicine, pharmacy</a:t>
            </a:r>
            <a:r>
              <a:rPr lang="en-US" dirty="0" smtClean="0"/>
              <a:t>, nursing, social work, etc.</a:t>
            </a:r>
          </a:p>
          <a:p>
            <a:r>
              <a:rPr lang="en-US" dirty="0" smtClean="0"/>
              <a:t>Financial navigators and link with financial toxicity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748" y="3488745"/>
            <a:ext cx="33337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980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 navigation in oncology (and other medical)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Seeking out patients pro-actively (instead of working solely with uninsured patients or those asking for assistance)</a:t>
            </a:r>
          </a:p>
          <a:p>
            <a:r>
              <a:rPr lang="en-US" dirty="0" smtClean="0"/>
              <a:t>Reviewing and verifying all new patients’ insurance status</a:t>
            </a:r>
          </a:p>
          <a:p>
            <a:r>
              <a:rPr lang="en-US" dirty="0" smtClean="0"/>
              <a:t>Communicating with the patient about their insurance status, coverage as it relates to their tx plan, and expected cost of tx</a:t>
            </a:r>
          </a:p>
          <a:p>
            <a:r>
              <a:rPr lang="en-US" dirty="0" smtClean="0"/>
              <a:t>Using tools to evaluate financial toxicity</a:t>
            </a:r>
          </a:p>
          <a:p>
            <a:r>
              <a:rPr lang="en-US" dirty="0" smtClean="0"/>
              <a:t>Completing insurance optimization to identify the best insurance for each patient’s needs, including applying for primary and secondary insurance</a:t>
            </a:r>
          </a:p>
          <a:p>
            <a:r>
              <a:rPr lang="en-US" dirty="0" smtClean="0"/>
              <a:t>Assisting patients in accessing financial resources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05345" y="5225138"/>
            <a:ext cx="53293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 Cancer Consortium, Financial Navigation for People</a:t>
            </a:r>
          </a:p>
          <a:p>
            <a:r>
              <a:rPr lang="en-US" dirty="0"/>
              <a:t>Undergoing Cancer Treatment, 2/2018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45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Financial navigation in oncology (and other medical) </a:t>
            </a:r>
            <a:r>
              <a:rPr lang="en-US" dirty="0" smtClean="0"/>
              <a:t>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Completing paperwork for patients in applications for additional insurance, payment assistance, or drug assistance programs</a:t>
            </a:r>
          </a:p>
          <a:p>
            <a:r>
              <a:rPr lang="en-US" dirty="0" smtClean="0"/>
              <a:t>Connecting patients to other available social and financial supports</a:t>
            </a:r>
          </a:p>
          <a:p>
            <a:r>
              <a:rPr lang="en-US" dirty="0" smtClean="0"/>
              <a:t>Creating payment plans with patients</a:t>
            </a:r>
          </a:p>
          <a:p>
            <a:r>
              <a:rPr lang="en-US" dirty="0" smtClean="0"/>
              <a:t>Sharing payment plans with team, including clinic check-in staff who may be responsible for collecting co-pays</a:t>
            </a:r>
          </a:p>
          <a:p>
            <a:r>
              <a:rPr lang="en-US" dirty="0" smtClean="0"/>
              <a:t>Monitoring for potential new patients by noting insurance changes and working with accounts receivable, especially monitoring patients who miss payments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73830" y="5022665"/>
            <a:ext cx="5329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 Cancer Consortium, Financial Navigation for People</a:t>
            </a:r>
          </a:p>
          <a:p>
            <a:r>
              <a:rPr lang="en-US" dirty="0" smtClean="0"/>
              <a:t>Undergoing Cancer Treatment, 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393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FSWI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6596" y="1009927"/>
            <a:ext cx="80464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err="1"/>
              <a:t>COmprehensive</a:t>
            </a:r>
            <a:r>
              <a:rPr lang="en-US" dirty="0"/>
              <a:t> Score for </a:t>
            </a:r>
            <a:r>
              <a:rPr lang="en-US" dirty="0" smtClean="0"/>
              <a:t>Financial </a:t>
            </a:r>
            <a:r>
              <a:rPr lang="en-US" dirty="0"/>
              <a:t>Toxicity (COST</a:t>
            </a:r>
            <a:r>
              <a:rPr lang="en-US" dirty="0" smtClean="0"/>
              <a:t>)- </a:t>
            </a:r>
            <a:r>
              <a:rPr lang="en-US" dirty="0"/>
              <a:t>Items </a:t>
            </a:r>
            <a:r>
              <a:rPr lang="en-US" dirty="0" smtClean="0"/>
              <a:t>1, 6, 7 and 11 should be </a:t>
            </a:r>
          </a:p>
          <a:p>
            <a:r>
              <a:rPr lang="en-US" dirty="0" smtClean="0"/>
              <a:t>reverse scored, as higher scores indicate higher distress.</a:t>
            </a:r>
            <a:r>
              <a:rPr lang="en-US" dirty="0"/>
              <a:t> </a:t>
            </a:r>
            <a:r>
              <a:rPr lang="en-US" dirty="0" smtClean="0"/>
              <a:t>(de </a:t>
            </a:r>
            <a:r>
              <a:rPr lang="en-US" dirty="0" smtClean="0"/>
              <a:t>Sousa et al., 2017)</a:t>
            </a:r>
          </a:p>
          <a:p>
            <a:r>
              <a:rPr lang="en-US" dirty="0" smtClean="0"/>
              <a:t>0 – Not at all</a:t>
            </a:r>
          </a:p>
          <a:p>
            <a:r>
              <a:rPr lang="en-US" dirty="0" smtClean="0"/>
              <a:t>1 – A little bit</a:t>
            </a:r>
          </a:p>
          <a:p>
            <a:r>
              <a:rPr lang="en-US" dirty="0" smtClean="0"/>
              <a:t>2 – Somewhat</a:t>
            </a:r>
          </a:p>
          <a:p>
            <a:r>
              <a:rPr lang="en-US" dirty="0" smtClean="0"/>
              <a:t>3 – Quite a bit</a:t>
            </a:r>
          </a:p>
          <a:p>
            <a:r>
              <a:rPr lang="en-US" dirty="0" smtClean="0"/>
              <a:t>4 – Very much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4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FSWI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46" y="35677"/>
            <a:ext cx="8652681" cy="676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40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Intersection with the financial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Recognizing that financial distress is prevalent, especially since the Great Recession</a:t>
            </a:r>
          </a:p>
          <a:p>
            <a:r>
              <a:rPr lang="en-US" dirty="0" smtClean="0"/>
              <a:t>Medical illness is the </a:t>
            </a:r>
            <a:r>
              <a:rPr lang="en-US" dirty="0" smtClean="0"/>
              <a:t>number-one </a:t>
            </a:r>
            <a:r>
              <a:rPr lang="en-US" dirty="0" smtClean="0"/>
              <a:t>reason for declaring bankruptcy</a:t>
            </a:r>
          </a:p>
          <a:p>
            <a:r>
              <a:rPr lang="en-US" dirty="0" smtClean="0"/>
              <a:t>Millions of Americans live without emergency savings or do not have the resources to manage for 3 months if faced with an emergency (Nat’l Financial Capability Survey, 2012)</a:t>
            </a:r>
          </a:p>
          <a:p>
            <a:r>
              <a:rPr lang="en-US" dirty="0" smtClean="0"/>
              <a:t>Financial stability can suffer</a:t>
            </a:r>
          </a:p>
          <a:p>
            <a:r>
              <a:rPr lang="en-US" dirty="0" smtClean="0"/>
              <a:t>Living in or being at risk of living in poverty can be ever-present</a:t>
            </a:r>
          </a:p>
          <a:p>
            <a:r>
              <a:rPr lang="en-US" dirty="0" smtClean="0"/>
              <a:t>Becoming familiar with resources that promote financial stability (once crisis has passed)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505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Rainy day Funds</a:t>
            </a: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" y="1314732"/>
            <a:ext cx="7729055" cy="331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62814" y="5268033"/>
            <a:ext cx="438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Nat’l Financial Capability Survey,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790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American Community Survey (ACS) estimates the overall rate of people with disabilities </a:t>
            </a:r>
            <a:r>
              <a:rPr lang="en-US" sz="2000" dirty="0" smtClean="0"/>
              <a:t>in </a:t>
            </a:r>
            <a:r>
              <a:rPr lang="en-US" sz="2000" dirty="0"/>
              <a:t>the US population in 2015 was 12.6</a:t>
            </a:r>
            <a:r>
              <a:rPr lang="en-US" sz="2000" dirty="0" smtClean="0"/>
              <a:t>% (keeps rising)</a:t>
            </a:r>
          </a:p>
          <a:p>
            <a:r>
              <a:rPr lang="en-US" sz="2000" dirty="0" smtClean="0"/>
              <a:t>More </a:t>
            </a:r>
            <a:r>
              <a:rPr lang="en-US" sz="2000" dirty="0"/>
              <a:t>than one in five (21.2%) US </a:t>
            </a:r>
            <a:r>
              <a:rPr lang="en-US" sz="2000" dirty="0" smtClean="0"/>
              <a:t>citizens </a:t>
            </a:r>
            <a:r>
              <a:rPr lang="en-US" sz="2000" dirty="0"/>
              <a:t>with disabilities of working-age in 2015 were living </a:t>
            </a:r>
            <a:r>
              <a:rPr lang="en-US" sz="2000" dirty="0" smtClean="0"/>
              <a:t>in poverty; for </a:t>
            </a:r>
            <a:r>
              <a:rPr lang="en-US" sz="2000" dirty="0"/>
              <a:t>US </a:t>
            </a:r>
            <a:r>
              <a:rPr lang="en-US" sz="2000" dirty="0" smtClean="0"/>
              <a:t>citizens </a:t>
            </a:r>
            <a:r>
              <a:rPr lang="en-US" sz="2000" dirty="0"/>
              <a:t>of working-age without disabilities, the national poverty rate was </a:t>
            </a:r>
            <a:r>
              <a:rPr lang="en-US" sz="2000" dirty="0" smtClean="0"/>
              <a:t>13.8%</a:t>
            </a:r>
          </a:p>
          <a:p>
            <a:r>
              <a:rPr lang="en-US" sz="2000" dirty="0"/>
              <a:t>An earnings disparity of over $10,000 in median earnings between those with and without </a:t>
            </a:r>
            <a:r>
              <a:rPr lang="en-US" sz="2000" dirty="0" smtClean="0"/>
              <a:t>disabilities </a:t>
            </a:r>
            <a:r>
              <a:rPr lang="en-US" sz="2000" dirty="0"/>
              <a:t>has existed since at least </a:t>
            </a:r>
            <a:r>
              <a:rPr lang="en-US" sz="2000" dirty="0" smtClean="0"/>
              <a:t>2008; the </a:t>
            </a:r>
            <a:r>
              <a:rPr lang="en-US" sz="2000" dirty="0"/>
              <a:t>disparity has increased in magnitude since 2013. 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05200" y="5135880"/>
            <a:ext cx="4385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2016 Disability Statistics Annual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22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Poverty and People with Disabilities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More than one in five (21.2%) US </a:t>
            </a:r>
            <a:r>
              <a:rPr lang="en-US" sz="2400" dirty="0" smtClean="0"/>
              <a:t>citizens </a:t>
            </a:r>
            <a:r>
              <a:rPr lang="en-US" sz="2400" dirty="0"/>
              <a:t>with disabilities of working-age in 2015 were living </a:t>
            </a:r>
            <a:r>
              <a:rPr lang="en-US" sz="2400" dirty="0" smtClean="0"/>
              <a:t>in </a:t>
            </a:r>
            <a:r>
              <a:rPr lang="en-US" sz="2400" dirty="0"/>
              <a:t>poverty. For US </a:t>
            </a:r>
            <a:r>
              <a:rPr lang="en-US" sz="2400" dirty="0" smtClean="0"/>
              <a:t>citizens </a:t>
            </a:r>
            <a:r>
              <a:rPr lang="en-US" sz="2400" dirty="0"/>
              <a:t>of working-age without disabilities, the national poverty rate was </a:t>
            </a:r>
            <a:r>
              <a:rPr lang="en-US" sz="2400" dirty="0" smtClean="0"/>
              <a:t>13.8</a:t>
            </a:r>
            <a:r>
              <a:rPr lang="en-US" sz="2400" dirty="0"/>
              <a:t>%. </a:t>
            </a:r>
          </a:p>
          <a:p>
            <a:r>
              <a:rPr lang="en-US" sz="2600" dirty="0" smtClean="0"/>
              <a:t>FINRA </a:t>
            </a:r>
            <a:r>
              <a:rPr lang="en-US" sz="2600" dirty="0"/>
              <a:t>Report – Respondents with work-related disability report:</a:t>
            </a:r>
          </a:p>
          <a:p>
            <a:pPr lvl="1"/>
            <a:r>
              <a:rPr lang="en-US" dirty="0"/>
              <a:t>Greater difficulty making ends meet </a:t>
            </a:r>
          </a:p>
          <a:p>
            <a:pPr lvl="1"/>
            <a:r>
              <a:rPr lang="en-US" dirty="0"/>
              <a:t>Participating in less financial planning  </a:t>
            </a:r>
          </a:p>
          <a:p>
            <a:pPr lvl="1"/>
            <a:r>
              <a:rPr lang="en-US" dirty="0"/>
              <a:t>Poorer management of financial products</a:t>
            </a:r>
          </a:p>
          <a:p>
            <a:pPr lvl="1"/>
            <a:r>
              <a:rPr lang="en-US" dirty="0"/>
              <a:t>Lower financial literacy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670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patients with cancer may want to ask about treatment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I’m worried about how much cancer </a:t>
            </a:r>
            <a:r>
              <a:rPr lang="en-US" dirty="0" err="1" smtClean="0"/>
              <a:t>tx</a:t>
            </a:r>
            <a:r>
              <a:rPr lang="en-US" dirty="0" smtClean="0"/>
              <a:t> is going to cost me.  Can we talk about it?</a:t>
            </a:r>
          </a:p>
          <a:p>
            <a:r>
              <a:rPr lang="en-US" dirty="0" smtClean="0"/>
              <a:t>Will my health insurance pay for this </a:t>
            </a:r>
            <a:r>
              <a:rPr lang="en-US" dirty="0" err="1" smtClean="0"/>
              <a:t>tx</a:t>
            </a:r>
            <a:r>
              <a:rPr lang="en-US" dirty="0" smtClean="0"/>
              <a:t>?  How much will I have to pay myself?</a:t>
            </a:r>
          </a:p>
          <a:p>
            <a:r>
              <a:rPr lang="en-US" dirty="0" smtClean="0"/>
              <a:t>I know this will be expensive.  Where can I get an idea of the total cost of the </a:t>
            </a:r>
            <a:r>
              <a:rPr lang="en-US" dirty="0" err="1" smtClean="0"/>
              <a:t>tx</a:t>
            </a:r>
            <a:r>
              <a:rPr lang="en-US" dirty="0" smtClean="0"/>
              <a:t> we’ve talked about?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FSWI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35105" y="4154906"/>
            <a:ext cx="3458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Adapted from ACS, 2017; cited in</a:t>
            </a:r>
          </a:p>
          <a:p>
            <a:r>
              <a:rPr lang="en-US" dirty="0" smtClean="0"/>
              <a:t>Carrera, </a:t>
            </a:r>
            <a:r>
              <a:rPr lang="en-US" dirty="0" err="1" smtClean="0"/>
              <a:t>Kantarjian</a:t>
            </a:r>
            <a:r>
              <a:rPr lang="en-US" dirty="0" smtClean="0"/>
              <a:t>, &amp; Blinder,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05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objectives for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 costs of cancer treatment and how this affects people with cancer</a:t>
            </a:r>
          </a:p>
          <a:p>
            <a:r>
              <a:rPr lang="en-US" dirty="0" smtClean="0"/>
              <a:t>Understand specific details on the financial burden borne by patients with cancer</a:t>
            </a:r>
          </a:p>
          <a:p>
            <a:r>
              <a:rPr lang="en-US" dirty="0" smtClean="0"/>
              <a:t>Appreciate costs from patient point of view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146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questions for discussion with oncologist and team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 can’t afford this </a:t>
            </a:r>
            <a:r>
              <a:rPr lang="en-US" dirty="0" err="1"/>
              <a:t>tx</a:t>
            </a:r>
            <a:r>
              <a:rPr lang="en-US" dirty="0"/>
              <a:t>, are there others that might cost less but will work as well?</a:t>
            </a:r>
          </a:p>
          <a:p>
            <a:r>
              <a:rPr lang="en-US" dirty="0"/>
              <a:t>Is there any way I can get help to pay for this treatment?</a:t>
            </a:r>
          </a:p>
          <a:p>
            <a:r>
              <a:rPr lang="en-US" dirty="0"/>
              <a:t>Does my health insurance company need to preapprove or </a:t>
            </a:r>
            <a:r>
              <a:rPr lang="en-US" dirty="0" err="1"/>
              <a:t>precertify</a:t>
            </a:r>
            <a:r>
              <a:rPr lang="en-US" dirty="0"/>
              <a:t> any part of the </a:t>
            </a:r>
            <a:r>
              <a:rPr lang="en-US" dirty="0" err="1"/>
              <a:t>tx</a:t>
            </a:r>
            <a:r>
              <a:rPr lang="en-US" dirty="0"/>
              <a:t> before I start?</a:t>
            </a:r>
          </a:p>
          <a:p>
            <a:r>
              <a:rPr lang="en-US" dirty="0"/>
              <a:t>Where will I get </a:t>
            </a:r>
            <a:r>
              <a:rPr lang="en-US" dirty="0" err="1"/>
              <a:t>tx</a:t>
            </a:r>
            <a:r>
              <a:rPr lang="en-US" dirty="0"/>
              <a:t> – in the hospital, your office, a clinic, or at home?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FSWI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47160" y="2301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180" y="4133538"/>
            <a:ext cx="2935705" cy="165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964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insurance:</a:t>
            </a:r>
          </a:p>
          <a:p>
            <a:pPr lvl="1"/>
            <a:r>
              <a:rPr lang="en-US" dirty="0" smtClean="0"/>
              <a:t>Comprehensive</a:t>
            </a:r>
          </a:p>
          <a:p>
            <a:pPr lvl="1"/>
            <a:r>
              <a:rPr lang="en-US" dirty="0" smtClean="0"/>
              <a:t>Adequate</a:t>
            </a:r>
          </a:p>
          <a:p>
            <a:pPr lvl="1"/>
            <a:r>
              <a:rPr lang="en-US" dirty="0" smtClean="0"/>
              <a:t>Affordable</a:t>
            </a:r>
          </a:p>
          <a:p>
            <a:pPr lvl="1"/>
            <a:r>
              <a:rPr lang="en-US" dirty="0" smtClean="0"/>
              <a:t>Available</a:t>
            </a:r>
          </a:p>
          <a:p>
            <a:pPr lvl="1"/>
            <a:r>
              <a:rPr lang="en-US" dirty="0" smtClean="0"/>
              <a:t>Easy to understand</a:t>
            </a:r>
          </a:p>
          <a:p>
            <a:pPr lvl="1"/>
            <a:endParaRPr lang="en-US" dirty="0"/>
          </a:p>
          <a:p>
            <a:pPr lvl="1"/>
            <a:r>
              <a:rPr lang="en-US" sz="2000" dirty="0" smtClean="0"/>
              <a:t>Expansion of Medicaid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604" y="2087481"/>
            <a:ext cx="2834940" cy="203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990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UMSSW Financial Social Work Initiative at the University of Maryland School of Social Work: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www.ssw.umaryland.edu/fsw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6777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 smtClean="0"/>
              <a:t>Banegas, M.P.  et al.  (2018).  For working-age cancer survivors, medical debt and bankruptcy create financial hardships.   </a:t>
            </a:r>
            <a:r>
              <a:rPr lang="en-US" sz="1800" i="1" dirty="0" smtClean="0"/>
              <a:t>Health Affairs, 35</a:t>
            </a:r>
            <a:r>
              <a:rPr lang="en-US" sz="1800" dirty="0" smtClean="0"/>
              <a:t>(1), 54-61.</a:t>
            </a:r>
          </a:p>
          <a:p>
            <a:r>
              <a:rPr lang="en-US" sz="1800" dirty="0"/>
              <a:t>d</a:t>
            </a:r>
            <a:r>
              <a:rPr lang="en-US" sz="1800" dirty="0" smtClean="0"/>
              <a:t>e Sousa, J.B. et al.  (2014).  The development of a financial toxicity patient-reported outcome in cancer:  the COST measure.  </a:t>
            </a:r>
            <a:r>
              <a:rPr lang="en-US" sz="1800" i="1" dirty="0" smtClean="0"/>
              <a:t>Cancer 120,</a:t>
            </a:r>
            <a:r>
              <a:rPr lang="en-US" sz="1800" dirty="0" smtClean="0"/>
              <a:t> 3245-3253.</a:t>
            </a:r>
          </a:p>
          <a:p>
            <a:r>
              <a:rPr lang="en-US" sz="1800" dirty="0" smtClean="0"/>
              <a:t>Cancer Action Network/American Cancer Society.  The Costs of Cancer:  Addressing Patient Costs. </a:t>
            </a:r>
          </a:p>
          <a:p>
            <a:r>
              <a:rPr lang="en-US" sz="1800" dirty="0" smtClean="0"/>
              <a:t>Carrera, P. M. et al.  (2018).  The financial burden and distress of patients with cancer:  understanding and stepping-up action on the financial toxicity of cancer treatment.  </a:t>
            </a:r>
            <a:r>
              <a:rPr lang="en-US" sz="1800" i="1" dirty="0" smtClean="0"/>
              <a:t>CA Cancer Journal for Clinicians, 68</a:t>
            </a:r>
            <a:r>
              <a:rPr lang="en-US" sz="1800" dirty="0" smtClean="0"/>
              <a:t>, 153-165.</a:t>
            </a:r>
          </a:p>
          <a:p>
            <a:r>
              <a:rPr lang="en-US" sz="1800" dirty="0" smtClean="0"/>
              <a:t>Michigan Cancer Consortium.  (2018).  Financial navigation for people undergoing cancer treatment.  Lansing, MI:  Public Sector Consultants.</a:t>
            </a:r>
          </a:p>
          <a:p>
            <a:r>
              <a:rPr lang="en-US" sz="1800" dirty="0" smtClean="0"/>
              <a:t>National Cancer Institute.  Financial toxicity and cancer treatment.</a:t>
            </a:r>
          </a:p>
          <a:p>
            <a:r>
              <a:rPr lang="en-US" sz="1800" dirty="0" err="1" smtClean="0"/>
              <a:t>Swanberg</a:t>
            </a:r>
            <a:r>
              <a:rPr lang="en-US" sz="1800" dirty="0" smtClean="0"/>
              <a:t>, J.E. et al.  (2017).  Managing cancer and employment:  decisions and strategies used by breast cancer survivors employed in low-wage jobs.  </a:t>
            </a:r>
            <a:r>
              <a:rPr lang="en-US" sz="1800" i="1" dirty="0" smtClean="0"/>
              <a:t>Journal of Psychosocial Oncology, 35</a:t>
            </a:r>
            <a:r>
              <a:rPr lang="en-US" sz="1800" dirty="0" smtClean="0"/>
              <a:t>(2), 180-201. 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9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American </a:t>
            </a:r>
            <a:r>
              <a:rPr lang="en-US" dirty="0" smtClean="0"/>
              <a:t>Cancer Society Cancer Action Network (ACS CAN):  The Costs of Cancer (2017)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Scholarly and policy literature </a:t>
            </a:r>
            <a:r>
              <a:rPr lang="en-US" dirty="0" smtClean="0"/>
              <a:t>on financial burden faced by patients with </a:t>
            </a:r>
            <a:r>
              <a:rPr lang="en-US" dirty="0" smtClean="0"/>
              <a:t>cancer</a:t>
            </a:r>
          </a:p>
          <a:p>
            <a:r>
              <a:rPr lang="en-US" dirty="0" smtClean="0"/>
              <a:t>Clinical experiences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70" y="1575435"/>
            <a:ext cx="1664970" cy="134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2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Total U.S. EXPENDITURES for cancer BY SOURCE OF PAYMENT-2014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44% private insurance</a:t>
            </a:r>
          </a:p>
          <a:p>
            <a:r>
              <a:rPr lang="en-US" dirty="0" smtClean="0"/>
              <a:t>33% Medicare</a:t>
            </a:r>
          </a:p>
          <a:p>
            <a:r>
              <a:rPr lang="en-US" dirty="0" smtClean="0"/>
              <a:t>15% Other</a:t>
            </a:r>
          </a:p>
          <a:p>
            <a:r>
              <a:rPr lang="en-US" dirty="0" smtClean="0"/>
              <a:t>4% Medicaid</a:t>
            </a:r>
          </a:p>
          <a:p>
            <a:r>
              <a:rPr lang="en-US" b="1" dirty="0" smtClean="0"/>
              <a:t>4% Patient Out-of-Pocket Costs = $3.9 billion</a:t>
            </a:r>
          </a:p>
          <a:p>
            <a:endParaRPr lang="en-US" b="1" dirty="0"/>
          </a:p>
          <a:p>
            <a:r>
              <a:rPr lang="en-US" b="1" dirty="0" smtClean="0"/>
              <a:t>TOTALING $87.8 BILLION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72752" y="4776716"/>
            <a:ext cx="2889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 </a:t>
            </a:r>
            <a:r>
              <a:rPr lang="en-US" dirty="0" smtClean="0"/>
              <a:t>Medical Expenditure</a:t>
            </a:r>
          </a:p>
          <a:p>
            <a:r>
              <a:rPr lang="en-US" dirty="0" smtClean="0"/>
              <a:t>Panel Survey (</a:t>
            </a:r>
            <a:r>
              <a:rPr lang="en-US" dirty="0" smtClean="0"/>
              <a:t>MEPS)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430" y="2468881"/>
            <a:ext cx="1402450" cy="141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36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TOTAL U.S. EXPENDITURES for cancer BY TYPE OF SERVICE-2014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58% Hospital Outpatient or Office-Based Provider Visits</a:t>
            </a:r>
          </a:p>
          <a:p>
            <a:r>
              <a:rPr lang="en-US" dirty="0" smtClean="0"/>
              <a:t>27% Hospital Inpatient Stay</a:t>
            </a:r>
          </a:p>
          <a:p>
            <a:r>
              <a:rPr lang="en-US" dirty="0" smtClean="0"/>
              <a:t>12% Prescribed Medicines</a:t>
            </a:r>
          </a:p>
          <a:p>
            <a:r>
              <a:rPr lang="en-US" dirty="0" smtClean="0"/>
              <a:t>2% Home Health</a:t>
            </a:r>
          </a:p>
          <a:p>
            <a:r>
              <a:rPr lang="en-US" dirty="0" smtClean="0"/>
              <a:t>1% ER visits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95582" y="4408227"/>
            <a:ext cx="1503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 MEPS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537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 contributing to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Nature of insurance coverage and type of plan</a:t>
            </a:r>
          </a:p>
          <a:p>
            <a:r>
              <a:rPr lang="en-US" dirty="0" smtClean="0"/>
              <a:t>Public or private?</a:t>
            </a:r>
          </a:p>
          <a:p>
            <a:r>
              <a:rPr lang="en-US" dirty="0" smtClean="0"/>
              <a:t>Associated costs, e.g., premium, deductible, co-pays, caps</a:t>
            </a:r>
          </a:p>
          <a:p>
            <a:r>
              <a:rPr lang="en-US" dirty="0" smtClean="0"/>
              <a:t>Supportive medicines and those costs</a:t>
            </a:r>
          </a:p>
          <a:p>
            <a:r>
              <a:rPr lang="en-US" dirty="0" smtClean="0"/>
              <a:t>In-network or out of network?</a:t>
            </a:r>
          </a:p>
          <a:p>
            <a:r>
              <a:rPr lang="en-US" dirty="0" smtClean="0"/>
              <a:t>Balance billing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81455" y="45997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993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important contributors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Treatment plan</a:t>
            </a:r>
          </a:p>
          <a:p>
            <a:r>
              <a:rPr lang="en-US" dirty="0" smtClean="0"/>
              <a:t>Geographical location</a:t>
            </a:r>
          </a:p>
          <a:p>
            <a:r>
              <a:rPr lang="en-US" dirty="0" smtClean="0"/>
              <a:t>Treatment setting</a:t>
            </a:r>
          </a:p>
          <a:p>
            <a:r>
              <a:rPr lang="en-US" dirty="0" smtClean="0"/>
              <a:t>Health disparities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020" y="1706880"/>
            <a:ext cx="4437519" cy="2958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806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costs – significant!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of work and income</a:t>
            </a:r>
          </a:p>
          <a:p>
            <a:r>
              <a:rPr lang="en-US" dirty="0" smtClean="0"/>
              <a:t>Benefits – present or not?  </a:t>
            </a:r>
          </a:p>
          <a:p>
            <a:r>
              <a:rPr lang="en-US" dirty="0" smtClean="0"/>
              <a:t>Hourly wage workers; spikes and dips in income</a:t>
            </a:r>
          </a:p>
          <a:p>
            <a:r>
              <a:rPr lang="en-US" dirty="0" smtClean="0"/>
              <a:t>Transportation, parking, and fuel</a:t>
            </a:r>
          </a:p>
          <a:p>
            <a:r>
              <a:rPr lang="en-US" dirty="0" smtClean="0"/>
              <a:t>Housing</a:t>
            </a:r>
          </a:p>
          <a:p>
            <a:r>
              <a:rPr lang="en-US" dirty="0" smtClean="0"/>
              <a:t>Child care</a:t>
            </a:r>
          </a:p>
          <a:p>
            <a:r>
              <a:rPr lang="en-US" dirty="0" smtClean="0"/>
              <a:t>Juggling multiple responsibilities, financial and otherwise</a:t>
            </a:r>
          </a:p>
          <a:p>
            <a:r>
              <a:rPr lang="en-US" dirty="0" smtClean="0"/>
              <a:t>Attending to other medical and psychosocial needs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120" y="1795577"/>
            <a:ext cx="2545080" cy="169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006169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672</TotalTime>
  <Words>1646</Words>
  <Application>Microsoft Office PowerPoint</Application>
  <PresentationFormat>On-screen Show (4:3)</PresentationFormat>
  <Paragraphs>250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Calibri</vt:lpstr>
      <vt:lpstr>Gill Sans MT</vt:lpstr>
      <vt:lpstr>Wingdings 3</vt:lpstr>
      <vt:lpstr>Urban Pop</vt:lpstr>
      <vt:lpstr>the costs of cancer:  addressing patient costs 2018 Illinois cancer symposium</vt:lpstr>
      <vt:lpstr>Some background…</vt:lpstr>
      <vt:lpstr>Learning objectives for this session</vt:lpstr>
      <vt:lpstr>Information sources</vt:lpstr>
      <vt:lpstr>Total U.S. EXPENDITURES for cancer BY SOURCE OF PAYMENT-2014</vt:lpstr>
      <vt:lpstr>TOTAL U.S. EXPENDITURES for cancer BY TYPE OF SERVICE-2014</vt:lpstr>
      <vt:lpstr>Costs contributing to care</vt:lpstr>
      <vt:lpstr>Other important contributors</vt:lpstr>
      <vt:lpstr>Indirect costs – significant!</vt:lpstr>
      <vt:lpstr>Related financial factors</vt:lpstr>
      <vt:lpstr>Emotional impact </vt:lpstr>
      <vt:lpstr>Patient profile 1(breast cancer)</vt:lpstr>
      <vt:lpstr>Patient profile 2 (lung cancer)</vt:lpstr>
      <vt:lpstr>Patient costs for BCA by type of insurance</vt:lpstr>
      <vt:lpstr>PATIENT COSTS FOR LUNG CA BY TYPE OF INSURANCE</vt:lpstr>
      <vt:lpstr>Key findings</vt:lpstr>
      <vt:lpstr>Other findings</vt:lpstr>
      <vt:lpstr>Compounding factors</vt:lpstr>
      <vt:lpstr>NAVIGATING THE MAZE</vt:lpstr>
      <vt:lpstr>What else helps?</vt:lpstr>
      <vt:lpstr>Financial navigation in oncology (and other medical) settings</vt:lpstr>
      <vt:lpstr>Financial navigation in oncology (and other medical) settings</vt:lpstr>
      <vt:lpstr>PowerPoint Presentation</vt:lpstr>
      <vt:lpstr>PowerPoint Presentation</vt:lpstr>
      <vt:lpstr>Intersection with the financial </vt:lpstr>
      <vt:lpstr>Rainy day Funds</vt:lpstr>
      <vt:lpstr>Quick Facts</vt:lpstr>
      <vt:lpstr>Poverty and People with Disabilities</vt:lpstr>
      <vt:lpstr>Questions patients with cancer may want to ask about treatment costs</vt:lpstr>
      <vt:lpstr>More questions for discussion with oncologist and team</vt:lpstr>
      <vt:lpstr>Policy implications</vt:lpstr>
      <vt:lpstr>Contact us!</vt:lpstr>
      <vt:lpstr>references</vt:lpstr>
    </vt:vector>
  </TitlesOfParts>
  <Company>University of Maryland School of Social 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Mathew Conn</dc:creator>
  <cp:lastModifiedBy>Callahan, Christine</cp:lastModifiedBy>
  <cp:revision>47</cp:revision>
  <dcterms:created xsi:type="dcterms:W3CDTF">2014-11-18T16:48:05Z</dcterms:created>
  <dcterms:modified xsi:type="dcterms:W3CDTF">2018-09-10T18:34:13Z</dcterms:modified>
</cp:coreProperties>
</file>