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60" r:id="rId2"/>
    <p:sldId id="587" r:id="rId3"/>
    <p:sldId id="542" r:id="rId4"/>
    <p:sldId id="559" r:id="rId5"/>
    <p:sldId id="488" r:id="rId6"/>
    <p:sldId id="558" r:id="rId7"/>
    <p:sldId id="577" r:id="rId8"/>
    <p:sldId id="579" r:id="rId9"/>
    <p:sldId id="277" r:id="rId10"/>
    <p:sldId id="551" r:id="rId11"/>
    <p:sldId id="550" r:id="rId12"/>
    <p:sldId id="544" r:id="rId13"/>
    <p:sldId id="583" r:id="rId14"/>
    <p:sldId id="580" r:id="rId15"/>
    <p:sldId id="581" r:id="rId16"/>
    <p:sldId id="582" r:id="rId17"/>
    <p:sldId id="584" r:id="rId18"/>
    <p:sldId id="500" r:id="rId19"/>
    <p:sldId id="533" r:id="rId20"/>
    <p:sldId id="576" r:id="rId21"/>
    <p:sldId id="588" r:id="rId22"/>
    <p:sldId id="540" r:id="rId23"/>
    <p:sldId id="541" r:id="rId24"/>
    <p:sldId id="534" r:id="rId25"/>
    <p:sldId id="570" r:id="rId26"/>
    <p:sldId id="543" r:id="rId27"/>
    <p:sldId id="585" r:id="rId28"/>
    <p:sldId id="586" r:id="rId2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791"/>
    <a:srgbClr val="EDE7A1"/>
    <a:srgbClr val="80B727"/>
    <a:srgbClr val="32AC6C"/>
    <a:srgbClr val="C0EAC0"/>
    <a:srgbClr val="7BD37B"/>
    <a:srgbClr val="FF5D5D"/>
    <a:srgbClr val="EAEAEA"/>
    <a:srgbClr val="F0E69A"/>
    <a:srgbClr val="F1E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60" autoAdjust="0"/>
  </p:normalViewPr>
  <p:slideViewPr>
    <p:cSldViewPr snapToGrid="0" snapToObjects="1"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40" cy="469745"/>
          </a:xfrm>
          <a:prstGeom prst="rect">
            <a:avLst/>
          </a:prstGeom>
        </p:spPr>
        <p:txBody>
          <a:bodyPr vert="horz" lIns="92458" tIns="46228" rIns="92458" bIns="462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40" cy="469745"/>
          </a:xfrm>
          <a:prstGeom prst="rect">
            <a:avLst/>
          </a:prstGeom>
        </p:spPr>
        <p:txBody>
          <a:bodyPr vert="horz" lIns="92458" tIns="46228" rIns="92458" bIns="46228" rtlCol="0"/>
          <a:lstStyle>
            <a:lvl1pPr algn="r">
              <a:defRPr sz="1200"/>
            </a:lvl1pPr>
          </a:lstStyle>
          <a:p>
            <a:fld id="{47CFB444-FA21-402F-9F31-C62D7E6B0308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7740" cy="469745"/>
          </a:xfrm>
          <a:prstGeom prst="rect">
            <a:avLst/>
          </a:prstGeom>
        </p:spPr>
        <p:txBody>
          <a:bodyPr vert="horz" lIns="92458" tIns="46228" rIns="92458" bIns="462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8917128"/>
            <a:ext cx="3077740" cy="469745"/>
          </a:xfrm>
          <a:prstGeom prst="rect">
            <a:avLst/>
          </a:prstGeom>
        </p:spPr>
        <p:txBody>
          <a:bodyPr vert="horz" lIns="92458" tIns="46228" rIns="92458" bIns="46228" rtlCol="0" anchor="b"/>
          <a:lstStyle>
            <a:lvl1pPr algn="r">
              <a:defRPr sz="1200"/>
            </a:lvl1pPr>
          </a:lstStyle>
          <a:p>
            <a:fld id="{4DD230E3-A1F7-4E24-8209-FAAED91E35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40" cy="469424"/>
          </a:xfrm>
          <a:prstGeom prst="rect">
            <a:avLst/>
          </a:prstGeom>
        </p:spPr>
        <p:txBody>
          <a:bodyPr vert="horz" lIns="92458" tIns="46228" rIns="92458" bIns="462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40" cy="469424"/>
          </a:xfrm>
          <a:prstGeom prst="rect">
            <a:avLst/>
          </a:prstGeom>
        </p:spPr>
        <p:txBody>
          <a:bodyPr vert="horz" lIns="92458" tIns="46228" rIns="92458" bIns="46228" rtlCol="0"/>
          <a:lstStyle>
            <a:lvl1pPr algn="r">
              <a:defRPr sz="1200"/>
            </a:lvl1pPr>
          </a:lstStyle>
          <a:p>
            <a:fld id="{E8077133-C52E-4F19-97DE-8A5F73D489A8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8" tIns="46228" rIns="92458" bIns="462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2458" tIns="46228" rIns="92458" bIns="462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40" cy="469424"/>
          </a:xfrm>
          <a:prstGeom prst="rect">
            <a:avLst/>
          </a:prstGeom>
        </p:spPr>
        <p:txBody>
          <a:bodyPr vert="horz" lIns="92458" tIns="46228" rIns="92458" bIns="462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3"/>
            <a:ext cx="3077740" cy="469424"/>
          </a:xfrm>
          <a:prstGeom prst="rect">
            <a:avLst/>
          </a:prstGeom>
        </p:spPr>
        <p:txBody>
          <a:bodyPr vert="horz" lIns="92458" tIns="46228" rIns="92458" bIns="46228" rtlCol="0" anchor="b"/>
          <a:lstStyle>
            <a:lvl1pPr algn="r">
              <a:defRPr sz="1200"/>
            </a:lvl1pPr>
          </a:lstStyle>
          <a:p>
            <a:fld id="{897E2A87-64CC-4BD0-82A1-2323E3EBB2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6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7">
              <a:defRPr>
                <a:solidFill>
                  <a:schemeClr val="tx1"/>
                </a:solidFill>
                <a:latin typeface="Arial" charset="0"/>
              </a:defRPr>
            </a:lvl1pPr>
            <a:lvl2pPr marL="742871" indent="-285720" defTabSz="912717">
              <a:defRPr>
                <a:solidFill>
                  <a:schemeClr val="tx1"/>
                </a:solidFill>
                <a:latin typeface="Arial" charset="0"/>
              </a:defRPr>
            </a:lvl2pPr>
            <a:lvl3pPr marL="1142879" indent="-228576" defTabSz="912717">
              <a:defRPr>
                <a:solidFill>
                  <a:schemeClr val="tx1"/>
                </a:solidFill>
                <a:latin typeface="Arial" charset="0"/>
              </a:defRPr>
            </a:lvl3pPr>
            <a:lvl4pPr marL="1600031" indent="-228576" defTabSz="912717">
              <a:defRPr>
                <a:solidFill>
                  <a:schemeClr val="tx1"/>
                </a:solidFill>
                <a:latin typeface="Arial" charset="0"/>
              </a:defRPr>
            </a:lvl4pPr>
            <a:lvl5pPr marL="2057183" indent="-228576" defTabSz="912717">
              <a:defRPr>
                <a:solidFill>
                  <a:schemeClr val="tx1"/>
                </a:solidFill>
                <a:latin typeface="Arial" charset="0"/>
              </a:defRPr>
            </a:lvl5pPr>
            <a:lvl6pPr marL="2514333" indent="-228576" defTabSz="9127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85" indent="-228576" defTabSz="9127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37" indent="-228576" defTabSz="9127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88" indent="-228576" defTabSz="9127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F518A8-8565-4433-9538-8C4EAD2BB0E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1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is the list of the positions at the Office of Practicum Education. You will find specific contact information in your manual and on the Practicum at a Glance handout as well as on our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2A87-64CC-4BD0-82A1-2323E3EBB2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E2A87-64CC-4BD0-82A1-2323E3EBB2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1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1B653-8173-4965-8FF6-C7400566731B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05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E2A87-64CC-4BD0-82A1-2323E3EBB2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60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E2A87-64CC-4BD0-82A1-2323E3EBB22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2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E2A87-64CC-4BD0-82A1-2323E3EBB2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2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2A87-64CC-4BD0-82A1-2323E3EBB22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9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2A87-64CC-4BD0-82A1-2323E3EBB22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5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ieldeducation@ssw.umaryland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EB71BC33-8A9A-4B1D-56CE-52FCB74753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32736" y="3200273"/>
            <a:ext cx="9409471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LIVE Student Orientation to                          Practicum Education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97064-ED22-217B-A65A-07673DAE8EC8}"/>
              </a:ext>
            </a:extLst>
          </p:cNvPr>
          <p:cNvSpPr/>
          <p:nvPr/>
        </p:nvSpPr>
        <p:spPr>
          <a:xfrm>
            <a:off x="2091689" y="1153574"/>
            <a:ext cx="496062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0E69A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35013-B129-A37C-EF80-7132F1E023CA}"/>
              </a:ext>
            </a:extLst>
          </p:cNvPr>
          <p:cNvSpPr/>
          <p:nvPr/>
        </p:nvSpPr>
        <p:spPr>
          <a:xfrm>
            <a:off x="684275" y="6374472"/>
            <a:ext cx="8040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WE will be RECORDING The first part for attendance purposes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4DAED-4D35-4BFF-6D74-F0AB3FA562D3}"/>
              </a:ext>
            </a:extLst>
          </p:cNvPr>
          <p:cNvSpPr txBox="1"/>
          <p:nvPr/>
        </p:nvSpPr>
        <p:spPr>
          <a:xfrm>
            <a:off x="1418086" y="4148664"/>
            <a:ext cx="7447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Tuesday, August 19		6:00 pm to 9:00 pm</a:t>
            </a:r>
          </a:p>
          <a:p>
            <a:r>
              <a:rPr lang="en-US" sz="2400" b="1" dirty="0"/>
              <a:t>Thursday, August 21 		1:00 pm to 4:00 pm</a:t>
            </a:r>
          </a:p>
          <a:p>
            <a:r>
              <a:rPr lang="en-US" sz="2400" b="1" dirty="0"/>
              <a:t>Friday, August 22 			9:00 am to 12:00 pm </a:t>
            </a:r>
          </a:p>
        </p:txBody>
      </p:sp>
    </p:spTree>
    <p:extLst>
      <p:ext uri="{BB962C8B-B14F-4D97-AF65-F5344CB8AC3E}">
        <p14:creationId xmlns:p14="http://schemas.microsoft.com/office/powerpoint/2010/main" val="56818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766"/>
            <a:ext cx="8229600" cy="5627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Practicum is a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435"/>
            <a:ext cx="9013371" cy="65845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cs typeface="Arial" panose="020B0604020202020204" pitchFamily="34" charset="0"/>
              </a:rPr>
              <a:t>Review the FULL Practicum Education Manual </a:t>
            </a:r>
          </a:p>
          <a:p>
            <a:pPr marL="0" indent="0" algn="ctr">
              <a:buNone/>
            </a:pPr>
            <a:r>
              <a:rPr lang="en-US" sz="2400" b="1" u="sng" dirty="0">
                <a:cs typeface="Arial" panose="020B0604020202020204" pitchFamily="34" charset="0"/>
              </a:rPr>
              <a:t>and Calendar for specifics</a:t>
            </a:r>
          </a:p>
          <a:p>
            <a:pPr marL="0" indent="0" algn="ctr">
              <a:buNone/>
            </a:pPr>
            <a:endParaRPr lang="en-US" sz="2400" u="sng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Note: </a:t>
            </a:r>
            <a:r>
              <a:rPr lang="en-US" sz="2400" i="1" dirty="0">
                <a:cs typeface="Arial" panose="020B0604020202020204" pitchFamily="34" charset="0"/>
              </a:rPr>
              <a:t>All practicum assignments are submitted in the electronic practicum notebook; not Blackboard </a:t>
            </a:r>
          </a:p>
          <a:p>
            <a:pPr marL="0" indent="0">
              <a:buNone/>
            </a:pPr>
            <a:r>
              <a:rPr lang="en-US" sz="2800" b="1" u="sng" dirty="0">
                <a:cs typeface="Arial" panose="020B0604020202020204" pitchFamily="34" charset="0"/>
              </a:rPr>
              <a:t>Assignments include:</a:t>
            </a:r>
          </a:p>
          <a:p>
            <a:pPr marL="400050" lvl="1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Process Recordings</a:t>
            </a:r>
            <a:r>
              <a:rPr lang="en-US" sz="2400" dirty="0">
                <a:cs typeface="Arial" panose="020B0604020202020204" pitchFamily="34" charset="0"/>
              </a:rPr>
              <a:t>: 3 due EACH semester (minimum)</a:t>
            </a:r>
          </a:p>
          <a:p>
            <a:pPr marL="400050" lvl="1" indent="0">
              <a:buNone/>
            </a:pPr>
            <a:r>
              <a:rPr lang="en-US" sz="2400" dirty="0">
                <a:cs typeface="Arial" panose="020B0604020202020204" pitchFamily="34" charset="0"/>
              </a:rPr>
              <a:t>		</a:t>
            </a:r>
            <a:r>
              <a:rPr lang="en-US" sz="2400" i="1" dirty="0">
                <a:cs typeface="Arial" panose="020B0604020202020204" pitchFamily="34" charset="0"/>
              </a:rPr>
              <a:t>Foundation</a:t>
            </a:r>
            <a:r>
              <a:rPr lang="en-US" sz="2400" dirty="0">
                <a:cs typeface="Arial" panose="020B0604020202020204" pitchFamily="34" charset="0"/>
              </a:rPr>
              <a:t>: </a:t>
            </a:r>
            <a:r>
              <a:rPr lang="en-US" sz="2400" u="sng" dirty="0">
                <a:cs typeface="Arial" panose="020B0604020202020204" pitchFamily="34" charset="0"/>
              </a:rPr>
              <a:t>5 PR</a:t>
            </a:r>
            <a:r>
              <a:rPr lang="en-US" sz="2400" dirty="0">
                <a:cs typeface="Arial" panose="020B0604020202020204" pitchFamily="34" charset="0"/>
              </a:rPr>
              <a:t> individual/clinical interventions AND </a:t>
            </a:r>
          </a:p>
          <a:p>
            <a:pPr marL="400050" lvl="1" indent="0">
              <a:buNone/>
            </a:pPr>
            <a:r>
              <a:rPr lang="en-US" sz="2400" dirty="0">
                <a:cs typeface="Arial" panose="020B0604020202020204" pitchFamily="34" charset="0"/>
              </a:rPr>
              <a:t>					</a:t>
            </a:r>
            <a:r>
              <a:rPr lang="en-US" sz="2400" u="sng" dirty="0">
                <a:cs typeface="Arial" panose="020B0604020202020204" pitchFamily="34" charset="0"/>
              </a:rPr>
              <a:t>1 PR </a:t>
            </a:r>
            <a:r>
              <a:rPr lang="en-US" sz="2400" dirty="0">
                <a:cs typeface="Arial" panose="020B0604020202020204" pitchFamily="34" charset="0"/>
              </a:rPr>
              <a:t>a macro activity</a:t>
            </a:r>
          </a:p>
          <a:p>
            <a:pPr marL="400050" lvl="1" indent="0">
              <a:buNone/>
            </a:pPr>
            <a:r>
              <a:rPr lang="en-US" sz="2400" dirty="0">
                <a:cs typeface="Arial" panose="020B0604020202020204" pitchFamily="34" charset="0"/>
              </a:rPr>
              <a:t>		</a:t>
            </a:r>
            <a:r>
              <a:rPr lang="en-US" sz="2400" i="1" dirty="0">
                <a:cs typeface="Arial" panose="020B0604020202020204" pitchFamily="34" charset="0"/>
              </a:rPr>
              <a:t>Advanced</a:t>
            </a:r>
            <a:r>
              <a:rPr lang="en-US" sz="2400" dirty="0">
                <a:cs typeface="Arial" panose="020B0604020202020204" pitchFamily="34" charset="0"/>
              </a:rPr>
              <a:t>:  </a:t>
            </a:r>
            <a:r>
              <a:rPr lang="en-US" sz="2400" u="sng" dirty="0">
                <a:cs typeface="Arial" panose="020B0604020202020204" pitchFamily="34" charset="0"/>
              </a:rPr>
              <a:t>6 PR </a:t>
            </a:r>
            <a:r>
              <a:rPr lang="en-US" sz="2400" dirty="0">
                <a:cs typeface="Arial" panose="020B0604020202020204" pitchFamily="34" charset="0"/>
              </a:rPr>
              <a:t>in specific Concentration (Clinical OR LPSC)</a:t>
            </a:r>
          </a:p>
          <a:p>
            <a:pPr marL="400050" lvl="1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Monthly Reports</a:t>
            </a:r>
            <a:r>
              <a:rPr lang="en-US" sz="2400" dirty="0">
                <a:cs typeface="Arial" panose="020B0604020202020204" pitchFamily="34" charset="0"/>
              </a:rPr>
              <a:t> and </a:t>
            </a:r>
            <a:r>
              <a:rPr lang="en-US" sz="2400" b="1" dirty="0">
                <a:cs typeface="Arial" panose="020B0604020202020204" pitchFamily="34" charset="0"/>
              </a:rPr>
              <a:t>Timesheets</a:t>
            </a:r>
            <a:r>
              <a:rPr lang="en-US" sz="2400" dirty="0">
                <a:cs typeface="Arial" panose="020B0604020202020204" pitchFamily="34" charset="0"/>
              </a:rPr>
              <a:t>  (in EPN) </a:t>
            </a:r>
          </a:p>
          <a:p>
            <a:pPr marL="400050" lvl="1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Submission of Learning Agreement</a:t>
            </a:r>
          </a:p>
          <a:p>
            <a:pPr marL="400050" lvl="1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Participation in Practicum Seminars </a:t>
            </a:r>
            <a:r>
              <a:rPr lang="en-US" sz="2400" dirty="0">
                <a:cs typeface="Arial" panose="020B0604020202020204" pitchFamily="34" charset="0"/>
              </a:rPr>
              <a:t>in Foundation Year</a:t>
            </a:r>
          </a:p>
          <a:p>
            <a:pPr marL="400050" lvl="1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611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437116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MSW Program Foundation Practicum Seminar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782084"/>
            <a:ext cx="8862646" cy="6075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Seminar Objectives:</a:t>
            </a:r>
            <a:r>
              <a:rPr lang="en-US" sz="2000" dirty="0"/>
              <a:t>  In seminar, students will: </a:t>
            </a:r>
          </a:p>
          <a:p>
            <a:r>
              <a:rPr lang="en-US" sz="2000" dirty="0"/>
              <a:t>Practice critical self-reflection to improve self-awareness, and awareness of the impact of self on developing professional identity. </a:t>
            </a:r>
          </a:p>
          <a:p>
            <a:r>
              <a:rPr lang="en-US" sz="2000" dirty="0"/>
              <a:t>Discuss issues of oppression, privilege, cultural humility, and integrate critical self-reflection within an anti-oppression, culturally humble framework.     </a:t>
            </a:r>
          </a:p>
          <a:p>
            <a:r>
              <a:rPr lang="en-US" sz="2000" dirty="0"/>
              <a:t>Bridge material learned in class with the practical application of that material and other practices in practicum. </a:t>
            </a:r>
          </a:p>
          <a:p>
            <a:r>
              <a:rPr lang="en-US" sz="2000" dirty="0"/>
              <a:t>Discuss experiences and troubleshoot issues in practicum. </a:t>
            </a:r>
          </a:p>
          <a:p>
            <a:pPr marL="0" indent="0">
              <a:buNone/>
            </a:pPr>
            <a:r>
              <a:rPr lang="en-US" sz="2000" b="1" dirty="0"/>
              <a:t>Seminar Details:</a:t>
            </a:r>
            <a:r>
              <a:rPr lang="en-US" sz="2000" dirty="0"/>
              <a:t> </a:t>
            </a:r>
          </a:p>
          <a:p>
            <a:r>
              <a:rPr lang="en-US" sz="2000" dirty="0"/>
              <a:t>Liaisons will lead mandatory online seminars each month (4 each semester) </a:t>
            </a:r>
          </a:p>
          <a:p>
            <a:r>
              <a:rPr lang="en-US" sz="2000" dirty="0"/>
              <a:t>Seminar follows the pacing of the student practicum experience, and uses inquiry-based learning, adult learning, and problem-based learning models.    </a:t>
            </a:r>
          </a:p>
          <a:p>
            <a:r>
              <a:rPr lang="en-US" sz="2000" dirty="0"/>
              <a:t>Curriculum is rooted in three diversity models: </a:t>
            </a:r>
            <a:r>
              <a:rPr lang="en-US" sz="2000" i="1" dirty="0"/>
              <a:t>Rx Racial Healing</a:t>
            </a:r>
            <a:r>
              <a:rPr lang="en-US" sz="2000" dirty="0"/>
              <a:t>, </a:t>
            </a:r>
            <a:r>
              <a:rPr lang="en-US" sz="2000" i="1" dirty="0"/>
              <a:t>The 6 Pillars of Brave Space</a:t>
            </a:r>
            <a:r>
              <a:rPr lang="en-US" sz="2000" dirty="0"/>
              <a:t>, and the </a:t>
            </a:r>
            <a:r>
              <a:rPr lang="en-US" sz="2000" i="1" dirty="0"/>
              <a:t>SHARP Framework</a:t>
            </a:r>
            <a:r>
              <a:rPr lang="en-US" sz="2000" dirty="0"/>
              <a:t>.</a:t>
            </a:r>
          </a:p>
          <a:p>
            <a:r>
              <a:rPr lang="en-US" sz="2000" dirty="0"/>
              <a:t>practicum education assignments (process recordings and monthly reports) encourage inclusion of critical self-reflection and anti-oppressive practices.  </a:t>
            </a:r>
          </a:p>
          <a:p>
            <a:r>
              <a:rPr lang="en-US" sz="2000" dirty="0"/>
              <a:t> Seminar is one credit</a:t>
            </a:r>
          </a:p>
        </p:txBody>
      </p:sp>
    </p:spTree>
    <p:extLst>
      <p:ext uri="{BB962C8B-B14F-4D97-AF65-F5344CB8AC3E}">
        <p14:creationId xmlns:p14="http://schemas.microsoft.com/office/powerpoint/2010/main" val="3592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0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Resources &amp; Instructions</a:t>
            </a:r>
            <a:br>
              <a:rPr lang="en-US" b="1" dirty="0"/>
            </a:br>
            <a:r>
              <a:rPr lang="en-US" sz="4000" b="1" dirty="0"/>
              <a:t>Gisele Ferretto, MSW, LCSW-C</a:t>
            </a:r>
            <a:br>
              <a:rPr lang="en-US" sz="40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68557"/>
            <a:ext cx="8915400" cy="511814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Attendance for Practicum Orientation                                           	- </a:t>
            </a:r>
            <a:r>
              <a:rPr lang="en-US" sz="2400" dirty="0"/>
              <a:t>taken at the beginning and at the end of small group</a:t>
            </a:r>
          </a:p>
          <a:p>
            <a:r>
              <a:rPr lang="en-US" b="1" dirty="0"/>
              <a:t>Helpful Resources </a:t>
            </a:r>
          </a:p>
          <a:p>
            <a:pPr lvl="1"/>
            <a:r>
              <a:rPr lang="en-US" dirty="0"/>
              <a:t>Materials on the website </a:t>
            </a:r>
          </a:p>
          <a:p>
            <a:pPr lvl="1"/>
            <a:r>
              <a:rPr lang="en-US" dirty="0"/>
              <a:t>Orientation Videos </a:t>
            </a:r>
            <a:r>
              <a:rPr lang="en-US" i="1" dirty="0"/>
              <a:t>Certificate of Completion </a:t>
            </a:r>
          </a:p>
          <a:p>
            <a:r>
              <a:rPr lang="en-US" b="1" dirty="0"/>
              <a:t>Safety Checklist</a:t>
            </a:r>
          </a:p>
          <a:p>
            <a:r>
              <a:rPr lang="en-US" b="1" dirty="0"/>
              <a:t>SSW Professional Code of Conduct </a:t>
            </a:r>
          </a:p>
          <a:p>
            <a:pPr lvl="1"/>
            <a:r>
              <a:rPr lang="en-US" dirty="0"/>
              <a:t>Discussion in Small Group</a:t>
            </a:r>
          </a:p>
          <a:p>
            <a:pPr lvl="1"/>
            <a:r>
              <a:rPr lang="en-US" dirty="0"/>
              <a:t>Complete on the EPN (Electronic Practicum Notebook)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1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732B7-82E9-BBE1-F3C9-BB58E78F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45588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Orientations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F93E-3CE8-051D-58AC-BB75B2397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616225"/>
            <a:ext cx="8507896" cy="6510131"/>
          </a:xfrm>
        </p:spPr>
        <p:txBody>
          <a:bodyPr>
            <a:noAutofit/>
          </a:bodyPr>
          <a:lstStyle/>
          <a:p>
            <a:r>
              <a:rPr lang="en-US" sz="2400" b="1" dirty="0"/>
              <a:t>UMB New Student Orientations for SSW</a:t>
            </a:r>
          </a:p>
          <a:p>
            <a:pPr lvl="1"/>
            <a:r>
              <a:rPr lang="en-US" sz="2000" dirty="0"/>
              <a:t>July 22, 10:00 am – 12:00 pm and August 15, 1:00 – 3:00pm  (In Person)</a:t>
            </a:r>
          </a:p>
          <a:p>
            <a:pPr lvl="1"/>
            <a:r>
              <a:rPr lang="en-US" sz="2000" dirty="0"/>
              <a:t>July 24, 6:00 pm – 8:00pm, and August 11, 6:00 pm – 8:00pm  (Virtual)</a:t>
            </a:r>
          </a:p>
          <a:p>
            <a:r>
              <a:rPr lang="en-US" sz="2400" b="1" dirty="0"/>
              <a:t>All School SSW Orientation</a:t>
            </a:r>
          </a:p>
          <a:p>
            <a:pPr lvl="1"/>
            <a:r>
              <a:rPr lang="en-US" sz="2000" dirty="0"/>
              <a:t>Baltimore: August 18, 10:00 AM – 2:00 PM (In Person)</a:t>
            </a:r>
          </a:p>
          <a:p>
            <a:pPr lvl="1"/>
            <a:r>
              <a:rPr lang="en-US" sz="2000" dirty="0"/>
              <a:t>Shady Grove: August 19, 9:00 am - 1:00 pm (In Person)</a:t>
            </a:r>
          </a:p>
          <a:p>
            <a:pPr lvl="1"/>
            <a:r>
              <a:rPr lang="en-US" sz="2000" dirty="0"/>
              <a:t>On-Line: August 19, 6:00 pm – 8:00pm (Virtual) </a:t>
            </a:r>
          </a:p>
          <a:p>
            <a:r>
              <a:rPr lang="en-US" sz="2400" b="1" dirty="0"/>
              <a:t>Office of Practicum Education Orientation</a:t>
            </a:r>
          </a:p>
          <a:p>
            <a:pPr lvl="1"/>
            <a:r>
              <a:rPr lang="en-US" sz="2000" dirty="0"/>
              <a:t>August 19:  6 pm - 9 pm (Virtual) </a:t>
            </a:r>
          </a:p>
          <a:p>
            <a:pPr lvl="1"/>
            <a:r>
              <a:rPr lang="en-US" sz="2000" dirty="0"/>
              <a:t> August 21:  1 pm - 4 pm(Virtual) </a:t>
            </a:r>
          </a:p>
          <a:p>
            <a:pPr lvl="1"/>
            <a:r>
              <a:rPr lang="en-US" sz="2000" dirty="0"/>
              <a:t>August 22:  9 am - 12 pm(Virtual) </a:t>
            </a:r>
          </a:p>
          <a:p>
            <a:pPr marL="57150" indent="0">
              <a:buNone/>
            </a:pPr>
            <a:r>
              <a:rPr lang="en-US" sz="2400" b="1" dirty="0"/>
              <a:t>Practicum </a:t>
            </a:r>
            <a:r>
              <a:rPr lang="en-US" sz="2400" b="1" i="1" dirty="0"/>
              <a:t>Learning Lab </a:t>
            </a:r>
            <a:r>
              <a:rPr lang="en-US" sz="2400" b="1" dirty="0"/>
              <a:t>(Foundation only)</a:t>
            </a:r>
          </a:p>
          <a:p>
            <a:pPr lvl="1"/>
            <a:r>
              <a:rPr lang="en-US" sz="2000" dirty="0"/>
              <a:t>August 28: Learning Lab – For ALL Foundation (virtual)</a:t>
            </a:r>
          </a:p>
          <a:p>
            <a:pPr lvl="1"/>
            <a:r>
              <a:rPr lang="en-US" sz="2000" dirty="0"/>
              <a:t>September 2: Learning Lab- Shady Grove- (In person) </a:t>
            </a:r>
          </a:p>
          <a:p>
            <a:pPr lvl="1"/>
            <a:r>
              <a:rPr lang="en-US" sz="2000" dirty="0"/>
              <a:t>September 4: Learning Lab - Baltimore- (In person)</a:t>
            </a:r>
          </a:p>
          <a:p>
            <a:pPr marL="57150" indent="0">
              <a:buNone/>
            </a:pPr>
            <a:r>
              <a:rPr lang="en-US" sz="2400" b="1" dirty="0"/>
              <a:t>Agency/program </a:t>
            </a:r>
            <a:r>
              <a:rPr lang="en-US" sz="2400" dirty="0"/>
              <a:t>specific “KICK-OFFS” CWF, CRC, BHWISE/SUDIF</a:t>
            </a:r>
          </a:p>
        </p:txBody>
      </p:sp>
    </p:spTree>
    <p:extLst>
      <p:ext uri="{BB962C8B-B14F-4D97-AF65-F5344CB8AC3E}">
        <p14:creationId xmlns:p14="http://schemas.microsoft.com/office/powerpoint/2010/main" val="204147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6114-AB23-C630-82E3-B0B238B7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6092"/>
            <a:ext cx="8229600" cy="498296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https://www.ssw.umaryland.edu/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8B4133-8E7B-FCFA-DC15-2680DDCB2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551" t="8409" r="32448" b="48566"/>
          <a:stretch>
            <a:fillRect/>
          </a:stretch>
        </p:blipFill>
        <p:spPr bwMode="auto">
          <a:xfrm>
            <a:off x="167148" y="814388"/>
            <a:ext cx="8976852" cy="5966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FB320C-7FAE-ED93-AD5C-877916228A1A}"/>
              </a:ext>
            </a:extLst>
          </p:cNvPr>
          <p:cNvSpPr txBox="1"/>
          <p:nvPr/>
        </p:nvSpPr>
        <p:spPr>
          <a:xfrm>
            <a:off x="674044" y="2328063"/>
            <a:ext cx="418619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Go to SSW website </a:t>
            </a:r>
          </a:p>
          <a:p>
            <a:pPr marL="342900" indent="-342900">
              <a:buAutoNum type="arabicPeriod"/>
            </a:pPr>
            <a:r>
              <a:rPr lang="en-US" sz="2400" b="1" dirty="0"/>
              <a:t>Select  ACADEMICS </a:t>
            </a:r>
          </a:p>
          <a:p>
            <a:pPr marL="342900" indent="-342900">
              <a:buAutoNum type="arabicPeriod"/>
            </a:pPr>
            <a:r>
              <a:rPr lang="en-US" sz="2400" b="1" dirty="0"/>
              <a:t>Select Practicum Education</a:t>
            </a:r>
          </a:p>
        </p:txBody>
      </p:sp>
      <p:sp>
        <p:nvSpPr>
          <p:cNvPr id="10" name="Left Arrow 4">
            <a:extLst>
              <a:ext uri="{FF2B5EF4-FFF2-40B4-BE49-F238E27FC236}">
                <a16:creationId xmlns:a16="http://schemas.microsoft.com/office/drawing/2014/main" id="{91AF54F8-D530-ADD3-AD78-767A7627ABE3}"/>
              </a:ext>
            </a:extLst>
          </p:cNvPr>
          <p:cNvSpPr/>
          <p:nvPr/>
        </p:nvSpPr>
        <p:spPr>
          <a:xfrm rot="20275881">
            <a:off x="6604502" y="1138854"/>
            <a:ext cx="1375947" cy="347660"/>
          </a:xfrm>
          <a:prstGeom prst="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E2C8E6D-6C59-2262-ECD7-5570F025B2F1}"/>
              </a:ext>
            </a:extLst>
          </p:cNvPr>
          <p:cNvSpPr txBox="1"/>
          <p:nvPr/>
        </p:nvSpPr>
        <p:spPr>
          <a:xfrm>
            <a:off x="70416" y="4053941"/>
            <a:ext cx="2821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(In Academics)        Select Practicum Education</a:t>
            </a:r>
          </a:p>
          <a:p>
            <a:pPr marL="342900" indent="-342900">
              <a:buAutoNum type="arabicPeriod"/>
            </a:pPr>
            <a:r>
              <a:rPr lang="en-US" sz="2400" b="1" dirty="0"/>
              <a:t>Click on “EXPLORE MORE” 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18217-1212-1C6F-3336-A396ED2EB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7" t="8316" r="32436" b="30145"/>
          <a:stretch>
            <a:fillRect/>
          </a:stretch>
        </p:blipFill>
        <p:spPr bwMode="auto">
          <a:xfrm>
            <a:off x="2401446" y="0"/>
            <a:ext cx="6503172" cy="6788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Left Arrow 4">
            <a:extLst>
              <a:ext uri="{FF2B5EF4-FFF2-40B4-BE49-F238E27FC236}">
                <a16:creationId xmlns:a16="http://schemas.microsoft.com/office/drawing/2014/main" id="{AEFD9CBC-A5E0-A340-2392-8A801C7EBCE6}"/>
              </a:ext>
            </a:extLst>
          </p:cNvPr>
          <p:cNvSpPr/>
          <p:nvPr/>
        </p:nvSpPr>
        <p:spPr>
          <a:xfrm>
            <a:off x="6251714" y="4202014"/>
            <a:ext cx="908050" cy="347660"/>
          </a:xfrm>
          <a:prstGeom prst="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A0000"/>
              </a:solidFill>
            </a:endParaRPr>
          </a:p>
        </p:txBody>
      </p:sp>
      <p:sp>
        <p:nvSpPr>
          <p:cNvPr id="4" name="Left Arrow 4">
            <a:extLst>
              <a:ext uri="{FF2B5EF4-FFF2-40B4-BE49-F238E27FC236}">
                <a16:creationId xmlns:a16="http://schemas.microsoft.com/office/drawing/2014/main" id="{BBCCC232-E885-B218-D3D8-8A13BAB331B0}"/>
              </a:ext>
            </a:extLst>
          </p:cNvPr>
          <p:cNvSpPr/>
          <p:nvPr/>
        </p:nvSpPr>
        <p:spPr>
          <a:xfrm rot="2207633">
            <a:off x="6569401" y="905267"/>
            <a:ext cx="908050" cy="347660"/>
          </a:xfrm>
          <a:prstGeom prst="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2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1CA2-F513-8A50-41BC-C15E21D6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0" y="1233948"/>
            <a:ext cx="24039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 to </a:t>
            </a:r>
            <a:br>
              <a:rPr lang="en-US" i="1" dirty="0"/>
            </a:br>
            <a:r>
              <a:rPr lang="en-US" i="1" dirty="0"/>
              <a:t>Students Tab</a:t>
            </a:r>
            <a:br>
              <a:rPr lang="en-US" i="1" dirty="0"/>
            </a:br>
            <a:r>
              <a:rPr lang="en-US" i="1" dirty="0"/>
              <a:t> </a:t>
            </a:r>
            <a:r>
              <a:rPr lang="en-US" dirty="0"/>
              <a:t>for the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2842C3-E96B-729F-61D8-42CE4F7BBE7E}"/>
              </a:ext>
            </a:extLst>
          </p:cNvPr>
          <p:cNvSpPr txBox="1">
            <a:spLocks/>
          </p:cNvSpPr>
          <p:nvPr/>
        </p:nvSpPr>
        <p:spPr bwMode="auto">
          <a:xfrm>
            <a:off x="6515100" y="2937702"/>
            <a:ext cx="26289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u="sng" dirty="0"/>
              <a:t>E</a:t>
            </a:r>
            <a:r>
              <a:rPr lang="en-US" altLang="en-US" sz="4400" b="1" dirty="0"/>
              <a:t>lectronic </a:t>
            </a:r>
            <a:br>
              <a:rPr lang="en-US" altLang="en-US" sz="4400" b="1" dirty="0"/>
            </a:br>
            <a:r>
              <a:rPr lang="en-US" altLang="en-US" sz="4400" b="1" u="sng" dirty="0" err="1"/>
              <a:t>P</a:t>
            </a:r>
            <a:r>
              <a:rPr lang="en-US" altLang="en-US" sz="4400" b="1" dirty="0" err="1"/>
              <a:t>racticum</a:t>
            </a:r>
            <a:r>
              <a:rPr lang="en-US" altLang="en-US" sz="4400" b="1" u="sng" dirty="0" err="1"/>
              <a:t>N</a:t>
            </a:r>
            <a:r>
              <a:rPr lang="en-US" altLang="en-US" sz="4400" b="1" dirty="0" err="1"/>
              <a:t>otebook</a:t>
            </a:r>
            <a:endParaRPr lang="en-US" altLang="en-US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3795F-6A9D-FFD5-18EA-29205B52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2" t="34416" r="36410" b="22963"/>
          <a:stretch>
            <a:fillRect/>
          </a:stretch>
        </p:blipFill>
        <p:spPr bwMode="auto">
          <a:xfrm>
            <a:off x="154057" y="218661"/>
            <a:ext cx="6361043" cy="6204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eft Arrow 4">
            <a:extLst>
              <a:ext uri="{FF2B5EF4-FFF2-40B4-BE49-F238E27FC236}">
                <a16:creationId xmlns:a16="http://schemas.microsoft.com/office/drawing/2014/main" id="{7CE5E035-3ED2-3BAA-0CE4-C9D092095454}"/>
              </a:ext>
            </a:extLst>
          </p:cNvPr>
          <p:cNvSpPr/>
          <p:nvPr/>
        </p:nvSpPr>
        <p:spPr>
          <a:xfrm rot="21110825">
            <a:off x="1785100" y="2586434"/>
            <a:ext cx="1310269" cy="347660"/>
          </a:xfrm>
          <a:prstGeom prst="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7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21183-6D15-7A25-084A-FBAB6F38F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AF8844A-15E9-144D-4B21-8135EC01D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5" t="13181" r="23589" b="19544"/>
          <a:stretch>
            <a:fillRect/>
          </a:stretch>
        </p:blipFill>
        <p:spPr bwMode="auto">
          <a:xfrm>
            <a:off x="179277" y="808334"/>
            <a:ext cx="8835514" cy="5715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EC760A-82D5-2E41-6B1A-1898B89E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82" y="127517"/>
            <a:ext cx="8229600" cy="669362"/>
          </a:xfrm>
        </p:spPr>
        <p:txBody>
          <a:bodyPr>
            <a:noAutofit/>
          </a:bodyPr>
          <a:lstStyle/>
          <a:p>
            <a:r>
              <a:rPr lang="en-US" sz="2400" dirty="0"/>
              <a:t>https://www.ssw.umaryland.edu/practicum/student-notebook/</a:t>
            </a:r>
          </a:p>
        </p:txBody>
      </p:sp>
      <p:sp>
        <p:nvSpPr>
          <p:cNvPr id="6" name="Left Arrow 4">
            <a:extLst>
              <a:ext uri="{FF2B5EF4-FFF2-40B4-BE49-F238E27FC236}">
                <a16:creationId xmlns:a16="http://schemas.microsoft.com/office/drawing/2014/main" id="{FBB0642D-854E-2044-F355-DAD134C5A921}"/>
              </a:ext>
            </a:extLst>
          </p:cNvPr>
          <p:cNvSpPr/>
          <p:nvPr/>
        </p:nvSpPr>
        <p:spPr>
          <a:xfrm rot="11053785">
            <a:off x="5791768" y="4647564"/>
            <a:ext cx="908050" cy="213944"/>
          </a:xfrm>
          <a:prstGeom prst="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A0000"/>
              </a:solidFill>
            </a:endParaRPr>
          </a:p>
        </p:txBody>
      </p:sp>
      <p:sp>
        <p:nvSpPr>
          <p:cNvPr id="4" name="Left Arrow 4">
            <a:extLst>
              <a:ext uri="{FF2B5EF4-FFF2-40B4-BE49-F238E27FC236}">
                <a16:creationId xmlns:a16="http://schemas.microsoft.com/office/drawing/2014/main" id="{E491DC35-F8AB-77BA-1686-878B0CF01B04}"/>
              </a:ext>
            </a:extLst>
          </p:cNvPr>
          <p:cNvSpPr/>
          <p:nvPr/>
        </p:nvSpPr>
        <p:spPr>
          <a:xfrm rot="19918810">
            <a:off x="3034609" y="2842558"/>
            <a:ext cx="908050" cy="213944"/>
          </a:xfrm>
          <a:prstGeom prst="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A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DA667F-EBD8-B109-6AA3-B6F8F8EEA031}"/>
              </a:ext>
            </a:extLst>
          </p:cNvPr>
          <p:cNvSpPr txBox="1">
            <a:spLocks/>
          </p:cNvSpPr>
          <p:nvPr/>
        </p:nvSpPr>
        <p:spPr bwMode="auto">
          <a:xfrm>
            <a:off x="4731026" y="4457431"/>
            <a:ext cx="1054088" cy="4372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Videos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E8462B-0B68-FBA2-802E-A69A46D412B5}"/>
              </a:ext>
            </a:extLst>
          </p:cNvPr>
          <p:cNvSpPr txBox="1">
            <a:spLocks/>
          </p:cNvSpPr>
          <p:nvPr/>
        </p:nvSpPr>
        <p:spPr bwMode="auto">
          <a:xfrm>
            <a:off x="3488635" y="5405420"/>
            <a:ext cx="2617844" cy="4372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SW Competencies</a:t>
            </a:r>
          </a:p>
        </p:txBody>
      </p:sp>
      <p:sp>
        <p:nvSpPr>
          <p:cNvPr id="9" name="Left Arrow 4">
            <a:extLst>
              <a:ext uri="{FF2B5EF4-FFF2-40B4-BE49-F238E27FC236}">
                <a16:creationId xmlns:a16="http://schemas.microsoft.com/office/drawing/2014/main" id="{4CAB4B44-604E-D20F-FE60-118B4A67834A}"/>
              </a:ext>
            </a:extLst>
          </p:cNvPr>
          <p:cNvSpPr/>
          <p:nvPr/>
        </p:nvSpPr>
        <p:spPr>
          <a:xfrm rot="10557340">
            <a:off x="5944169" y="5517083"/>
            <a:ext cx="908050" cy="213944"/>
          </a:xfrm>
          <a:prstGeom prst="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A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D53FE3-AE18-CF7D-C535-68542A6D3E94}"/>
              </a:ext>
            </a:extLst>
          </p:cNvPr>
          <p:cNvSpPr txBox="1">
            <a:spLocks/>
          </p:cNvSpPr>
          <p:nvPr/>
        </p:nvSpPr>
        <p:spPr bwMode="auto">
          <a:xfrm rot="20174243">
            <a:off x="2837995" y="3759766"/>
            <a:ext cx="2912165" cy="3441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Calendar  &amp; Manual</a:t>
            </a:r>
          </a:p>
        </p:txBody>
      </p:sp>
      <p:sp>
        <p:nvSpPr>
          <p:cNvPr id="11" name="Left Arrow 4">
            <a:extLst>
              <a:ext uri="{FF2B5EF4-FFF2-40B4-BE49-F238E27FC236}">
                <a16:creationId xmlns:a16="http://schemas.microsoft.com/office/drawing/2014/main" id="{2A3D1B37-C33C-5707-29B3-FB1AED11CC2B}"/>
              </a:ext>
            </a:extLst>
          </p:cNvPr>
          <p:cNvSpPr/>
          <p:nvPr/>
        </p:nvSpPr>
        <p:spPr>
          <a:xfrm rot="20561388">
            <a:off x="2359210" y="4404637"/>
            <a:ext cx="575086" cy="196107"/>
          </a:xfrm>
          <a:prstGeom prst="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A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085D92-0713-EEE8-240C-9C46D653FBA9}"/>
              </a:ext>
            </a:extLst>
          </p:cNvPr>
          <p:cNvSpPr txBox="1">
            <a:spLocks/>
          </p:cNvSpPr>
          <p:nvPr/>
        </p:nvSpPr>
        <p:spPr bwMode="auto">
          <a:xfrm rot="21137257">
            <a:off x="3301155" y="2165305"/>
            <a:ext cx="4259926" cy="35715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lectronic </a:t>
            </a:r>
            <a:r>
              <a:rPr lang="en-US" altLang="en-US" sz="2400" b="1" u="sng" dirty="0">
                <a:solidFill>
                  <a:srgbClr val="FF0000"/>
                </a:solidFill>
              </a:rPr>
              <a:t>P</a:t>
            </a:r>
            <a:r>
              <a:rPr lang="en-US" altLang="en-US" sz="2400" b="1" dirty="0">
                <a:solidFill>
                  <a:srgbClr val="FF0000"/>
                </a:solidFill>
              </a:rPr>
              <a:t>racticum </a:t>
            </a:r>
            <a:r>
              <a:rPr lang="en-US" altLang="en-US" sz="2400" b="1" u="sng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>
                <a:solidFill>
                  <a:srgbClr val="FF0000"/>
                </a:solidFill>
              </a:rPr>
              <a:t>otebook</a:t>
            </a:r>
          </a:p>
        </p:txBody>
      </p:sp>
    </p:spTree>
    <p:extLst>
      <p:ext uri="{BB962C8B-B14F-4D97-AF65-F5344CB8AC3E}">
        <p14:creationId xmlns:p14="http://schemas.microsoft.com/office/powerpoint/2010/main" val="3624754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149850" y="2759075"/>
            <a:ext cx="3646488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Refer to</a:t>
            </a:r>
            <a:br>
              <a:rPr lang="en-US" altLang="en-US" dirty="0"/>
            </a:br>
            <a:r>
              <a:rPr lang="en-US" altLang="en-US" b="1" i="1" u="sng" dirty="0"/>
              <a:t>2022</a:t>
            </a:r>
            <a:br>
              <a:rPr lang="en-US" altLang="en-US" b="1" i="1" dirty="0"/>
            </a:br>
            <a:r>
              <a:rPr lang="en-US" altLang="en-US" b="1" i="1" dirty="0"/>
              <a:t>CSWE EPAS:       9 Social Work</a:t>
            </a:r>
            <a:br>
              <a:rPr lang="en-US" altLang="en-US" b="1" i="1" dirty="0"/>
            </a:br>
            <a:r>
              <a:rPr lang="en-US" altLang="en-US" b="1" i="1" dirty="0"/>
              <a:t>Competencies and Behaviors</a:t>
            </a:r>
            <a:br>
              <a:rPr lang="en-US" altLang="en-US" b="1" i="1" dirty="0"/>
            </a:br>
            <a:br>
              <a:rPr lang="en-US" altLang="en-US" sz="3600" b="1" i="1" dirty="0"/>
            </a:br>
            <a:r>
              <a:rPr lang="en-US" altLang="en-US" sz="3600" i="1" dirty="0"/>
              <a:t>Located in the Student Orientation Handouts </a:t>
            </a:r>
            <a:r>
              <a:rPr lang="en-US" altLang="en-US" sz="3600" i="1" u="sng" dirty="0"/>
              <a:t>and</a:t>
            </a:r>
            <a:r>
              <a:rPr lang="en-US" altLang="en-US" sz="3600" i="1" dirty="0"/>
              <a:t> on the website </a:t>
            </a:r>
            <a:endParaRPr lang="en-US" altLang="en-US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6D9CF2-54BB-ED28-1478-F09AD0AEA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4711" t="19829" r="35851" b="12708"/>
          <a:stretch>
            <a:fillRect/>
          </a:stretch>
        </p:blipFill>
        <p:spPr>
          <a:xfrm>
            <a:off x="59169" y="139148"/>
            <a:ext cx="5173231" cy="6668804"/>
          </a:xfrm>
        </p:spPr>
      </p:pic>
    </p:spTree>
    <p:extLst>
      <p:ext uri="{BB962C8B-B14F-4D97-AF65-F5344CB8AC3E}">
        <p14:creationId xmlns:p14="http://schemas.microsoft.com/office/powerpoint/2010/main" val="1011977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8154" y="2079625"/>
            <a:ext cx="6951359" cy="3863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en-US" sz="2400" dirty="0"/>
            </a:br>
            <a:endParaRPr lang="en-US" alt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F593D-B5C4-6A20-A4FD-35F2C7B768D5}"/>
              </a:ext>
            </a:extLst>
          </p:cNvPr>
          <p:cNvSpPr txBox="1"/>
          <p:nvPr/>
        </p:nvSpPr>
        <p:spPr>
          <a:xfrm>
            <a:off x="139332" y="914400"/>
            <a:ext cx="8652214" cy="6337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highlight>
                  <a:srgbClr val="FFFF00"/>
                </a:highlight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b="1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racticum Education ORIENTATION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1: </a:t>
            </a:r>
            <a:r>
              <a:rPr lang="en-US" kern="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racticum is a Course: Assignments, Expectations, Social Work Competencies      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2: Cultural Humility in </a:t>
            </a:r>
            <a:r>
              <a:rPr lang="en-US" kern="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racticum Education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sz="2000" b="1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3:</a:t>
            </a:r>
            <a:r>
              <a:rPr lang="en-US" sz="2000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Ethical Responsibilities, Code of Conduct, and Safety</a:t>
            </a: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4: Being Prepared for practicum Instruction and Supervision  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sz="2000" b="1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5: Use of Self:  Compassion Satisfaction and Compassion Fatigue  </a:t>
            </a: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1800" b="1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Completing Assignments in the EPN Electronic Practicum Notebook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6:   Navigating the EPN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7:   Monthly Reports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8:  Timesheets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9:   Learning Agreements  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10: Individual/Clinical Process Recordings  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11: Macro Process Recordings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12: Student Competency Assessments/ Evaluations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r>
              <a:rPr lang="en-US" sz="1800" b="1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Connection Between the Classroom and Practicum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13: 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SOWK 610 Structural Oppression and its Implications for Social Work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14: 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SOWK 630 Social Work Practice with Individuals    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15: SOWK 631 Social Work Practice with Organizations and Communities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Video 16: 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SOWK 632 Social Work Practice with Groups and Families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12CFC-B21F-4B87-865B-4D723FF93DE1}"/>
              </a:ext>
            </a:extLst>
          </p:cNvPr>
          <p:cNvSpPr txBox="1">
            <a:spLocks/>
          </p:cNvSpPr>
          <p:nvPr/>
        </p:nvSpPr>
        <p:spPr>
          <a:xfrm>
            <a:off x="103239" y="93049"/>
            <a:ext cx="8794868" cy="671577"/>
          </a:xfrm>
          <a:prstGeom prst="rect">
            <a:avLst/>
          </a:prstGeom>
          <a:solidFill>
            <a:srgbClr val="F6E7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Practicum Orientation Videos</a:t>
            </a:r>
          </a:p>
        </p:txBody>
      </p:sp>
      <p:pic>
        <p:nvPicPr>
          <p:cNvPr id="61443" name="Picture 3" descr="50 Free Popcorn Clipart - Cliparting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64" y="3569675"/>
            <a:ext cx="1276942" cy="191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63A7C-3C53-E514-FD26-ACC5B1FDD195}"/>
              </a:ext>
            </a:extLst>
          </p:cNvPr>
          <p:cNvSpPr txBox="1"/>
          <p:nvPr/>
        </p:nvSpPr>
        <p:spPr>
          <a:xfrm>
            <a:off x="4844379" y="718244"/>
            <a:ext cx="3574064" cy="47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2400" b="1" kern="0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REQUIRED: Video 3 and 5</a:t>
            </a:r>
            <a:r>
              <a:rPr lang="en-US" sz="2400" b="1" dirty="0"/>
              <a:t> 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6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BF3A-5202-2724-38EB-9083049C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210"/>
            <a:ext cx="815008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https://www.ssw.umaryland.edu/practicum/orientations/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B18D6A-B021-B704-C59C-76841AC9B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2664" t="18374" r="34029" b="8368"/>
          <a:stretch>
            <a:fillRect/>
          </a:stretch>
        </p:blipFill>
        <p:spPr>
          <a:xfrm>
            <a:off x="2755096" y="1860122"/>
            <a:ext cx="3967257" cy="49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7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75E797-4F65-E0D5-95E3-AD60773CF912}"/>
              </a:ext>
            </a:extLst>
          </p:cNvPr>
          <p:cNvSpPr txBox="1"/>
          <p:nvPr/>
        </p:nvSpPr>
        <p:spPr>
          <a:xfrm>
            <a:off x="1212573" y="94926"/>
            <a:ext cx="7474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https://www.ssw.umaryland.edu/media/ssw/Practicum-education/2025-2026-Practicum-calendar.pdf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076420-69B7-7B65-CF4B-2F7DE1129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15" t="18125" r="13423" b="8361"/>
          <a:stretch>
            <a:fillRect/>
          </a:stretch>
        </p:blipFill>
        <p:spPr bwMode="auto">
          <a:xfrm>
            <a:off x="168965" y="811556"/>
            <a:ext cx="8975035" cy="5871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73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FBA8CC-8C7E-ABCD-D3A7-560D28A60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3701" t="18813" r="34983" b="10434"/>
          <a:stretch>
            <a:fillRect/>
          </a:stretch>
        </p:blipFill>
        <p:spPr>
          <a:xfrm>
            <a:off x="99390" y="193040"/>
            <a:ext cx="4979506" cy="632848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DEC01DA-C255-48DA-F2D9-CCCADF298308}"/>
              </a:ext>
            </a:extLst>
          </p:cNvPr>
          <p:cNvSpPr txBox="1">
            <a:spLocks/>
          </p:cNvSpPr>
          <p:nvPr/>
        </p:nvSpPr>
        <p:spPr>
          <a:xfrm>
            <a:off x="4810538" y="2214280"/>
            <a:ext cx="4333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Safety Checklist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6FE46-C979-4B5A-4A0D-010BC7CFDE95}"/>
              </a:ext>
            </a:extLst>
          </p:cNvPr>
          <p:cNvSpPr txBox="1"/>
          <p:nvPr/>
        </p:nvSpPr>
        <p:spPr>
          <a:xfrm>
            <a:off x="6086102" y="387408"/>
            <a:ext cx="1693103" cy="830997"/>
          </a:xfrm>
          <a:prstGeom prst="rect">
            <a:avLst/>
          </a:prstGeom>
          <a:solidFill>
            <a:srgbClr val="F6E7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Page 29 </a:t>
            </a:r>
          </a:p>
          <a:p>
            <a:pPr algn="ctr"/>
            <a:r>
              <a:rPr lang="en-US" sz="2400" b="1" dirty="0"/>
              <a:t>in handouts</a:t>
            </a:r>
          </a:p>
        </p:txBody>
      </p:sp>
    </p:spTree>
    <p:extLst>
      <p:ext uri="{BB962C8B-B14F-4D97-AF65-F5344CB8AC3E}">
        <p14:creationId xmlns:p14="http://schemas.microsoft.com/office/powerpoint/2010/main" val="246500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s.office.net/owa/GFERRETTO%40ssw.umaryland.edu/service.svc/s/GetAttachmentThumbnail?id=AAMkADUwNDQ2NThlLTE2OTktNDIyMS04ZDAwLTA0NDRiM2ZlNmFmYQBGAAAAAABoD9TTxLBIRrAijmfzsVt5BwBGE%2BXOessKTYgPwDFgXynxAAAAApkmAACvKMqDHh46SLdQ2%2FySAZldAAM4cMHnAAABEgAQAAtza%2FiNoF5MobBD1O4jeLg%3D&amp;thumbnailType=2&amp;owa=outlook.office.com&amp;scriptVer=2020072701.10&amp;X-OWA-CANARY=iNNtSZXep0yXazA_HK9db9C_m7X0OtgYMVMgPysWE7AGfXbTHQMqNEh-AIqgyVEoNHIEeJv9wCc.&amp;token=eyJhbGciOiJSUzI1NiIsImtpZCI6IjU2MzU4ODUyMzRCOTI1MkRERTAwNTc2NkQ5RDlGMjc2NTY1RjYzRTIiLCJ4NXQiOiJWaldJVWpTNUpTM2VBRmRtMmRueWRsWmZZLUkiLCJ0eXAiOiJKV1QifQ.eyJvcmlnaW4iOiJodHRwczovL291dGxvb2sub2ZmaWNlLmNvbSIsInVjIjoiNjhiNmU4ZTY1NmQ5NGUzNGJkZGMwOTQ1NjRkZTgxMTMiLCJ2ZXIiOiJFeGNoYW5nZS5DYWxsYmFjay5WMSIsImFwcGN0eHNlbmRlciI6Ik93YURvd25sb2FkQDNkY2RiYzRhLTdlNGMtNDA3Yi04MGY3LTdmYjY3NTcxODJmMiIsImlzc3JpbmciOiJXVyIsImFwcGN0eCI6IntcIm1zZXhjaHByb3RcIjpcIm93YVwiLFwicHJpbWFyeXNpZFwiOlwiUy0xLTUtMjEtMjU1MDAzNDEtMjk0OTU4MjUwMC0zMTUwMDAyMjIxLTEwNjQ4MDFcIixcInB1aWRcIjpcIjExNTM4MzYyOTY0OTIxODMzMzlcIixcIm9pZFwiOlwiZjdhODg3YTgtYjEzOC00ZDFiLThhYjAtNzljYmI1OTA2NDhmXCIsXCJzY29wZVwiOlwiT3dhRG93bmxvYWRcIn0iLCJuYmYiOjE1OTY4MjAwNjgsImV4cCI6MTU5NjgyMDY2OCwiaXNzIjoiMDAwMDAwMDItMDAwMC0wZmYxLWNlMDAtMDAwMDAwMDAwMDAwQDNkY2RiYzRhLTdlNGMtNDA3Yi04MGY3LTdmYjY3NTcxODJmMiIsImF1ZCI6IjAwMDAwMDAyLTAwMDAtMGZmMS1jZTAwLTAwMDAwMDAwMDAwMC9hdHRhY2htZW50cy5vZmZpY2UubmV0QDNkY2RiYzRhLTdlNGMtNDA3Yi04MGY3LTdmYjY3NTcxODJmMiIsImhhcHAiOiJvd2EifQ.livhg0ZKN8jtoRxkI5akyFTCAKelYjeb-SN2Gshfzg9i4pEPeYBXYKJ5uahCRNvQGfmlNkKtifCPw5DOyks7DrUWwCpu_8TCQKGEgt0ToXKkRft178S-K0Dutot36egy_AF6Fwe34y80ujWnUv6VXwnCxWPzxD5Ze0kz4SaUyZlzerDefqyPDzO1p3m2J8sKd9chQe7hFWpY0D-BwgR2_GJpd5eZ54q-ZdPH1i4qX915eqYEuQKGahiYM8QoN9PIz9tqOgo4tGO7ibMsJ5t8yNXa-JAzqs-DFxcaxRibKI9FaXDROrQiCn0r_5NbB00rK-o87NtjHpTYYzb9SE3ODg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r="26072"/>
          <a:stretch>
            <a:fillRect/>
          </a:stretch>
        </p:blipFill>
        <p:spPr bwMode="auto">
          <a:xfrm>
            <a:off x="361140" y="1052028"/>
            <a:ext cx="8325660" cy="57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63E837-9566-8B68-3883-4C1E897C875A}"/>
              </a:ext>
            </a:extLst>
          </p:cNvPr>
          <p:cNvSpPr txBox="1"/>
          <p:nvPr/>
        </p:nvSpPr>
        <p:spPr>
          <a:xfrm>
            <a:off x="7224022" y="387408"/>
            <a:ext cx="1693103" cy="830997"/>
          </a:xfrm>
          <a:prstGeom prst="rect">
            <a:avLst/>
          </a:prstGeom>
          <a:solidFill>
            <a:srgbClr val="F6E79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Page 30-36 in handouts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8205"/>
            <a:ext cx="8229600" cy="17270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Social Work Professional </a:t>
            </a:r>
            <a:br>
              <a:rPr lang="en-US" sz="3200" dirty="0"/>
            </a:br>
            <a:r>
              <a:rPr lang="en-US" sz="3200" dirty="0"/>
              <a:t>Code of Conduct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9637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315"/>
            <a:ext cx="8229600" cy="608120"/>
          </a:xfrm>
        </p:spPr>
        <p:txBody>
          <a:bodyPr>
            <a:normAutofit/>
          </a:bodyPr>
          <a:lstStyle/>
          <a:p>
            <a:r>
              <a:rPr lang="en-US" sz="2800" dirty="0"/>
              <a:t>Social Work Professional Code of Conduct on EPN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925F7-2A70-D260-3CC6-8BFE6D25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57" t="21401" r="18044" b="15024"/>
          <a:stretch>
            <a:fillRect/>
          </a:stretch>
        </p:blipFill>
        <p:spPr>
          <a:xfrm>
            <a:off x="-105611" y="854765"/>
            <a:ext cx="9249611" cy="6301409"/>
          </a:xfrm>
          <a:prstGeom prst="rect">
            <a:avLst/>
          </a:prstGeom>
        </p:spPr>
      </p:pic>
      <p:sp>
        <p:nvSpPr>
          <p:cNvPr id="5" name="Left Arrow 5"/>
          <p:cNvSpPr/>
          <p:nvPr/>
        </p:nvSpPr>
        <p:spPr>
          <a:xfrm rot="227927">
            <a:off x="4227414" y="5078896"/>
            <a:ext cx="1402671" cy="223317"/>
          </a:xfrm>
          <a:prstGeom prst="leftArrow">
            <a:avLst/>
          </a:prstGeom>
          <a:solidFill>
            <a:srgbClr val="DE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A0000"/>
              </a:solidFill>
            </a:endParaRPr>
          </a:p>
        </p:txBody>
      </p:sp>
      <p:sp>
        <p:nvSpPr>
          <p:cNvPr id="7" name="Left Arrow 5">
            <a:extLst>
              <a:ext uri="{FF2B5EF4-FFF2-40B4-BE49-F238E27FC236}">
                <a16:creationId xmlns:a16="http://schemas.microsoft.com/office/drawing/2014/main" id="{C3EB0979-E9D2-D8BE-5135-997C981ABEC9}"/>
              </a:ext>
            </a:extLst>
          </p:cNvPr>
          <p:cNvSpPr/>
          <p:nvPr/>
        </p:nvSpPr>
        <p:spPr>
          <a:xfrm rot="227927">
            <a:off x="1616735" y="2468217"/>
            <a:ext cx="1402671" cy="223317"/>
          </a:xfrm>
          <a:prstGeom prst="leftArrow">
            <a:avLst/>
          </a:prstGeom>
          <a:solidFill>
            <a:srgbClr val="DE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75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22" y="0"/>
            <a:ext cx="8229600" cy="1143000"/>
          </a:xfrm>
        </p:spPr>
        <p:txBody>
          <a:bodyPr/>
          <a:lstStyle/>
          <a:p>
            <a:r>
              <a:rPr lang="en-US" dirty="0"/>
              <a:t>Questions during your Practicum?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9813"/>
            <a:ext cx="8229601" cy="56094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Contact your Practicum Instructor </a:t>
            </a:r>
          </a:p>
          <a:p>
            <a:pPr marL="0" indent="0">
              <a:buNone/>
            </a:pPr>
            <a:r>
              <a:rPr lang="en-US" dirty="0"/>
              <a:t>Contact your Faculty Liaison</a:t>
            </a:r>
          </a:p>
          <a:p>
            <a:pPr marL="0" indent="0">
              <a:buNone/>
            </a:pPr>
            <a:r>
              <a:rPr lang="en-US" dirty="0"/>
              <a:t>Contact your SSW Practicum Coordinator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Check the Electronic Practicum Notebook for the contact information for your practicum instructor, faculty liaison and SSW Practicum Coordinator. </a:t>
            </a:r>
          </a:p>
          <a:p>
            <a:pPr marL="0" indent="0">
              <a:buNone/>
            </a:pPr>
            <a:r>
              <a:rPr lang="en-US" dirty="0"/>
              <a:t>If do not know your SSW Practicum Coordinator contact the Office of Practicum Education general email:  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practicumeducation@ssw.umaryland.edu</a:t>
            </a:r>
            <a:endParaRPr lang="en-US" dirty="0">
              <a:solidFill>
                <a:srgbClr val="002060"/>
              </a:solidFill>
            </a:endParaRPr>
          </a:p>
          <a:p>
            <a:endParaRPr lang="en-US" sz="1300" dirty="0"/>
          </a:p>
          <a:p>
            <a:pPr marL="0" indent="0">
              <a:buNone/>
            </a:pPr>
            <a:r>
              <a:rPr lang="en-US" dirty="0"/>
              <a:t>OR call main line:  </a:t>
            </a:r>
            <a:r>
              <a:rPr lang="en-US" b="1" dirty="0">
                <a:solidFill>
                  <a:srgbClr val="002060"/>
                </a:solidFill>
              </a:rPr>
              <a:t>410-706-7187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04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4895A-F23B-457D-DA60-D783E536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Small Groups</a:t>
            </a:r>
            <a:br>
              <a:rPr lang="en-US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Handouts pages: 17-32</a:t>
            </a:r>
            <a:b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C82C-8FD5-A3CC-1874-B8149E24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3" y="2296063"/>
            <a:ext cx="8613059" cy="4095571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Introduce yourself to faculty and other students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Open question session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Review of Individual/Clinical Process Recording Outline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Review of Macro Process Recording Outline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Practice Activity: Process Recording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Review of Professional Code of Conduct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Practice Activity: Code of Conduct Practicum Scenarios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9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78"/>
            <a:ext cx="8686800" cy="9358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Tuesday Small Group Faculty Facilitators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31926"/>
            <a:ext cx="8991600" cy="5652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will be automatically assigned to a small group</a:t>
            </a:r>
          </a:p>
          <a:p>
            <a:pPr marL="0" indent="0" algn="ctr">
              <a:buNone/>
            </a:pPr>
            <a:r>
              <a:rPr lang="en-US" sz="2400" i="1" dirty="0"/>
              <a:t>The small groups will NOT be recorded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00385A-3654-913A-E141-AB17D235A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1652"/>
              </p:ext>
            </p:extLst>
          </p:nvPr>
        </p:nvGraphicFramePr>
        <p:xfrm>
          <a:off x="457200" y="2246244"/>
          <a:ext cx="7851912" cy="4007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530">
                  <a:extLst>
                    <a:ext uri="{9D8B030D-6E8A-4147-A177-3AD203B41FA5}">
                      <a16:colId xmlns:a16="http://schemas.microsoft.com/office/drawing/2014/main" val="2034760800"/>
                    </a:ext>
                  </a:extLst>
                </a:gridCol>
                <a:gridCol w="3780029">
                  <a:extLst>
                    <a:ext uri="{9D8B030D-6E8A-4147-A177-3AD203B41FA5}">
                      <a16:colId xmlns:a16="http://schemas.microsoft.com/office/drawing/2014/main" val="2600218800"/>
                    </a:ext>
                  </a:extLst>
                </a:gridCol>
                <a:gridCol w="3505353">
                  <a:extLst>
                    <a:ext uri="{9D8B030D-6E8A-4147-A177-3AD203B41FA5}">
                      <a16:colId xmlns:a16="http://schemas.microsoft.com/office/drawing/2014/main" val="2178063460"/>
                    </a:ext>
                  </a:extLst>
                </a:gridCol>
              </a:tblGrid>
              <a:tr h="12920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429402"/>
                  </a:ext>
                </a:extLst>
              </a:tr>
              <a:tr h="4262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1 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</a:rPr>
                        <a:t>Angela Jachelski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</a:rPr>
                        <a:t>Don Vince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406000"/>
                  </a:ext>
                </a:extLst>
              </a:tr>
              <a:tr h="4262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2 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</a:rPr>
                        <a:t>Caron Cox- Branch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</a:rPr>
                        <a:t>Mixson, Haley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337950"/>
                  </a:ext>
                </a:extLst>
              </a:tr>
              <a:tr h="4262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3 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</a:rPr>
                        <a:t>Denise Chop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</a:rPr>
                        <a:t>Kelly Baker Wiese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615353"/>
                  </a:ext>
                </a:extLst>
              </a:tr>
              <a:tr h="4262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4 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</a:rPr>
                        <a:t>Esther Carlson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</a:rPr>
                        <a:t>Jackie Ogg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117640"/>
                  </a:ext>
                </a:extLst>
              </a:tr>
              <a:tr h="4262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5 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</a:rPr>
                        <a:t>Gisele Ferretto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</a:rPr>
                        <a:t> 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463292"/>
                  </a:ext>
                </a:extLst>
              </a:tr>
              <a:tr h="4262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6 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</a:rPr>
                        <a:t>Laura Loessner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</a:rPr>
                        <a:t>Rosalind </a:t>
                      </a:r>
                      <a:r>
                        <a:rPr lang="en-US" sz="2400" b="1" kern="100" dirty="0" err="1">
                          <a:effectLst/>
                        </a:rPr>
                        <a:t>Munyiri</a:t>
                      </a:r>
                      <a:r>
                        <a:rPr lang="en-US" sz="2400" b="1" kern="100" dirty="0">
                          <a:effectLst/>
                        </a:rPr>
                        <a:t>-Wilson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33158"/>
                  </a:ext>
                </a:extLst>
              </a:tr>
              <a:tr h="4262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7 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</a:rPr>
                        <a:t>Madge Henderson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</a:rPr>
                        <a:t> 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430156"/>
                  </a:ext>
                </a:extLst>
              </a:tr>
              <a:tr h="4262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8 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</a:rPr>
                        <a:t>Scott Stafford 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</a:rPr>
                        <a:t>Sarah Russ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296506"/>
                  </a:ext>
                </a:extLst>
              </a:tr>
              <a:tr h="42625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9 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</a:rPr>
                        <a:t>Claire Meringolo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</a:rPr>
                        <a:t>Jessica Gauthier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695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872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56C1-A229-E5DC-73D9-11E7BF1E1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0EFB-E04C-2D62-2305-3B863F13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87851"/>
            <a:ext cx="8991599" cy="9358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Thursday Small Group Faculty Facilitators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61E37-6857-459B-D3FB-793A48D71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31926"/>
            <a:ext cx="8991600" cy="5652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Students will be automatically assigned to a small group</a:t>
            </a:r>
          </a:p>
          <a:p>
            <a:pPr marL="0" indent="0" algn="ctr">
              <a:buNone/>
            </a:pPr>
            <a:r>
              <a:rPr lang="en-US" sz="2400" i="1" dirty="0"/>
              <a:t>The small groups will NOT be recorded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A0BEE5-A705-875F-66BA-BD602A0C1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09328"/>
              </p:ext>
            </p:extLst>
          </p:nvPr>
        </p:nvGraphicFramePr>
        <p:xfrm>
          <a:off x="457200" y="2166731"/>
          <a:ext cx="8378687" cy="4114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252">
                  <a:extLst>
                    <a:ext uri="{9D8B030D-6E8A-4147-A177-3AD203B41FA5}">
                      <a16:colId xmlns:a16="http://schemas.microsoft.com/office/drawing/2014/main" val="3192115499"/>
                    </a:ext>
                  </a:extLst>
                </a:gridCol>
                <a:gridCol w="3230218">
                  <a:extLst>
                    <a:ext uri="{9D8B030D-6E8A-4147-A177-3AD203B41FA5}">
                      <a16:colId xmlns:a16="http://schemas.microsoft.com/office/drawing/2014/main" val="1830722134"/>
                    </a:ext>
                  </a:extLst>
                </a:gridCol>
                <a:gridCol w="4373217">
                  <a:extLst>
                    <a:ext uri="{9D8B030D-6E8A-4147-A177-3AD203B41FA5}">
                      <a16:colId xmlns:a16="http://schemas.microsoft.com/office/drawing/2014/main" val="3477638417"/>
                    </a:ext>
                  </a:extLst>
                </a:gridCol>
              </a:tblGrid>
              <a:tr h="11926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01013"/>
                  </a:ext>
                </a:extLst>
              </a:tr>
              <a:tr h="53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Angela Jachelski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Rosalind Munyiri-Wilson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645699"/>
                  </a:ext>
                </a:extLst>
              </a:tr>
              <a:tr h="53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Caron Cox- Branch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Scott Birdsong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650471"/>
                  </a:ext>
                </a:extLst>
              </a:tr>
              <a:tr h="53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Denise Chop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Daphne McClellan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679699"/>
                  </a:ext>
                </a:extLst>
              </a:tr>
              <a:tr h="53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Esther Carlson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Lane Victorson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364975"/>
                  </a:ext>
                </a:extLst>
              </a:tr>
              <a:tr h="53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Gisele Ferretto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826638"/>
                  </a:ext>
                </a:extLst>
              </a:tr>
              <a:tr h="53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Laura Loessner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Sharon Fishman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97804"/>
                  </a:ext>
                </a:extLst>
              </a:tr>
              <a:tr h="53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Madge Henderson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Marci Kennai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711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325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0CD06-CDDB-8E2E-8882-3A2EC4250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5E8E-09B0-17AB-41B2-EA83A504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851"/>
            <a:ext cx="8229600" cy="9358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Friday Small Group Faculty Facilitators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08768-B5C4-AA16-A47E-56BF56DDA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31926"/>
            <a:ext cx="8991600" cy="5652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will be automatically assigned to a small group</a:t>
            </a:r>
          </a:p>
          <a:p>
            <a:pPr marL="0" indent="0" algn="ctr">
              <a:buNone/>
            </a:pPr>
            <a:r>
              <a:rPr lang="en-US" sz="2400" i="1" dirty="0"/>
              <a:t>The small groups will NOT be recorded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926A30-4585-CBD2-7CF2-6D04B62C1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94819"/>
              </p:ext>
            </p:extLst>
          </p:nvPr>
        </p:nvGraphicFramePr>
        <p:xfrm>
          <a:off x="586409" y="2286001"/>
          <a:ext cx="8319053" cy="3723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434">
                  <a:extLst>
                    <a:ext uri="{9D8B030D-6E8A-4147-A177-3AD203B41FA5}">
                      <a16:colId xmlns:a16="http://schemas.microsoft.com/office/drawing/2014/main" val="4192187417"/>
                    </a:ext>
                  </a:extLst>
                </a:gridCol>
                <a:gridCol w="3589847">
                  <a:extLst>
                    <a:ext uri="{9D8B030D-6E8A-4147-A177-3AD203B41FA5}">
                      <a16:colId xmlns:a16="http://schemas.microsoft.com/office/drawing/2014/main" val="540786068"/>
                    </a:ext>
                  </a:extLst>
                </a:gridCol>
                <a:gridCol w="3983772">
                  <a:extLst>
                    <a:ext uri="{9D8B030D-6E8A-4147-A177-3AD203B41FA5}">
                      <a16:colId xmlns:a16="http://schemas.microsoft.com/office/drawing/2014/main" val="1357174522"/>
                    </a:ext>
                  </a:extLst>
                </a:gridCol>
              </a:tblGrid>
              <a:tr h="11926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3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48446"/>
                  </a:ext>
                </a:extLst>
              </a:tr>
              <a:tr h="514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Angela Jachelski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Kenya Hall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197833"/>
                  </a:ext>
                </a:extLst>
              </a:tr>
              <a:tr h="514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Caron Cox- Branch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Michelle Carlstrom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633125"/>
                  </a:ext>
                </a:extLst>
              </a:tr>
              <a:tr h="514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Denise Chop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Lynn Hardesty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362957"/>
                  </a:ext>
                </a:extLst>
              </a:tr>
              <a:tr h="514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Esther Carlson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Lane Victorson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946769"/>
                  </a:ext>
                </a:extLst>
              </a:tr>
              <a:tr h="514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Gisele Ferretto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461795"/>
                  </a:ext>
                </a:extLst>
              </a:tr>
              <a:tr h="514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Laura Loessner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Sharon Fishman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999239"/>
                  </a:ext>
                </a:extLst>
              </a:tr>
              <a:tr h="514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Scott Stafford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Rosalind </a:t>
                      </a: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</a:rPr>
                        <a:t>Munyiri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-Wilson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867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2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15" y="-97147"/>
            <a:ext cx="8229600" cy="823978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4" y="1049421"/>
            <a:ext cx="9015045" cy="59656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/>
              <a:t>Welcome</a:t>
            </a:r>
          </a:p>
          <a:p>
            <a:pPr marL="0" indent="0">
              <a:buNone/>
            </a:pPr>
            <a:r>
              <a:rPr lang="en-US" sz="8800" dirty="0"/>
              <a:t>Laura Loessner, MSW, LICSW, LCSW-C, Director, Office of Practicum Education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9600" b="1" dirty="0"/>
              <a:t>Meet the Office of Practicum Education 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9600" b="1" dirty="0"/>
              <a:t>Practicum is a Course </a:t>
            </a:r>
          </a:p>
          <a:p>
            <a:pPr marL="0" indent="0">
              <a:buNone/>
            </a:pPr>
            <a:r>
              <a:rPr lang="en-US" sz="8800" dirty="0"/>
              <a:t>	Laura Loessner, MSW, LICSW, LCSW-C</a:t>
            </a:r>
          </a:p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r>
              <a:rPr lang="en-US" sz="9600" b="1" dirty="0"/>
              <a:t>Resources &amp; Instructions</a:t>
            </a:r>
            <a:r>
              <a:rPr lang="en-US" sz="8800" b="1" dirty="0"/>
              <a:t>: </a:t>
            </a:r>
            <a:r>
              <a:rPr lang="en-US" sz="7200" b="1" dirty="0"/>
              <a:t>Safety Checklist,Certificate of Completion,Code of Conduct</a:t>
            </a:r>
          </a:p>
          <a:p>
            <a:pPr marL="0" indent="0">
              <a:buNone/>
            </a:pPr>
            <a:r>
              <a:rPr lang="en-US" sz="8800" dirty="0"/>
              <a:t>	Gisele Ferretto, MSW, LCSW-C, Manager of Training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9600" b="1" dirty="0"/>
              <a:t>Small Group Topics: </a:t>
            </a:r>
            <a:endParaRPr lang="en-US" sz="9600" dirty="0"/>
          </a:p>
          <a:p>
            <a:pPr lvl="0"/>
            <a:r>
              <a:rPr lang="en-US" sz="8000" dirty="0"/>
              <a:t>Introduce yourself to faculty and other students </a:t>
            </a:r>
          </a:p>
          <a:p>
            <a:pPr lvl="0"/>
            <a:r>
              <a:rPr lang="en-US" sz="8000" dirty="0"/>
              <a:t>Review of Individual/Clinical and Macro Process Recording Outline</a:t>
            </a:r>
          </a:p>
          <a:p>
            <a:pPr lvl="0"/>
            <a:r>
              <a:rPr lang="en-US" sz="8000" dirty="0"/>
              <a:t>Practice Activity: Process Recording</a:t>
            </a:r>
          </a:p>
          <a:p>
            <a:pPr lvl="0"/>
            <a:r>
              <a:rPr lang="en-US" sz="8000" dirty="0"/>
              <a:t>Review of Professional Code of Conduct </a:t>
            </a:r>
          </a:p>
          <a:p>
            <a:pPr lvl="0"/>
            <a:r>
              <a:rPr lang="en-US" sz="8000" dirty="0"/>
              <a:t>Practice Activity: Discussion of Scenarios</a:t>
            </a:r>
          </a:p>
          <a:p>
            <a:pPr marL="0" indent="0">
              <a:buNone/>
            </a:pPr>
            <a:r>
              <a:rPr lang="en-US" sz="62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5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038053-8830-8E84-F255-9B920F4D3637}"/>
              </a:ext>
            </a:extLst>
          </p:cNvPr>
          <p:cNvSpPr txBox="1">
            <a:spLocks/>
          </p:cNvSpPr>
          <p:nvPr/>
        </p:nvSpPr>
        <p:spPr>
          <a:xfrm>
            <a:off x="-78659" y="0"/>
            <a:ext cx="9075174" cy="2326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400" b="1" dirty="0"/>
              <a:t>Welcome</a:t>
            </a:r>
            <a:br>
              <a:rPr lang="en-US" sz="6700" b="1" dirty="0"/>
            </a:br>
            <a:r>
              <a:rPr lang="en-US" sz="6100" b="1" dirty="0"/>
              <a:t>Laura Loessner</a:t>
            </a:r>
            <a:r>
              <a:rPr lang="en-US" sz="4700" b="1" dirty="0"/>
              <a:t>, </a:t>
            </a:r>
            <a:r>
              <a:rPr lang="en-US" sz="4000" b="1" dirty="0"/>
              <a:t>MSW, LICSW, LCSW-C </a:t>
            </a:r>
          </a:p>
          <a:p>
            <a:r>
              <a:rPr lang="en-US" dirty="0"/>
              <a:t>Clinical Associate Professor</a:t>
            </a:r>
          </a:p>
          <a:p>
            <a:r>
              <a:rPr lang="en-US" dirty="0"/>
              <a:t>Director, Practicum Education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66D68D-7B26-E9AA-5243-4785B7881C75}"/>
              </a:ext>
            </a:extLst>
          </p:cNvPr>
          <p:cNvSpPr txBox="1"/>
          <p:nvPr/>
        </p:nvSpPr>
        <p:spPr>
          <a:xfrm>
            <a:off x="5569647" y="2873125"/>
            <a:ext cx="35357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dirty="0"/>
              <a:t>Meet the </a:t>
            </a:r>
          </a:p>
          <a:p>
            <a:pPr marL="0" indent="0" algn="ctr">
              <a:buNone/>
            </a:pPr>
            <a:r>
              <a:rPr lang="en-US" sz="3200" b="1" dirty="0"/>
              <a:t>Office of </a:t>
            </a:r>
          </a:p>
          <a:p>
            <a:pPr marL="0" indent="0" algn="ctr">
              <a:buNone/>
            </a:pPr>
            <a:r>
              <a:rPr lang="en-US" sz="3200" b="1" dirty="0"/>
              <a:t>Practicum Education</a:t>
            </a:r>
          </a:p>
          <a:p>
            <a:pPr marL="0" indent="0" algn="ctr">
              <a:buNone/>
            </a:pPr>
            <a:r>
              <a:rPr lang="en-US" sz="3200" b="1" dirty="0"/>
              <a:t>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3FF9D-C74F-4704-BF9B-2EF126978F90}"/>
              </a:ext>
            </a:extLst>
          </p:cNvPr>
          <p:cNvSpPr txBox="1"/>
          <p:nvPr/>
        </p:nvSpPr>
        <p:spPr>
          <a:xfrm>
            <a:off x="137651" y="6211669"/>
            <a:ext cx="8244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7903770-FCF9-7C8E-45F8-0F812ACD1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084" t="17160" r="27585" b="43413"/>
          <a:stretch>
            <a:fillRect/>
          </a:stretch>
        </p:blipFill>
        <p:spPr>
          <a:xfrm>
            <a:off x="-78659" y="1823714"/>
            <a:ext cx="5977186" cy="5034285"/>
          </a:xfrm>
        </p:spPr>
      </p:pic>
    </p:spTree>
    <p:extLst>
      <p:ext uri="{BB962C8B-B14F-4D97-AF65-F5344CB8AC3E}">
        <p14:creationId xmlns:p14="http://schemas.microsoft.com/office/powerpoint/2010/main" val="406857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9" name="Control 1"/>
          <p:cNvSpPr>
            <a:spLocks noChangeArrowheads="1" noChangeShapeType="1"/>
          </p:cNvSpPr>
          <p:nvPr/>
        </p:nvSpPr>
        <p:spPr bwMode="auto">
          <a:xfrm>
            <a:off x="2968625" y="7392988"/>
            <a:ext cx="4219575" cy="45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696601-E10B-4A3C-3554-18F42D05E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991017"/>
              </p:ext>
            </p:extLst>
          </p:nvPr>
        </p:nvGraphicFramePr>
        <p:xfrm>
          <a:off x="55050" y="94059"/>
          <a:ext cx="9088950" cy="6508960"/>
        </p:xfrm>
        <a:graphic>
          <a:graphicData uri="http://schemas.openxmlformats.org/drawingml/2006/table">
            <a:tbl>
              <a:tblPr lastRow="1"/>
              <a:tblGrid>
                <a:gridCol w="4288350">
                  <a:extLst>
                    <a:ext uri="{9D8B030D-6E8A-4147-A177-3AD203B41FA5}">
                      <a16:colId xmlns:a16="http://schemas.microsoft.com/office/drawing/2014/main" val="34454910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043070239"/>
                    </a:ext>
                  </a:extLst>
                </a:gridCol>
              </a:tblGrid>
              <a:tr h="823480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Laura Loessner, </a:t>
                      </a: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MSW, LCSW-C, LICSW</a:t>
                      </a:r>
                      <a:endParaRPr lang="en-US" sz="2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Director of Practicum Education, Clinical Associate Professor</a:t>
                      </a:r>
                    </a:p>
                  </a:txBody>
                  <a:tcPr marL="57623" marR="57623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229697"/>
                  </a:ext>
                </a:extLst>
              </a:tr>
              <a:tr h="617559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Donna Earling, </a:t>
                      </a: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BS</a:t>
                      </a: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Office Manager</a:t>
                      </a:r>
                    </a:p>
                  </a:txBody>
                  <a:tcPr marL="57623" marR="57623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685141"/>
                  </a:ext>
                </a:extLst>
              </a:tr>
              <a:tr h="9824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Esther Carlson, </a:t>
                      </a: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MSW, LCSW-C</a:t>
                      </a: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SSW </a:t>
                      </a:r>
                      <a:r>
                        <a:rPr lang="en-US" sz="18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Asst.Professor</a:t>
                      </a: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Practicum Coordinator</a:t>
                      </a:r>
                    </a:p>
                  </a:txBody>
                  <a:tcPr marL="57623" marR="57623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Madge M. </a:t>
                      </a:r>
                      <a:r>
                        <a:rPr lang="en-US" sz="2400" b="1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Henderson,</a:t>
                      </a:r>
                      <a:r>
                        <a:rPr lang="en-US" sz="2000" b="1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MSW,LCSW</a:t>
                      </a: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</a:t>
                      </a: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 </a:t>
                      </a: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SSW Asst. Professor, Practicum Coordinator</a:t>
                      </a:r>
                    </a:p>
                  </a:txBody>
                  <a:tcPr marL="57623" marR="57623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761917"/>
                  </a:ext>
                </a:extLst>
              </a:tr>
              <a:tr h="92032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Denise Chop, </a:t>
                      </a: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MSW, LCSW-C</a:t>
                      </a: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SSW </a:t>
                      </a:r>
                      <a:r>
                        <a:rPr lang="en-US" sz="18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Assoc.Professor</a:t>
                      </a: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Practicum Coordinator</a:t>
                      </a:r>
                    </a:p>
                  </a:txBody>
                  <a:tcPr marL="57623" marR="57623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Angela Jachelski, </a:t>
                      </a: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MSW, LMSW</a:t>
                      </a: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SSW Asst. Professor, Practicum Coordinator</a:t>
                      </a:r>
                    </a:p>
                  </a:txBody>
                  <a:tcPr marL="57623" marR="57623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4024"/>
                  </a:ext>
                </a:extLst>
              </a:tr>
              <a:tr h="11884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Caron Cox-</a:t>
                      </a:r>
                      <a:r>
                        <a:rPr lang="en-US" sz="2400" b="1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Branch,</a:t>
                      </a:r>
                      <a:r>
                        <a:rPr lang="en-US" sz="2000" b="1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MSW,LCSW</a:t>
                      </a: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</a:t>
                      </a: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SSW </a:t>
                      </a:r>
                      <a:r>
                        <a:rPr lang="en-US" sz="18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Asst.Professor</a:t>
                      </a: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Practicum Coordinator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623" marR="57623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Claire C. Meringolo, </a:t>
                      </a: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MSW,LCSW-C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SSW Asst. Professor, Practicum Coordinator 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 the Child Welfare Fellowship Program</a:t>
                      </a:r>
                    </a:p>
                  </a:txBody>
                  <a:tcPr marL="57623" marR="57623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49493"/>
                  </a:ext>
                </a:extLst>
              </a:tr>
              <a:tr h="12278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Gisele Ferretto, </a:t>
                      </a: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MSW, LCSW-C</a:t>
                      </a: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SSW Assoc. Professor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Manager, Practicum Education Training</a:t>
                      </a:r>
                    </a:p>
                  </a:txBody>
                  <a:tcPr marL="57623" marR="57623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Rosalind </a:t>
                      </a:r>
                      <a:r>
                        <a:rPr lang="en-US" sz="2400" b="1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Munyiri-Wilson</a:t>
                      </a:r>
                      <a:r>
                        <a:rPr lang="en-US" sz="2000" b="1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,MSW</a:t>
                      </a: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LCSW-C 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SSW Asst. Professor, Practicum Coordinator                       for the BHWISE Fellowship Programs </a:t>
                      </a:r>
                      <a:endParaRPr lang="en-US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623" marR="57623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05627"/>
                  </a:ext>
                </a:extLst>
              </a:tr>
              <a:tr h="748871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Lynn Murphy </a:t>
                      </a:r>
                      <a:r>
                        <a:rPr lang="en-US" sz="2400" b="1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Michalopoulos</a:t>
                      </a: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AM, PhD 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Director of Global Engagement, Coordinator for International Placements</a:t>
                      </a:r>
                    </a:p>
                  </a:txBody>
                  <a:tcPr marL="57623" marR="57623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343436"/>
                  </a:ext>
                </a:extLst>
              </a:tr>
            </a:tbl>
          </a:graphicData>
        </a:graphic>
      </p:graphicFrame>
      <p:sp>
        <p:nvSpPr>
          <p:cNvPr id="9" name="Control 2">
            <a:extLst>
              <a:ext uri="{FF2B5EF4-FFF2-40B4-BE49-F238E27FC236}">
                <a16:creationId xmlns:a16="http://schemas.microsoft.com/office/drawing/2014/main" id="{AFDFE220-EC3F-445A-269B-0BE5547C4F0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609850" y="6203950"/>
            <a:ext cx="4767263" cy="53578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6D5D1-DDD1-C789-781B-6018B9774212}"/>
              </a:ext>
            </a:extLst>
          </p:cNvPr>
          <p:cNvSpPr txBox="1"/>
          <p:nvPr/>
        </p:nvSpPr>
        <p:spPr>
          <a:xfrm>
            <a:off x="7771427" y="151716"/>
            <a:ext cx="1317523" cy="707886"/>
          </a:xfrm>
          <a:prstGeom prst="rect">
            <a:avLst/>
          </a:prstGeom>
          <a:solidFill>
            <a:srgbClr val="F6E7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Page 4 </a:t>
            </a:r>
            <a:r>
              <a:rPr lang="en-US" sz="2000" b="1" dirty="0"/>
              <a:t>in handouts</a:t>
            </a:r>
          </a:p>
        </p:txBody>
      </p:sp>
    </p:spTree>
    <p:extLst>
      <p:ext uri="{BB962C8B-B14F-4D97-AF65-F5344CB8AC3E}">
        <p14:creationId xmlns:p14="http://schemas.microsoft.com/office/powerpoint/2010/main" val="270834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9" y="1766824"/>
            <a:ext cx="8229600" cy="299274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4800" b="1" dirty="0"/>
              <a:t> Practicum is a Course 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000" b="1" dirty="0"/>
              <a:t>Laura Loessner, MSW, LCSW-C, LICSW</a:t>
            </a:r>
            <a:br>
              <a:rPr lang="en-US" sz="3100" dirty="0"/>
            </a:br>
            <a:r>
              <a:rPr lang="en-US" sz="3100" dirty="0"/>
              <a:t>Director of Practicum Education </a:t>
            </a:r>
            <a:br>
              <a:rPr lang="en-US" sz="3100" dirty="0"/>
            </a:br>
            <a:r>
              <a:rPr lang="en-US" sz="3100" dirty="0"/>
              <a:t>Clinical Associate Professor</a:t>
            </a:r>
            <a:br>
              <a:rPr lang="en-US" sz="4800" b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4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8" y="965474"/>
            <a:ext cx="8229600" cy="5627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Practicum is a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51896"/>
            <a:ext cx="9144001" cy="36308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u="sng" dirty="0">
                <a:cs typeface="Arial" panose="020B0604020202020204" pitchFamily="34" charset="0"/>
              </a:rPr>
              <a:t>Review FULL SSW Practicum Education Manual &amp; Calendar for specifics</a:t>
            </a:r>
          </a:p>
          <a:p>
            <a:pPr marL="0" indent="0" algn="ctr">
              <a:buNone/>
            </a:pPr>
            <a:endParaRPr lang="en-US" sz="1400" u="sng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u="sng" dirty="0">
                <a:cs typeface="Arial" panose="020B0604020202020204" pitchFamily="34" charset="0"/>
              </a:rPr>
              <a:t>Practicum COURSES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marR="0" indent="-2286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SOWK 635 (fall) and SOWK 636 (spring) Foundation Practicum</a:t>
            </a:r>
          </a:p>
          <a:p>
            <a:pPr marL="685800" marR="0" indent="-2286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OWK 637 (fall) and SOWK 638 (spring) Foundatio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n </a:t>
            </a: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Seminar I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marR="0" indent="-2286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SWCL 794 Advanced Practicum Clinical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marR="0" indent="-2286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SWOA 794 Advanced Practicum LPSC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Leadership, Policy,&amp; Social Change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067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187" y="1074189"/>
            <a:ext cx="78068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/>
              <a:t>Council on Social Work Education</a:t>
            </a:r>
            <a:br>
              <a:rPr lang="en-US" sz="3100" b="1" dirty="0"/>
            </a:br>
            <a:r>
              <a:rPr lang="en-US" sz="3100" b="1" dirty="0"/>
              <a:t>2022 </a:t>
            </a:r>
            <a:r>
              <a:rPr lang="en-US" sz="2700" b="1" dirty="0"/>
              <a:t>Educational Policy and Accreditation Standards EPAS</a:t>
            </a:r>
            <a:br>
              <a:rPr lang="en-US" sz="4000" b="1" dirty="0"/>
            </a:br>
            <a:r>
              <a:rPr lang="en-US" sz="4000" b="1" dirty="0"/>
              <a:t> </a:t>
            </a:r>
            <a:r>
              <a:rPr lang="en-US" sz="3100" b="1" dirty="0"/>
              <a:t>9 Social Work Competencies </a:t>
            </a:r>
            <a:r>
              <a:rPr lang="en-US" sz="3100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300044"/>
          <a:ext cx="9144001" cy="4383621"/>
        </p:xfrm>
        <a:graphic>
          <a:graphicData uri="http://schemas.openxmlformats.org/drawingml/2006/table">
            <a:tbl>
              <a:tblPr firstRow="1" firstCol="1" bandRow="1"/>
              <a:tblGrid>
                <a:gridCol w="92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Ethical and Professional Behavior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Advance Human Rights and Social, Racial, Economic, and Environmental Justice 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Anti-Racism, Diversity, Equity, and Inclusion (ADEI) in Practice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In Practice-informed Research and Research-informed Practice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in Policy Practice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Individuals, Families, Groups, Organizations, and Communities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 Individuals, Families, Groups, Organizations, and Communities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1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Intervene with Individuals, Families, Groups, Organizations, and Communities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Evaluate Practice with Individuals, Families, Groups, Organizations, &amp; Communities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50" name="Picture 2" descr="Council on Social Work Education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1008"/>
            <a:ext cx="2189040" cy="9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15874-F657-AC6B-2E50-BC64050EEB93}"/>
              </a:ext>
            </a:extLst>
          </p:cNvPr>
          <p:cNvSpPr txBox="1"/>
          <p:nvPr/>
        </p:nvSpPr>
        <p:spPr>
          <a:xfrm>
            <a:off x="2089379" y="315996"/>
            <a:ext cx="6302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https://www.cswe.org/accreditation/policies-process/2022epas/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6AF20-AAE8-76D5-2D24-29324A731377}"/>
              </a:ext>
            </a:extLst>
          </p:cNvPr>
          <p:cNvSpPr txBox="1"/>
          <p:nvPr/>
        </p:nvSpPr>
        <p:spPr>
          <a:xfrm>
            <a:off x="7295322" y="151457"/>
            <a:ext cx="1693103" cy="830997"/>
          </a:xfrm>
          <a:prstGeom prst="rect">
            <a:avLst/>
          </a:prstGeom>
          <a:solidFill>
            <a:srgbClr val="F6E79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Pages 7-10 in handouts</a:t>
            </a:r>
          </a:p>
        </p:txBody>
      </p:sp>
    </p:spTree>
    <p:extLst>
      <p:ext uri="{BB962C8B-B14F-4D97-AF65-F5344CB8AC3E}">
        <p14:creationId xmlns:p14="http://schemas.microsoft.com/office/powerpoint/2010/main" val="238594651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89F1DE-C088-3656-E0E2-BA35167B8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5AC7064F-5C6D-FA78-03E6-1D0860E4CCFB}"/>
              </a:ext>
            </a:extLst>
          </p:cNvPr>
          <p:cNvSpPr txBox="1">
            <a:spLocks/>
          </p:cNvSpPr>
          <p:nvPr/>
        </p:nvSpPr>
        <p:spPr>
          <a:xfrm>
            <a:off x="318343" y="1399291"/>
            <a:ext cx="4580359" cy="4566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FOUNDATION PRACTICUM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347A1991-0340-EF30-1FBE-3A8B2B64DECE}"/>
              </a:ext>
            </a:extLst>
          </p:cNvPr>
          <p:cNvSpPr txBox="1">
            <a:spLocks/>
          </p:cNvSpPr>
          <p:nvPr/>
        </p:nvSpPr>
        <p:spPr>
          <a:xfrm>
            <a:off x="142461" y="1994531"/>
            <a:ext cx="4580359" cy="43039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 hours (2 days) per week     TOTAL HOURS = 400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Typically, on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Tuesday/ Thursday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(some flexibility)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Monthly seminar, online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9:30 AM Tuesday or Wednesday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6:00PM Thursday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9:00AM Saturday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Starts with a Learning Lab: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8/28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online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9/2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9/4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in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GENERALIST curriculum</a:t>
            </a: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CE6FED17-ED8E-9B31-5152-543204E4DFA2}"/>
              </a:ext>
            </a:extLst>
          </p:cNvPr>
          <p:cNvSpPr txBox="1">
            <a:spLocks/>
          </p:cNvSpPr>
          <p:nvPr/>
        </p:nvSpPr>
        <p:spPr>
          <a:xfrm>
            <a:off x="1231509" y="279901"/>
            <a:ext cx="7334387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PRACTICUM TIME REQUIREMENT</a:t>
            </a:r>
            <a:endParaRPr lang="en-US" sz="1800" dirty="0"/>
          </a:p>
          <a:p>
            <a:pPr algn="ctr"/>
            <a:r>
              <a:rPr lang="en-US" sz="2100" dirty="0"/>
              <a:t>Follow the Practicum Calendar. </a:t>
            </a:r>
          </a:p>
          <a:p>
            <a:endParaRPr lang="en-US" sz="210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A18E18B2-DAF2-AA20-E056-2D4B862F3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417" y="1972302"/>
            <a:ext cx="3389243" cy="51944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 hours (3 days) a week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HOURS: 600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Typically, on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Tuesday/ Wednesday/Thursday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(some flexibility)	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Extended Schedule 16 hours (2 days) a week into July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CORRESPONDS to Concentration: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LPSC</a:t>
            </a:r>
          </a:p>
          <a:p>
            <a:endParaRPr lang="en-US" sz="9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2B606A6-1C98-57C5-7C78-B7662956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416" y="1392687"/>
            <a:ext cx="3389243" cy="456632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ADVANCED PRACTICUM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273289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1871</Words>
  <Application>Microsoft Office PowerPoint</Application>
  <PresentationFormat>On-screen Show (4:3)</PresentationFormat>
  <Paragraphs>320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inherit</vt:lpstr>
      <vt:lpstr>Times New Roman</vt:lpstr>
      <vt:lpstr>Office Theme</vt:lpstr>
      <vt:lpstr>LIVE Student Orientation to                          Practicum Education   </vt:lpstr>
      <vt:lpstr>https://www.ssw.umaryland.edu/practicum/orientations/</vt:lpstr>
      <vt:lpstr>Agenda</vt:lpstr>
      <vt:lpstr>PowerPoint Presentation</vt:lpstr>
      <vt:lpstr>PowerPoint Presentation</vt:lpstr>
      <vt:lpstr> Practicum is a Course   Laura Loessner, MSW, LCSW-C, LICSW Director of Practicum Education  Clinical Associate Professor  </vt:lpstr>
      <vt:lpstr>Practicum is a Course </vt:lpstr>
      <vt:lpstr>Council on Social Work Education 2022 Educational Policy and Accreditation Standards EPAS  9 Social Work Competencies  </vt:lpstr>
      <vt:lpstr>ADVANCED PRACTICUM</vt:lpstr>
      <vt:lpstr>Practicum is a Course </vt:lpstr>
      <vt:lpstr>MSW Program Foundation Practicum Seminar   </vt:lpstr>
      <vt:lpstr>Resources &amp; Instructions Gisele Ferretto, MSW, LCSW-C </vt:lpstr>
      <vt:lpstr>Orientations </vt:lpstr>
      <vt:lpstr>https://www.ssw.umaryland.edu/</vt:lpstr>
      <vt:lpstr>PowerPoint Presentation</vt:lpstr>
      <vt:lpstr>Go to  Students Tab  for the </vt:lpstr>
      <vt:lpstr>https://www.ssw.umaryland.edu/practicum/student-notebook/</vt:lpstr>
      <vt:lpstr>Refer to 2022 CSWE EPAS:       9 Social Work Competencies and Behaviors  Located in the Student Orientation Handouts and on the website </vt:lpstr>
      <vt:lpstr>PowerPoint Presentation</vt:lpstr>
      <vt:lpstr>PowerPoint Presentation</vt:lpstr>
      <vt:lpstr>PowerPoint Presentation</vt:lpstr>
      <vt:lpstr>PowerPoint Presentation</vt:lpstr>
      <vt:lpstr>Social Work Professional Code of Conduct on EPN</vt:lpstr>
      <vt:lpstr>Questions during your Practicum?</vt:lpstr>
      <vt:lpstr>Small Groups Handouts pages: 17-32 </vt:lpstr>
      <vt:lpstr>Tuesday Small Group Faculty Facilitators</vt:lpstr>
      <vt:lpstr>Thursday Small Group Faculty Facilitators</vt:lpstr>
      <vt:lpstr>Friday Small Group Faculty Facilitators </vt:lpstr>
    </vt:vector>
  </TitlesOfParts>
  <Company>Univ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Ferretto, Gisele</cp:lastModifiedBy>
  <cp:revision>236</cp:revision>
  <cp:lastPrinted>2025-08-19T20:09:13Z</cp:lastPrinted>
  <dcterms:created xsi:type="dcterms:W3CDTF">2011-06-24T14:29:15Z</dcterms:created>
  <dcterms:modified xsi:type="dcterms:W3CDTF">2025-08-20T13:54:09Z</dcterms:modified>
</cp:coreProperties>
</file>